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notesMasterIdLst>
    <p:notesMasterId r:id="rId17"/>
  </p:notesMasterIdLst>
  <p:sldIdLst>
    <p:sldId id="282" r:id="rId7"/>
    <p:sldId id="283" r:id="rId8"/>
    <p:sldId id="292" r:id="rId9"/>
    <p:sldId id="308" r:id="rId10"/>
    <p:sldId id="309" r:id="rId11"/>
    <p:sldId id="310" r:id="rId12"/>
    <p:sldId id="311" r:id="rId13"/>
    <p:sldId id="312" r:id="rId14"/>
    <p:sldId id="313" r:id="rId15"/>
    <p:sldId id="288" r:id="rId16"/>
  </p:sldIdLst>
  <p:sldSz cx="18288000" cy="10287000"/>
  <p:notesSz cx="6858000" cy="9144000"/>
  <p:embeddedFontLst>
    <p:embeddedFont>
      <p:font typeface="Source Sans Pro" panose="020B0503030403020204" pitchFamily="34" charset="0"/>
      <p:regular r:id="rId18"/>
      <p:bold r:id="rId19"/>
      <p:italic r:id="rId20"/>
      <p:boldItalic r:id="rId21"/>
    </p:embeddedFont>
    <p:embeddedFont>
      <p:font typeface="Source Sans Pro Light" panose="020B0403030403020204" pitchFamily="34" charset="0"/>
      <p:regular r:id="rId22"/>
      <p:italic r:id="rId23"/>
    </p:embeddedFont>
    <p:embeddedFont>
      <p:font typeface="Source Sans Pro SemiBold" panose="020B0603030403020204" pitchFamily="34" charset="0"/>
      <p:bold r:id="rId24"/>
      <p:boldItalic r:id="rId25"/>
    </p:embeddedFont>
    <p:embeddedFont>
      <p:font typeface="Source Sans Pro Semi-Bold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282"/>
            <p14:sldId id="283"/>
            <p14:sldId id="292"/>
            <p14:sldId id="308"/>
            <p14:sldId id="309"/>
            <p14:sldId id="310"/>
            <p14:sldId id="311"/>
            <p14:sldId id="312"/>
            <p14:sldId id="313"/>
            <p14:sldId id="2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228F30-4741-4520-B581-E2041DBAFAB7}" v="20" dt="2026-06-25T10:27:03.598"/>
    <p1510:client id="{17576FEC-0F55-4B24-9C37-C6B0863FD7D0}" v="1" dt="2026-06-25T08:41:29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253" autoAdjust="0"/>
    <p:restoredTop sz="94660"/>
  </p:normalViewPr>
  <p:slideViewPr>
    <p:cSldViewPr snapToGrid="0">
      <p:cViewPr>
        <p:scale>
          <a:sx n="30" d="100"/>
          <a:sy n="30" d="100"/>
        </p:scale>
        <p:origin x="708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7.fntdata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font" Target="fonts/font2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5E4A7-49D5-41EB-8D6B-5CF5CDCECC1E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CCEC8-34B7-4F85-B887-E7AF4B36B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7815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CCEC8-34B7-4F85-B887-E7AF4B36BB2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999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F71296-1FDB-AF91-4307-E23E47C863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The Eatwell Guide</a:t>
            </a:r>
            <a:br>
              <a:rPr lang="en-GB" dirty="0"/>
            </a:br>
            <a:r>
              <a:rPr lang="en-GB" sz="5400" dirty="0"/>
              <a:t>                              (7-11) 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361B4D1-2F6C-0353-B991-62F0DDEC70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1" r="753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17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4C3EFE-B001-DEB8-9727-55DAEBF90D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4527" y="837174"/>
            <a:ext cx="12975883" cy="830263"/>
          </a:xfrm>
        </p:spPr>
        <p:txBody>
          <a:bodyPr/>
          <a:lstStyle/>
          <a:p>
            <a:r>
              <a:rPr lang="en-US" dirty="0"/>
              <a:t>The Eatwell Guide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E283B8-6CDE-767F-CFF2-CD40534339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27" y="3195876"/>
            <a:ext cx="8322240" cy="58834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BF1D74B-0082-47B4-D4C0-6D7E882EE94F}"/>
              </a:ext>
            </a:extLst>
          </p:cNvPr>
          <p:cNvSpPr txBox="1"/>
          <p:nvPr/>
        </p:nvSpPr>
        <p:spPr>
          <a:xfrm>
            <a:off x="1066689" y="2058164"/>
            <a:ext cx="864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What can you see?</a:t>
            </a:r>
          </a:p>
          <a:p>
            <a:endParaRPr lang="en-GB" sz="4000" dirty="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4FDEFB-A708-9EC3-01AD-D2B478D5027A}"/>
              </a:ext>
            </a:extLst>
          </p:cNvPr>
          <p:cNvSpPr txBox="1"/>
          <p:nvPr/>
        </p:nvSpPr>
        <p:spPr>
          <a:xfrm>
            <a:off x="9715500" y="3195876"/>
            <a:ext cx="7772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000" dirty="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This is the Eatwell Guide.</a:t>
            </a:r>
          </a:p>
          <a:p>
            <a:endParaRPr lang="en-GB" sz="4000" dirty="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It shows the proportions and types of food that should be eaten.</a:t>
            </a:r>
          </a:p>
          <a:p>
            <a:endParaRPr lang="en-GB" sz="4000" dirty="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GB" sz="40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It has five main food groups.</a:t>
            </a:r>
          </a:p>
        </p:txBody>
      </p:sp>
    </p:spTree>
    <p:extLst>
      <p:ext uri="{BB962C8B-B14F-4D97-AF65-F5344CB8AC3E}">
        <p14:creationId xmlns:p14="http://schemas.microsoft.com/office/powerpoint/2010/main" val="2563707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620BE-122F-3CC4-488F-C1974478D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DB5725D-A612-0E98-E973-8617F4BA94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4527" y="837174"/>
            <a:ext cx="14706711" cy="830263"/>
          </a:xfrm>
        </p:spPr>
        <p:txBody>
          <a:bodyPr/>
          <a:lstStyle/>
          <a:p>
            <a:r>
              <a:rPr lang="en-US" dirty="0"/>
              <a:t>Fruit and vegetables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E366A-38C7-1324-83BC-66123357E4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83072" y="3339193"/>
            <a:ext cx="9119055" cy="3608614"/>
          </a:xfrm>
        </p:spPr>
        <p:txBody>
          <a:bodyPr/>
          <a:lstStyle/>
          <a:p>
            <a:pPr marL="0" indent="0"/>
            <a:r>
              <a:rPr lang="en-GB" sz="4000" dirty="0">
                <a:solidFill>
                  <a:schemeClr val="tx2"/>
                </a:solidFill>
              </a:rPr>
              <a:t>What foods can you see here?</a:t>
            </a:r>
          </a:p>
          <a:p>
            <a:pPr marL="0" indent="0"/>
            <a:endParaRPr lang="en-GB" sz="4000" dirty="0">
              <a:solidFill>
                <a:schemeClr val="tx2"/>
              </a:solidFill>
            </a:endParaRPr>
          </a:p>
          <a:p>
            <a:pPr marL="0" indent="0"/>
            <a:r>
              <a:rPr lang="en-US" sz="4000" dirty="0">
                <a:solidFill>
                  <a:schemeClr val="tx2"/>
                </a:solidFill>
              </a:rPr>
              <a:t>How much do you need to eat from this food group?</a:t>
            </a:r>
            <a:endParaRPr lang="en-GB" sz="4000" dirty="0">
              <a:solidFill>
                <a:schemeClr val="tx2"/>
              </a:solidFill>
            </a:endParaRPr>
          </a:p>
        </p:txBody>
      </p:sp>
      <p:sp>
        <p:nvSpPr>
          <p:cNvPr id="4" name="Rounded Rectangular Callout 5">
            <a:extLst>
              <a:ext uri="{FF2B5EF4-FFF2-40B4-BE49-F238E27FC236}">
                <a16:creationId xmlns:a16="http://schemas.microsoft.com/office/drawing/2014/main" id="{1E968307-DEE6-5017-3CAE-A546BD29A720}"/>
              </a:ext>
            </a:extLst>
          </p:cNvPr>
          <p:cNvSpPr/>
          <p:nvPr/>
        </p:nvSpPr>
        <p:spPr>
          <a:xfrm>
            <a:off x="7793912" y="7188438"/>
            <a:ext cx="8087773" cy="1671756"/>
          </a:xfrm>
          <a:prstGeom prst="wedgeRoundRectCallout">
            <a:avLst>
              <a:gd name="adj1" fmla="val -61686"/>
              <a:gd name="adj2" fmla="val -54659"/>
              <a:gd name="adj3" fmla="val 16667"/>
            </a:avLst>
          </a:prstGeom>
          <a:ln w="38100">
            <a:solidFill>
              <a:srgbClr val="34713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GB" sz="4000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Eat at least five portions every day.</a:t>
            </a:r>
          </a:p>
        </p:txBody>
      </p:sp>
      <p:pic>
        <p:nvPicPr>
          <p:cNvPr id="6" name="Picture 2" descr="C:\Dropbox\Roy\Dropbox\Eatwell guide\Fruit and veg.png">
            <a:extLst>
              <a:ext uri="{FF2B5EF4-FFF2-40B4-BE49-F238E27FC236}">
                <a16:creationId xmlns:a16="http://schemas.microsoft.com/office/drawing/2014/main" id="{6703BAA0-A2F3-B8B5-8A49-80BC63FF8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278" y="2285496"/>
            <a:ext cx="5774707" cy="7010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72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433AA-E258-BEC6-744A-EEFC48066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56B7C05-4B6E-50B7-4F85-33F2D81375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4527" y="837174"/>
            <a:ext cx="14706711" cy="830263"/>
          </a:xfrm>
        </p:spPr>
        <p:txBody>
          <a:bodyPr/>
          <a:lstStyle/>
          <a:p>
            <a:r>
              <a:rPr lang="en-GB" dirty="0"/>
              <a:t>Potatoes, bread, rice, pasta </a:t>
            </a:r>
            <a:br>
              <a:rPr lang="en-GB" dirty="0"/>
            </a:br>
            <a:r>
              <a:rPr lang="en-GB" sz="4000" dirty="0"/>
              <a:t>and other starchy carbohydrate</a:t>
            </a:r>
            <a:r>
              <a:rPr lang="en-US" sz="4000" dirty="0"/>
              <a:t>s</a:t>
            </a:r>
            <a:endParaRPr lang="en-GB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ADAF2-5E9E-C494-15CE-B973425A84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83072" y="3339193"/>
            <a:ext cx="9119055" cy="3608614"/>
          </a:xfrm>
        </p:spPr>
        <p:txBody>
          <a:bodyPr/>
          <a:lstStyle/>
          <a:p>
            <a:pPr marL="0" indent="0"/>
            <a:r>
              <a:rPr lang="en-GB" sz="4000" dirty="0">
                <a:solidFill>
                  <a:schemeClr val="tx2"/>
                </a:solidFill>
              </a:rPr>
              <a:t>What foods can you see here?</a:t>
            </a:r>
          </a:p>
          <a:p>
            <a:pPr marL="0" indent="0"/>
            <a:endParaRPr lang="en-GB" sz="4000" dirty="0">
              <a:solidFill>
                <a:schemeClr val="tx2"/>
              </a:solidFill>
            </a:endParaRPr>
          </a:p>
          <a:p>
            <a:pPr marL="0" indent="0"/>
            <a:r>
              <a:rPr lang="en-US" sz="4000" dirty="0">
                <a:solidFill>
                  <a:schemeClr val="tx2"/>
                </a:solidFill>
              </a:rPr>
              <a:t>How much do you need to eat from this food group?</a:t>
            </a:r>
            <a:endParaRPr lang="en-GB" sz="4000" dirty="0">
              <a:solidFill>
                <a:schemeClr val="tx2"/>
              </a:solidFill>
            </a:endParaRPr>
          </a:p>
        </p:txBody>
      </p:sp>
      <p:sp>
        <p:nvSpPr>
          <p:cNvPr id="4" name="Rounded Rectangular Callout 5">
            <a:extLst>
              <a:ext uri="{FF2B5EF4-FFF2-40B4-BE49-F238E27FC236}">
                <a16:creationId xmlns:a16="http://schemas.microsoft.com/office/drawing/2014/main" id="{436D4234-920C-112F-E76F-58550EC062F4}"/>
              </a:ext>
            </a:extLst>
          </p:cNvPr>
          <p:cNvSpPr/>
          <p:nvPr/>
        </p:nvSpPr>
        <p:spPr>
          <a:xfrm>
            <a:off x="7871830" y="6739259"/>
            <a:ext cx="7528591" cy="2502019"/>
          </a:xfrm>
          <a:prstGeom prst="wedgeRoundRectCallout">
            <a:avLst>
              <a:gd name="adj1" fmla="val -64871"/>
              <a:gd name="adj2" fmla="val -35808"/>
              <a:gd name="adj3" fmla="val 16667"/>
            </a:avLst>
          </a:prstGeom>
          <a:ln w="38100">
            <a:solidFill>
              <a:srgbClr val="34713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GB" sz="4000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Eat a food from this group at every mealtime.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GB" sz="4000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Try wholegrain varieties.</a:t>
            </a:r>
          </a:p>
        </p:txBody>
      </p:sp>
      <p:pic>
        <p:nvPicPr>
          <p:cNvPr id="9" name="Picture 15" descr="Eatwell pie-1.psd">
            <a:extLst>
              <a:ext uri="{FF2B5EF4-FFF2-40B4-BE49-F238E27FC236}">
                <a16:creationId xmlns:a16="http://schemas.microsoft.com/office/drawing/2014/main" id="{1E029171-F112-8D55-EA6F-AB9EC404F5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9"/>
          <a:stretch/>
        </p:blipFill>
        <p:spPr bwMode="auto">
          <a:xfrm>
            <a:off x="944527" y="2603676"/>
            <a:ext cx="5562713" cy="68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631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EF661-C802-0A0F-8172-09F4C2358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69578B8-4FB9-3086-61FB-D83D31F06A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4527" y="837174"/>
            <a:ext cx="14706711" cy="830263"/>
          </a:xfrm>
        </p:spPr>
        <p:txBody>
          <a:bodyPr/>
          <a:lstStyle/>
          <a:p>
            <a:r>
              <a:rPr lang="en-GB" dirty="0"/>
              <a:t>Beans, pulses, fish, eggs, meat </a:t>
            </a:r>
            <a:br>
              <a:rPr lang="en-GB" dirty="0"/>
            </a:br>
            <a:r>
              <a:rPr lang="en-GB" sz="4000" dirty="0"/>
              <a:t>and other proteins</a:t>
            </a:r>
            <a:br>
              <a:rPr lang="en-GB" dirty="0"/>
            </a:br>
            <a:endParaRPr lang="en-GB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AEDACE-3356-B4D1-830B-218F2F66EE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83072" y="3339193"/>
            <a:ext cx="9119055" cy="3608614"/>
          </a:xfrm>
        </p:spPr>
        <p:txBody>
          <a:bodyPr/>
          <a:lstStyle/>
          <a:p>
            <a:pPr marL="0" indent="0"/>
            <a:r>
              <a:rPr lang="en-GB" sz="4000" dirty="0">
                <a:solidFill>
                  <a:schemeClr val="tx2"/>
                </a:solidFill>
              </a:rPr>
              <a:t>What foods can you see here?</a:t>
            </a:r>
          </a:p>
          <a:p>
            <a:pPr marL="0" indent="0"/>
            <a:endParaRPr lang="en-GB" sz="4000" dirty="0">
              <a:solidFill>
                <a:schemeClr val="tx2"/>
              </a:solidFill>
            </a:endParaRPr>
          </a:p>
          <a:p>
            <a:pPr marL="0" indent="0"/>
            <a:r>
              <a:rPr lang="en-GB" sz="4000" dirty="0">
                <a:solidFill>
                  <a:schemeClr val="tx2"/>
                </a:solidFill>
              </a:rPr>
              <a:t>How much do you need to eat from this food group?</a:t>
            </a:r>
          </a:p>
        </p:txBody>
      </p:sp>
      <p:sp>
        <p:nvSpPr>
          <p:cNvPr id="4" name="Rounded Rectangular Callout 5">
            <a:extLst>
              <a:ext uri="{FF2B5EF4-FFF2-40B4-BE49-F238E27FC236}">
                <a16:creationId xmlns:a16="http://schemas.microsoft.com/office/drawing/2014/main" id="{87EC10BE-780F-93D6-A89A-C976906015D8}"/>
              </a:ext>
            </a:extLst>
          </p:cNvPr>
          <p:cNvSpPr/>
          <p:nvPr/>
        </p:nvSpPr>
        <p:spPr>
          <a:xfrm>
            <a:off x="8297882" y="6628541"/>
            <a:ext cx="6737085" cy="2469361"/>
          </a:xfrm>
          <a:prstGeom prst="wedgeRoundRectCallout">
            <a:avLst>
              <a:gd name="adj1" fmla="val -67091"/>
              <a:gd name="adj2" fmla="val -35054"/>
              <a:gd name="adj3" fmla="val 16667"/>
            </a:avLst>
          </a:prstGeom>
          <a:ln w="38100">
            <a:solidFill>
              <a:srgbClr val="34713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en-GB" sz="4000" dirty="0">
              <a:solidFill>
                <a:srgbClr val="34713B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GB" sz="4000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Eat some foods from this group every day</a:t>
            </a:r>
            <a:r>
              <a:rPr lang="en-GB" sz="2400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</a:t>
            </a:r>
            <a:br>
              <a:rPr lang="en-GB" sz="4000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GB" sz="2400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e.g. beans on toast and spaghetti Bolognese. 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en-GB" sz="4000" dirty="0">
              <a:solidFill>
                <a:srgbClr val="34713B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6" name="Picture 2" descr="C:\Dropbox\Roy\Dropbox\Eatwell guide\Protein.png">
            <a:extLst>
              <a:ext uri="{FF2B5EF4-FFF2-40B4-BE49-F238E27FC236}">
                <a16:creationId xmlns:a16="http://schemas.microsoft.com/office/drawing/2014/main" id="{3250B905-8B68-6700-CFB8-B35DBF934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094" y="2846302"/>
            <a:ext cx="6081498" cy="5894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91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9877F-AC4C-62B7-0C9B-507D9C3CD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C83950-0CC4-EE41-CDAD-80070B66F1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4527" y="837174"/>
            <a:ext cx="14706711" cy="830263"/>
          </a:xfrm>
        </p:spPr>
        <p:txBody>
          <a:bodyPr/>
          <a:lstStyle/>
          <a:p>
            <a:r>
              <a:rPr lang="en-GB" dirty="0"/>
              <a:t>Dairy and alternatives</a:t>
            </a:r>
            <a:br>
              <a:rPr lang="en-GB" dirty="0"/>
            </a:br>
            <a:br>
              <a:rPr lang="en-GB" dirty="0"/>
            </a:br>
            <a:endParaRPr lang="en-GB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1F877B-F03E-2002-2C4F-E1EDB62DBD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83072" y="3339193"/>
            <a:ext cx="9119055" cy="3608614"/>
          </a:xfrm>
        </p:spPr>
        <p:txBody>
          <a:bodyPr/>
          <a:lstStyle/>
          <a:p>
            <a:pPr marL="0" indent="0"/>
            <a:r>
              <a:rPr lang="en-GB" sz="4000" dirty="0">
                <a:solidFill>
                  <a:schemeClr val="tx2"/>
                </a:solidFill>
              </a:rPr>
              <a:t>What foods can you see here?</a:t>
            </a:r>
          </a:p>
          <a:p>
            <a:pPr marL="0" indent="0"/>
            <a:endParaRPr lang="en-GB" sz="4000" dirty="0">
              <a:solidFill>
                <a:schemeClr val="tx2"/>
              </a:solidFill>
            </a:endParaRPr>
          </a:p>
          <a:p>
            <a:pPr marL="0" indent="0"/>
            <a:r>
              <a:rPr lang="en-GB" sz="4000" dirty="0">
                <a:solidFill>
                  <a:schemeClr val="tx2"/>
                </a:solidFill>
              </a:rPr>
              <a:t>How much do you need to eat from this food group?</a:t>
            </a:r>
          </a:p>
        </p:txBody>
      </p:sp>
      <p:sp>
        <p:nvSpPr>
          <p:cNvPr id="4" name="Rounded Rectangular Callout 5">
            <a:extLst>
              <a:ext uri="{FF2B5EF4-FFF2-40B4-BE49-F238E27FC236}">
                <a16:creationId xmlns:a16="http://schemas.microsoft.com/office/drawing/2014/main" id="{800F2559-79FC-627F-F118-2ACEFCEE7550}"/>
              </a:ext>
            </a:extLst>
          </p:cNvPr>
          <p:cNvSpPr/>
          <p:nvPr/>
        </p:nvSpPr>
        <p:spPr>
          <a:xfrm>
            <a:off x="8090548" y="6907492"/>
            <a:ext cx="8457028" cy="2052983"/>
          </a:xfrm>
          <a:prstGeom prst="wedgeRoundRectCallout">
            <a:avLst>
              <a:gd name="adj1" fmla="val -62010"/>
              <a:gd name="adj2" fmla="val -40678"/>
              <a:gd name="adj3" fmla="val 16667"/>
            </a:avLst>
          </a:prstGeom>
          <a:ln w="38100">
            <a:solidFill>
              <a:srgbClr val="34713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GB" sz="4000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Have some of these foods every day</a:t>
            </a:r>
            <a:r>
              <a:rPr lang="en-GB" sz="2400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</a:t>
            </a:r>
            <a:br>
              <a:rPr lang="en-GB" sz="4000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GB" sz="2400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e.g. a pot of yogurt and a cheese sandwich.</a:t>
            </a:r>
          </a:p>
        </p:txBody>
      </p:sp>
      <p:pic>
        <p:nvPicPr>
          <p:cNvPr id="7" name="Picture 2" descr="C:\Dropbox\Roy\Dropbox\Eatwell guide\Dairy.png">
            <a:extLst>
              <a:ext uri="{FF2B5EF4-FFF2-40B4-BE49-F238E27FC236}">
                <a16:creationId xmlns:a16="http://schemas.microsoft.com/office/drawing/2014/main" id="{4002A5E1-C15A-3D7C-B283-FEA55DB352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2" r="9669" b="7382"/>
          <a:stretch/>
        </p:blipFill>
        <p:spPr bwMode="auto">
          <a:xfrm>
            <a:off x="986613" y="2064524"/>
            <a:ext cx="5733859" cy="6926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066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D7E42-718D-0CBE-87B7-5F6858426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0D178D-C81A-0873-00E4-5103046AAB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4527" y="837174"/>
            <a:ext cx="14706711" cy="830263"/>
          </a:xfrm>
        </p:spPr>
        <p:txBody>
          <a:bodyPr/>
          <a:lstStyle/>
          <a:p>
            <a:r>
              <a:rPr lang="en-GB" dirty="0"/>
              <a:t>Oil and spreads</a:t>
            </a:r>
            <a:br>
              <a:rPr lang="en-GB" dirty="0"/>
            </a:br>
            <a:br>
              <a:rPr lang="en-GB" dirty="0"/>
            </a:br>
            <a:endParaRPr lang="en-GB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4E0381-CE3C-C40B-960B-15239DC714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79806" y="3339193"/>
            <a:ext cx="11887200" cy="3608614"/>
          </a:xfrm>
        </p:spPr>
        <p:txBody>
          <a:bodyPr/>
          <a:lstStyle/>
          <a:p>
            <a:pPr marL="0" indent="0"/>
            <a:r>
              <a:rPr lang="en-GB" sz="4000" dirty="0">
                <a:solidFill>
                  <a:schemeClr val="tx2"/>
                </a:solidFill>
              </a:rPr>
              <a:t>What foods can you see here?</a:t>
            </a:r>
          </a:p>
          <a:p>
            <a:pPr marL="0" indent="0"/>
            <a:endParaRPr lang="en-GB" sz="4000" dirty="0">
              <a:solidFill>
                <a:schemeClr val="tx2"/>
              </a:solidFill>
            </a:endParaRPr>
          </a:p>
          <a:p>
            <a:pPr marL="0" indent="0"/>
            <a:r>
              <a:rPr lang="en-GB" sz="4000" dirty="0">
                <a:solidFill>
                  <a:schemeClr val="tx2"/>
                </a:solidFill>
              </a:rPr>
              <a:t>How much do you need to eat from this food group?</a:t>
            </a:r>
          </a:p>
        </p:txBody>
      </p:sp>
      <p:sp>
        <p:nvSpPr>
          <p:cNvPr id="4" name="Rounded Rectangular Callout 5">
            <a:extLst>
              <a:ext uri="{FF2B5EF4-FFF2-40B4-BE49-F238E27FC236}">
                <a16:creationId xmlns:a16="http://schemas.microsoft.com/office/drawing/2014/main" id="{E5F76F72-B24B-0C2D-CEE0-61E3454B0D45}"/>
              </a:ext>
            </a:extLst>
          </p:cNvPr>
          <p:cNvSpPr/>
          <p:nvPr/>
        </p:nvSpPr>
        <p:spPr>
          <a:xfrm>
            <a:off x="10672377" y="6947807"/>
            <a:ext cx="5867814" cy="1559379"/>
          </a:xfrm>
          <a:prstGeom prst="wedgeRoundRectCallout">
            <a:avLst>
              <a:gd name="adj1" fmla="val -71343"/>
              <a:gd name="adj2" fmla="val -31590"/>
              <a:gd name="adj3" fmla="val 16667"/>
            </a:avLst>
          </a:prstGeom>
          <a:ln w="38100">
            <a:solidFill>
              <a:srgbClr val="34713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GB" sz="4000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Eat in small amounts.</a:t>
            </a:r>
          </a:p>
        </p:txBody>
      </p:sp>
      <p:pic>
        <p:nvPicPr>
          <p:cNvPr id="6" name="Picture 2" descr="C:\Dropbox\Roy\Dropbox\Eatwell guide\Fats and oils.png">
            <a:extLst>
              <a:ext uri="{FF2B5EF4-FFF2-40B4-BE49-F238E27FC236}">
                <a16:creationId xmlns:a16="http://schemas.microsoft.com/office/drawing/2014/main" id="{18AEDDC7-8571-B8E2-4561-D17387B17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775" y="3787648"/>
            <a:ext cx="7893225" cy="483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18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36545-3EDF-2F0D-A072-19EBD4D4D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D914ACA-A546-DC2C-D736-4DCA86D919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4527" y="837174"/>
            <a:ext cx="14706711" cy="830263"/>
          </a:xfrm>
        </p:spPr>
        <p:txBody>
          <a:bodyPr/>
          <a:lstStyle/>
          <a:p>
            <a:r>
              <a:rPr lang="en-GB" dirty="0"/>
              <a:t>Drinks</a:t>
            </a:r>
            <a:br>
              <a:rPr lang="en-GB" dirty="0"/>
            </a:br>
            <a:br>
              <a:rPr lang="en-GB" dirty="0"/>
            </a:br>
            <a:endParaRPr lang="en-GB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C525CD-62E2-AD07-1D41-29669C9CA5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79666" y="3339193"/>
            <a:ext cx="9371572" cy="3608614"/>
          </a:xfrm>
        </p:spPr>
        <p:txBody>
          <a:bodyPr/>
          <a:lstStyle/>
          <a:p>
            <a:pPr marL="0" indent="0"/>
            <a:r>
              <a:rPr lang="en-GB" sz="4000" dirty="0">
                <a:solidFill>
                  <a:schemeClr val="tx2"/>
                </a:solidFill>
              </a:rPr>
              <a:t>How many drinks do you need each day?</a:t>
            </a:r>
          </a:p>
          <a:p>
            <a:pPr marL="0" indent="0"/>
            <a:endParaRPr lang="en-GB" sz="4000" dirty="0">
              <a:solidFill>
                <a:schemeClr val="tx2"/>
              </a:solidFill>
            </a:endParaRPr>
          </a:p>
          <a:p>
            <a:pPr marL="0" indent="0"/>
            <a:r>
              <a:rPr lang="en-GB" sz="4000" dirty="0">
                <a:solidFill>
                  <a:schemeClr val="tx2"/>
                </a:solidFill>
              </a:rPr>
              <a:t>What drinks are healthier choices?</a:t>
            </a:r>
          </a:p>
        </p:txBody>
      </p:sp>
      <p:sp>
        <p:nvSpPr>
          <p:cNvPr id="4" name="Rounded Rectangular Callout 5">
            <a:extLst>
              <a:ext uri="{FF2B5EF4-FFF2-40B4-BE49-F238E27FC236}">
                <a16:creationId xmlns:a16="http://schemas.microsoft.com/office/drawing/2014/main" id="{D2BE6552-F76A-94EA-26F6-3E3FE2CA715A}"/>
              </a:ext>
            </a:extLst>
          </p:cNvPr>
          <p:cNvSpPr/>
          <p:nvPr/>
        </p:nvSpPr>
        <p:spPr>
          <a:xfrm>
            <a:off x="6801978" y="6530507"/>
            <a:ext cx="7619693" cy="2089056"/>
          </a:xfrm>
          <a:prstGeom prst="wedgeRoundRectCallout">
            <a:avLst>
              <a:gd name="adj1" fmla="val -65225"/>
              <a:gd name="adj2" fmla="val -47103"/>
              <a:gd name="adj3" fmla="val 16667"/>
            </a:avLst>
          </a:prstGeom>
          <a:ln w="38100">
            <a:solidFill>
              <a:srgbClr val="34713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GB" sz="4000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Water and lower fat milk are healthier drink choices!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D230AC-63B5-D24A-8A09-2C212FF4B9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30" t="7234" r="19068" b="7952"/>
          <a:stretch/>
        </p:blipFill>
        <p:spPr>
          <a:xfrm>
            <a:off x="1510489" y="2925361"/>
            <a:ext cx="3787684" cy="494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9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A4212-5169-4D01-CFE8-B8DFFF7BC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6F17BF-7B2D-8DCA-92E8-00917258E7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4527" y="837174"/>
            <a:ext cx="14706711" cy="830263"/>
          </a:xfrm>
        </p:spPr>
        <p:txBody>
          <a:bodyPr/>
          <a:lstStyle/>
          <a:p>
            <a:r>
              <a:rPr lang="en-GB" dirty="0"/>
              <a:t>Foods high in fat, salt and sugars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4D5D2A-6CBE-32BE-7C21-19D352759A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42498" y="2851235"/>
            <a:ext cx="10375477" cy="3608614"/>
          </a:xfrm>
        </p:spPr>
        <p:txBody>
          <a:bodyPr/>
          <a:lstStyle/>
          <a:p>
            <a:pPr marL="0" indent="0"/>
            <a:r>
              <a:rPr lang="en-GB" sz="4000" dirty="0">
                <a:solidFill>
                  <a:schemeClr val="tx2"/>
                </a:solidFill>
              </a:rPr>
              <a:t>What foods can you see here?</a:t>
            </a:r>
          </a:p>
          <a:p>
            <a:pPr marL="0" indent="0"/>
            <a:endParaRPr lang="en-GB" sz="4000" dirty="0">
              <a:solidFill>
                <a:schemeClr val="tx2"/>
              </a:solidFill>
            </a:endParaRPr>
          </a:p>
          <a:p>
            <a:pPr marL="0" indent="0"/>
            <a:r>
              <a:rPr lang="en-GB" sz="4000" dirty="0">
                <a:solidFill>
                  <a:schemeClr val="tx2"/>
                </a:solidFill>
              </a:rPr>
              <a:t>Do you need this type of food to be healthy?</a:t>
            </a:r>
          </a:p>
        </p:txBody>
      </p:sp>
      <p:sp>
        <p:nvSpPr>
          <p:cNvPr id="4" name="Rounded Rectangular Callout 5">
            <a:extLst>
              <a:ext uri="{FF2B5EF4-FFF2-40B4-BE49-F238E27FC236}">
                <a16:creationId xmlns:a16="http://schemas.microsoft.com/office/drawing/2014/main" id="{80E4BED3-8485-46BD-1E70-121907BA1D8A}"/>
              </a:ext>
            </a:extLst>
          </p:cNvPr>
          <p:cNvSpPr/>
          <p:nvPr/>
        </p:nvSpPr>
        <p:spPr>
          <a:xfrm>
            <a:off x="1042498" y="5819149"/>
            <a:ext cx="9015902" cy="2707141"/>
          </a:xfrm>
          <a:prstGeom prst="wedgeRoundRectCallout">
            <a:avLst>
              <a:gd name="adj1" fmla="val 60257"/>
              <a:gd name="adj2" fmla="val -19488"/>
              <a:gd name="adj3" fmla="val 16667"/>
            </a:avLst>
          </a:prstGeom>
          <a:ln w="38100">
            <a:solidFill>
              <a:srgbClr val="34713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GB" sz="4000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We do not need these types of foods to be healthy. If we eat them, it should just be occasionally and in small amounts.</a:t>
            </a:r>
          </a:p>
        </p:txBody>
      </p:sp>
      <p:pic>
        <p:nvPicPr>
          <p:cNvPr id="6" name="Picture 2" descr="C:\Dropbox\Roy\Dropbox\Eatwell guide\fat sugar.png">
            <a:extLst>
              <a:ext uri="{FF2B5EF4-FFF2-40B4-BE49-F238E27FC236}">
                <a16:creationId xmlns:a16="http://schemas.microsoft.com/office/drawing/2014/main" id="{0DBF4F92-80F5-6F26-ACAD-31F7E8C7F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7358" y="4408464"/>
            <a:ext cx="6138144" cy="3685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648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331278-8829-BD4F-3A36-3B552E0632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The Eatwell Guide </a:t>
            </a:r>
            <a:br>
              <a:rPr lang="en-GB" dirty="0"/>
            </a:br>
            <a:r>
              <a:rPr lang="en-GB" sz="4000" dirty="0"/>
              <a:t>                                (7-11)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D30E6F0-8AF3-5854-5934-3AFCD9E4FD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1" r="753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96965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FFL branding">
      <a:dk1>
        <a:srgbClr val="34713B"/>
      </a:dk1>
      <a:lt1>
        <a:sysClr val="window" lastClr="FFFFFF"/>
      </a:lt1>
      <a:dk2>
        <a:srgbClr val="000000"/>
      </a:dk2>
      <a:lt2>
        <a:srgbClr val="EEECE1"/>
      </a:lt2>
      <a:accent1>
        <a:srgbClr val="34713B"/>
      </a:accent1>
      <a:accent2>
        <a:srgbClr val="C7331F"/>
      </a:accent2>
      <a:accent3>
        <a:srgbClr val="FDC92F"/>
      </a:accent3>
      <a:accent4>
        <a:srgbClr val="226E9D"/>
      </a:accent4>
      <a:accent5>
        <a:srgbClr val="56B058"/>
      </a:accent5>
      <a:accent6>
        <a:srgbClr val="EB6739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FFL branding">
      <a:dk1>
        <a:srgbClr val="34713B"/>
      </a:dk1>
      <a:lt1>
        <a:sysClr val="window" lastClr="FFFFFF"/>
      </a:lt1>
      <a:dk2>
        <a:srgbClr val="000000"/>
      </a:dk2>
      <a:lt2>
        <a:srgbClr val="EEECE1"/>
      </a:lt2>
      <a:accent1>
        <a:srgbClr val="34713B"/>
      </a:accent1>
      <a:accent2>
        <a:srgbClr val="C7331F"/>
      </a:accent2>
      <a:accent3>
        <a:srgbClr val="FDC92F"/>
      </a:accent3>
      <a:accent4>
        <a:srgbClr val="226E9D"/>
      </a:accent4>
      <a:accent5>
        <a:srgbClr val="56B058"/>
      </a:accent5>
      <a:accent6>
        <a:srgbClr val="EB6739"/>
      </a:accent6>
      <a:hlink>
        <a:srgbClr val="0000FF"/>
      </a:hlink>
      <a:folHlink>
        <a:srgbClr val="80008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13525</TotalTime>
  <Words>340</Words>
  <Application>Microsoft Office PowerPoint</Application>
  <PresentationFormat>Custom</PresentationFormat>
  <Paragraphs>48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Source Sans Pro SemiBold</vt:lpstr>
      <vt:lpstr>Source Sans Pro</vt:lpstr>
      <vt:lpstr>Aptos</vt:lpstr>
      <vt:lpstr>Source Sans Pro Light</vt:lpstr>
      <vt:lpstr>Source Sans Pro Semi-Bold</vt:lpstr>
      <vt:lpstr>Front and Back</vt:lpstr>
      <vt:lpstr>White Palace</vt:lpstr>
      <vt:lpstr>Lost Verdania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Claire Theobald</cp:lastModifiedBy>
  <cp:revision>39</cp:revision>
  <dcterms:created xsi:type="dcterms:W3CDTF">2026-03-04T15:22:34Z</dcterms:created>
  <dcterms:modified xsi:type="dcterms:W3CDTF">2026-07-17T09:19:18Z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