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notesMasterIdLst>
    <p:notesMasterId r:id="rId39"/>
  </p:notesMasterIdLst>
  <p:sldIdLst>
    <p:sldId id="256" r:id="rId7"/>
    <p:sldId id="262"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94"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65" r:id="rId38"/>
  </p:sldIdLst>
  <p:sldSz cx="18288000" cy="10287000"/>
  <p:notesSz cx="6858000" cy="9144000"/>
  <p:embeddedFontLst>
    <p:embeddedFont>
      <p:font typeface="Source Sans 3 Light" panose="020B0604020202020204" charset="0"/>
      <p:regular r:id="rId40"/>
      <p:italic r:id="rId41"/>
    </p:embeddedFont>
    <p:embeddedFont>
      <p:font typeface="Source Sans Pro" panose="020B0503030403020204" pitchFamily="34" charset="0"/>
      <p:regular r:id="rId42"/>
      <p:bold r:id="rId43"/>
      <p:italic r:id="rId44"/>
      <p:boldItalic r:id="rId45"/>
    </p:embeddedFont>
    <p:embeddedFont>
      <p:font typeface="Source Sans Pro Light" panose="020B0403030403020204" pitchFamily="34" charset="0"/>
      <p:regular r:id="rId46"/>
      <p:italic r:id="rId47"/>
    </p:embeddedFont>
    <p:embeddedFont>
      <p:font typeface="Source Sans Pro SemiBold" panose="020B0603030403020204" pitchFamily="34" charset="0"/>
      <p:bold r:id="rId48"/>
      <p:boldItalic r:id="rId49"/>
    </p:embeddedFont>
    <p:embeddedFont>
      <p:font typeface="Source Sans Pro Semi-Bold" panose="020B0604020202020204" charset="0"/>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56"/>
            <p14:sldId id="262"/>
            <p14:sldId id="266"/>
            <p14:sldId id="267"/>
            <p14:sldId id="268"/>
            <p14:sldId id="269"/>
            <p14:sldId id="270"/>
            <p14:sldId id="271"/>
            <p14:sldId id="272"/>
            <p14:sldId id="273"/>
            <p14:sldId id="274"/>
            <p14:sldId id="275"/>
            <p14:sldId id="276"/>
            <p14:sldId id="277"/>
            <p14:sldId id="278"/>
            <p14:sldId id="279"/>
            <p14:sldId id="280"/>
            <p14:sldId id="281"/>
            <p14:sldId id="294"/>
            <p14:sldId id="282"/>
            <p14:sldId id="283"/>
            <p14:sldId id="284"/>
            <p14:sldId id="285"/>
            <p14:sldId id="286"/>
            <p14:sldId id="287"/>
            <p14:sldId id="288"/>
            <p14:sldId id="289"/>
            <p14:sldId id="290"/>
            <p14:sldId id="291"/>
            <p14:sldId id="292"/>
            <p14:sldId id="293"/>
            <p14:sldId id="265"/>
          </p14:sldIdLst>
        </p14:section>
        <p14:section name="Dividers" id="{BF34AD7B-428F-4B5E-9F96-FB9763547D0B}">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479655-6C93-44FA-8C19-130843089CC7}" v="5" dt="2026-04-10T15:29:35.9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9" d="100"/>
          <a:sy n="39" d="100"/>
        </p:scale>
        <p:origin x="964"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notesMaster" Target="notesMasters/notes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5.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4.fntdata"/><Relationship Id="rId48" Type="http://schemas.openxmlformats.org/officeDocument/2006/relationships/font" Target="fonts/font9.fntdata"/><Relationship Id="rId56" Type="http://schemas.microsoft.com/office/2018/10/relationships/authors" Target="authors.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7.fntdata"/><Relationship Id="rId20" Type="http://schemas.openxmlformats.org/officeDocument/2006/relationships/slide" Target="slides/slide14.xml"/><Relationship Id="rId41" Type="http://schemas.openxmlformats.org/officeDocument/2006/relationships/font" Target="fonts/font2.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9DE942-9C5A-4241-A416-37047BACB013}" type="datetimeFigureOut">
              <a:rPr lang="en-GB" smtClean="0"/>
              <a:t>13/04/2026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D8B952-A78C-4731-8C43-12693329B3C3}" type="slidenum">
              <a:rPr lang="en-GB" smtClean="0"/>
              <a:t>‹#›</a:t>
            </a:fld>
            <a:endParaRPr lang="en-GB"/>
          </a:p>
        </p:txBody>
      </p:sp>
    </p:spTree>
    <p:extLst>
      <p:ext uri="{BB962C8B-B14F-4D97-AF65-F5344CB8AC3E}">
        <p14:creationId xmlns:p14="http://schemas.microsoft.com/office/powerpoint/2010/main" val="2912348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5400" b="1" kern="1200" dirty="0">
              <a:solidFill>
                <a:srgbClr val="34713B"/>
              </a:solidFill>
              <a:latin typeface="Source Sans Pro Semi-Bold"/>
            </a:endParaRPr>
          </a:p>
        </p:txBody>
      </p:sp>
      <p:sp>
        <p:nvSpPr>
          <p:cNvPr id="4" name="Slide Number Placeholder 3"/>
          <p:cNvSpPr>
            <a:spLocks noGrp="1"/>
          </p:cNvSpPr>
          <p:nvPr>
            <p:ph type="sldNum" sz="quarter" idx="5"/>
          </p:nvPr>
        </p:nvSpPr>
        <p:spPr/>
        <p:txBody>
          <a:bodyPr/>
          <a:lstStyle/>
          <a:p>
            <a:fld id="{91D8B952-A78C-4731-8C43-12693329B3C3}" type="slidenum">
              <a:rPr lang="en-GB" smtClean="0"/>
              <a:t>6</a:t>
            </a:fld>
            <a:endParaRPr lang="en-GB"/>
          </a:p>
        </p:txBody>
      </p:sp>
    </p:spTree>
    <p:extLst>
      <p:ext uri="{BB962C8B-B14F-4D97-AF65-F5344CB8AC3E}">
        <p14:creationId xmlns:p14="http://schemas.microsoft.com/office/powerpoint/2010/main" val="378429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0883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707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Tree>
    <p:extLst>
      <p:ext uri="{BB962C8B-B14F-4D97-AF65-F5344CB8AC3E}">
        <p14:creationId xmlns:p14="http://schemas.microsoft.com/office/powerpoint/2010/main" val="885874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Tree>
    <p:extLst>
      <p:ext uri="{BB962C8B-B14F-4D97-AF65-F5344CB8AC3E}">
        <p14:creationId xmlns:p14="http://schemas.microsoft.com/office/powerpoint/2010/main" val="381387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8.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dirty="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dirty="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nutrition.org.uk/" TargetMode="Externa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DC5C4D-29D4-9D68-3D66-FA7560FCE1F4}"/>
              </a:ext>
            </a:extLst>
          </p:cNvPr>
          <p:cNvSpPr>
            <a:spLocks noGrp="1"/>
          </p:cNvSpPr>
          <p:nvPr>
            <p:ph type="body" sz="quarter" idx="11"/>
          </p:nvPr>
        </p:nvSpPr>
        <p:spPr/>
        <p:txBody>
          <a:bodyPr lIns="91440" tIns="45720" rIns="91440" bIns="45720" anchor="t"/>
          <a:lstStyle/>
          <a:p>
            <a:r>
              <a:rPr lang="en-GB">
                <a:ea typeface="Source Sans Pro SemiBold"/>
              </a:rPr>
              <a:t>Factors affecting food choice</a:t>
            </a:r>
            <a:endParaRPr lang="en-GB"/>
          </a:p>
        </p:txBody>
      </p:sp>
      <p:pic>
        <p:nvPicPr>
          <p:cNvPr id="8" name="Picture Placeholder 7">
            <a:extLst>
              <a:ext uri="{FF2B5EF4-FFF2-40B4-BE49-F238E27FC236}">
                <a16:creationId xmlns:a16="http://schemas.microsoft.com/office/drawing/2014/main" id="{56533580-D327-1DEF-C03B-A13A605F1A9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4652" r="4652"/>
          <a:stretch>
            <a:fillRect/>
          </a:stretch>
        </p:blipFill>
        <p:spPr>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ea typeface="Source Sans Pro Semi-Bold"/>
                <a:cs typeface="Source Sans Pro Semi-Bold"/>
                <a:sym typeface="Source Sans Pro Semi-Bold"/>
              </a:rPr>
              <a:t>Factors affecting food choice</a:t>
            </a:r>
            <a:endParaRPr lang="en-US" sz="5400" b="1" dirty="0">
              <a:solidFill>
                <a:srgbClr val="34713B"/>
              </a:solidFill>
              <a:latin typeface="Source Sans Pro Semi-Bold"/>
              <a:ea typeface="Source Sans Pro Semi-Bold"/>
              <a:cs typeface="Source Sans Pro Semi-Bold"/>
            </a:endParaRPr>
          </a:p>
        </p:txBody>
      </p:sp>
      <p:sp>
        <p:nvSpPr>
          <p:cNvPr id="9" name="TextBox 9"/>
          <p:cNvSpPr txBox="1"/>
          <p:nvPr/>
        </p:nvSpPr>
        <p:spPr>
          <a:xfrm>
            <a:off x="1028700" y="2679700"/>
            <a:ext cx="9643849" cy="6232475"/>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All around the world, people choose to eat different food for many different reasons, such as:</a:t>
            </a:r>
            <a:endParaRPr lang="en-US" sz="3200" dirty="0">
              <a:latin typeface="Source Sans Pro"/>
              <a:ea typeface="Source Sans Pro"/>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• individual energy and nutrient needs;</a:t>
            </a:r>
            <a:endParaRPr lang="en-US" sz="3200" dirty="0">
              <a:latin typeface="Source Sans Pro"/>
              <a:ea typeface="Source Sans Pro"/>
            </a:endParaRPr>
          </a:p>
          <a:p>
            <a:r>
              <a:rPr lang="en-US" sz="3200" dirty="0">
                <a:latin typeface="Source Sans Pro"/>
                <a:ea typeface="Source Sans Pro"/>
                <a:cs typeface="Arial"/>
                <a:sym typeface="Source Sans Pro Light"/>
              </a:rPr>
              <a:t>• diet and health;</a:t>
            </a:r>
            <a:endParaRPr lang="en-US" sz="3200" dirty="0">
              <a:latin typeface="Source Sans Pro"/>
              <a:ea typeface="Source Sans Pro"/>
            </a:endParaRPr>
          </a:p>
          <a:p>
            <a:r>
              <a:rPr lang="en-US" sz="3200" dirty="0">
                <a:latin typeface="Source Sans Pro"/>
                <a:ea typeface="Source Sans Pro"/>
                <a:cs typeface="Arial"/>
                <a:sym typeface="Source Sans Pro Light"/>
              </a:rPr>
              <a:t>• religion and culture;</a:t>
            </a:r>
            <a:endParaRPr lang="en-US" sz="3200" dirty="0">
              <a:latin typeface="Source Sans Pro"/>
              <a:ea typeface="Source Sans Pro"/>
            </a:endParaRPr>
          </a:p>
          <a:p>
            <a:r>
              <a:rPr lang="en-US" sz="3200" dirty="0">
                <a:latin typeface="Source Sans Pro"/>
                <a:ea typeface="Source Sans Pro"/>
                <a:cs typeface="Arial"/>
                <a:sym typeface="Source Sans Pro Light"/>
              </a:rPr>
              <a:t>• cost of food;</a:t>
            </a:r>
            <a:endParaRPr lang="en-US" sz="3200" dirty="0">
              <a:latin typeface="Source Sans Pro"/>
              <a:ea typeface="Source Sans Pro"/>
            </a:endParaRPr>
          </a:p>
          <a:p>
            <a:r>
              <a:rPr lang="en-US" sz="3200" dirty="0">
                <a:latin typeface="Source Sans Pro"/>
                <a:ea typeface="Source Sans Pro"/>
                <a:cs typeface="Arial"/>
                <a:sym typeface="Source Sans Pro Light"/>
              </a:rPr>
              <a:t>• food availability.</a:t>
            </a:r>
            <a:endParaRPr lang="en-US" sz="3200" dirty="0">
              <a:latin typeface="Source Sans Pro"/>
              <a:ea typeface="Source Sans Pro"/>
            </a:endParaRPr>
          </a:p>
          <a:p>
            <a:endParaRPr lang="en-US" dirty="0">
              <a:latin typeface="Source Sans 3 Light"/>
            </a:endParaRPr>
          </a:p>
        </p:txBody>
      </p:sp>
      <p:pic>
        <p:nvPicPr>
          <p:cNvPr id="7" name="Picture Placeholder 6">
            <a:extLst>
              <a:ext uri="{FF2B5EF4-FFF2-40B4-BE49-F238E27FC236}">
                <a16:creationId xmlns:a16="http://schemas.microsoft.com/office/drawing/2014/main" id="{CC288B1C-98D5-79BD-6C1E-974A0DF8D3E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807" r="16807"/>
          <a:stretch>
            <a:fillRect/>
          </a:stretch>
        </p:blipFill>
        <p:spPr>
          <a:xfrm>
            <a:off x="11607800" y="2679700"/>
            <a:ext cx="5651500" cy="5678284"/>
          </a:xfrm>
          <a:prstGeom prst="round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C151A-2EBA-4054-984A-1F311909C9AC}"/>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1F24F612-AF17-CE44-FB37-D78C866E5266}"/>
              </a:ext>
            </a:extLst>
          </p:cNvPr>
          <p:cNvSpPr txBox="1"/>
          <p:nvPr/>
        </p:nvSpPr>
        <p:spPr>
          <a:xfrm>
            <a:off x="1028700" y="453843"/>
            <a:ext cx="13659692" cy="149098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Factors</a:t>
            </a:r>
            <a:r>
              <a:rPr lang="en-US" sz="72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affecting</a:t>
            </a:r>
            <a:r>
              <a:rPr lang="en-US" sz="72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food</a:t>
            </a:r>
            <a:r>
              <a:rPr lang="en-US" sz="72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choice</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62F3AB0A-D677-AF48-DB29-5EF3299253FC}"/>
              </a:ext>
            </a:extLst>
          </p:cNvPr>
          <p:cNvSpPr txBox="1"/>
          <p:nvPr/>
        </p:nvSpPr>
        <p:spPr>
          <a:xfrm>
            <a:off x="1028700" y="3010299"/>
            <a:ext cx="9643849" cy="6232475"/>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Different reasons for choosing food also include:</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• time of day and occasion;</a:t>
            </a:r>
            <a:endParaRPr lang="en-US" sz="3200" dirty="0">
              <a:latin typeface="Source Sans Pro"/>
              <a:ea typeface="Source Sans Pro"/>
              <a:cs typeface="Arial"/>
            </a:endParaRPr>
          </a:p>
          <a:p>
            <a:r>
              <a:rPr lang="en-US" sz="3200" dirty="0">
                <a:latin typeface="Source Sans Pro"/>
                <a:ea typeface="Source Sans Pro"/>
                <a:cs typeface="Arial"/>
                <a:sym typeface="Source Sans Pro Light"/>
              </a:rPr>
              <a:t>• food preferences;</a:t>
            </a:r>
            <a:endParaRPr lang="en-US" sz="3200" dirty="0">
              <a:latin typeface="Source Sans Pro"/>
              <a:ea typeface="Source Sans Pro"/>
              <a:cs typeface="Arial"/>
            </a:endParaRPr>
          </a:p>
          <a:p>
            <a:r>
              <a:rPr lang="en-US" sz="3200" dirty="0">
                <a:latin typeface="Source Sans Pro"/>
                <a:ea typeface="Source Sans Pro"/>
                <a:cs typeface="Arial"/>
                <a:sym typeface="Source Sans Pro Light"/>
              </a:rPr>
              <a:t>• social considerations;</a:t>
            </a:r>
            <a:endParaRPr lang="en-US" sz="3200" dirty="0">
              <a:latin typeface="Source Sans Pro"/>
              <a:ea typeface="Source Sans Pro"/>
              <a:cs typeface="Arial"/>
            </a:endParaRPr>
          </a:p>
          <a:p>
            <a:r>
              <a:rPr lang="en-US" sz="3200" dirty="0">
                <a:latin typeface="Source Sans Pro"/>
                <a:ea typeface="Source Sans Pro"/>
                <a:cs typeface="Arial"/>
                <a:sym typeface="Source Sans Pro Light"/>
              </a:rPr>
              <a:t>• environmental considerations;</a:t>
            </a:r>
            <a:endParaRPr lang="en-US" sz="3200" dirty="0">
              <a:latin typeface="Source Sans Pro"/>
              <a:ea typeface="Source Sans Pro"/>
              <a:cs typeface="Arial"/>
            </a:endParaRPr>
          </a:p>
          <a:p>
            <a:r>
              <a:rPr lang="en-US" sz="3200" dirty="0">
                <a:latin typeface="Source Sans Pro"/>
                <a:ea typeface="Source Sans Pro"/>
                <a:cs typeface="Arial"/>
                <a:sym typeface="Source Sans Pro Light"/>
              </a:rPr>
              <a:t>• advertising and other point of sale information.</a:t>
            </a:r>
            <a:endParaRPr lang="en-US" sz="3200" dirty="0">
              <a:latin typeface="Source Sans Pro"/>
              <a:ea typeface="Source Sans Pro"/>
              <a:cs typeface="Arial"/>
            </a:endParaRPr>
          </a:p>
          <a:p>
            <a:endParaRPr lang="en-US" sz="4000" dirty="0">
              <a:latin typeface="Source Sans Pro"/>
              <a:ea typeface="Source Sans Pro"/>
              <a:cs typeface="Arial"/>
            </a:endParaRPr>
          </a:p>
          <a:p>
            <a:endParaRPr lang="en-US" dirty="0">
              <a:latin typeface="Source Sans 3 Light"/>
            </a:endParaRPr>
          </a:p>
        </p:txBody>
      </p:sp>
      <p:pic>
        <p:nvPicPr>
          <p:cNvPr id="3" name="Picture 2">
            <a:extLst>
              <a:ext uri="{FF2B5EF4-FFF2-40B4-BE49-F238E27FC236}">
                <a16:creationId xmlns:a16="http://schemas.microsoft.com/office/drawing/2014/main" id="{A76F4BC9-28CF-2CDA-E2E6-F23AD6EB76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5592" y="3010299"/>
            <a:ext cx="6866866" cy="4580200"/>
          </a:xfrm>
          <a:prstGeom prst="roundRect">
            <a:avLst/>
          </a:prstGeom>
        </p:spPr>
      </p:pic>
    </p:spTree>
    <p:extLst>
      <p:ext uri="{BB962C8B-B14F-4D97-AF65-F5344CB8AC3E}">
        <p14:creationId xmlns:p14="http://schemas.microsoft.com/office/powerpoint/2010/main" val="309824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0E49B-5061-A49B-3568-61689E5E253C}"/>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F523176-47AC-69F5-15A9-617CC270A32A}"/>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Individual</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energy</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nutrients</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needs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C85EDC4D-1029-0AE4-B948-0D6FA6FA1C20}"/>
              </a:ext>
            </a:extLst>
          </p:cNvPr>
          <p:cNvSpPr txBox="1"/>
          <p:nvPr/>
        </p:nvSpPr>
        <p:spPr>
          <a:xfrm>
            <a:off x="1277178" y="2977169"/>
            <a:ext cx="9643849" cy="6924973"/>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The amount of energy and nutrients needed differs between age groups and between males and females.</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Energy needs also depend on activity levels. </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Athletes, for example, have much higher energy requirements as they are more physically active.</a:t>
            </a:r>
            <a:endParaRPr lang="en-US" sz="3200" dirty="0">
              <a:latin typeface="Source Sans Pro"/>
              <a:ea typeface="Source Sans Pro"/>
              <a:cs typeface="Arial"/>
            </a:endParaRPr>
          </a:p>
          <a:p>
            <a:endParaRPr lang="en-US" sz="3200" dirty="0">
              <a:latin typeface="Source Sans Pro"/>
              <a:ea typeface="Source Sans Pro"/>
              <a:cs typeface="Arial"/>
            </a:endParaRPr>
          </a:p>
          <a:p>
            <a:endParaRPr lang="en-US" sz="4000" dirty="0">
              <a:latin typeface="Source Sans Pro"/>
              <a:ea typeface="Source Sans Pro"/>
              <a:cs typeface="Arial"/>
            </a:endParaRPr>
          </a:p>
          <a:p>
            <a:endParaRPr lang="en-US" dirty="0">
              <a:latin typeface="Source Sans 3 Light"/>
            </a:endParaRPr>
          </a:p>
        </p:txBody>
      </p:sp>
      <p:pic>
        <p:nvPicPr>
          <p:cNvPr id="2" name="Picture 1" descr="A collage of a family in a pool&#10;&#10;AI-generated content may be incorrect.">
            <a:extLst>
              <a:ext uri="{FF2B5EF4-FFF2-40B4-BE49-F238E27FC236}">
                <a16:creationId xmlns:a16="http://schemas.microsoft.com/office/drawing/2014/main" id="{38F64AC3-3AED-88A7-E179-B8A4B4543335}"/>
              </a:ext>
            </a:extLst>
          </p:cNvPr>
          <p:cNvPicPr>
            <a:picLocks noChangeAspect="1"/>
          </p:cNvPicPr>
          <p:nvPr/>
        </p:nvPicPr>
        <p:blipFill>
          <a:blip r:embed="rId2"/>
          <a:stretch>
            <a:fillRect/>
          </a:stretch>
        </p:blipFill>
        <p:spPr>
          <a:xfrm>
            <a:off x="12214584" y="2689984"/>
            <a:ext cx="4947616" cy="6825283"/>
          </a:xfrm>
          <a:prstGeom prst="rect">
            <a:avLst/>
          </a:prstGeom>
        </p:spPr>
      </p:pic>
    </p:spTree>
    <p:extLst>
      <p:ext uri="{BB962C8B-B14F-4D97-AF65-F5344CB8AC3E}">
        <p14:creationId xmlns:p14="http://schemas.microsoft.com/office/powerpoint/2010/main" val="2501339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F7813-0A5B-EFED-0C99-0A620384CE78}"/>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C17B5ADC-AB97-5596-54DC-E93125F7D1BB}"/>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Diet</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health</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D630519F-0487-D410-6E09-0B31F91B6020}"/>
              </a:ext>
            </a:extLst>
          </p:cNvPr>
          <p:cNvSpPr txBox="1"/>
          <p:nvPr/>
        </p:nvSpPr>
        <p:spPr>
          <a:xfrm>
            <a:off x="1028700" y="2579604"/>
            <a:ext cx="11101588" cy="9002464"/>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People may choose the food they eat based on their own or their family’s health concerns or for medical reasons. </a:t>
            </a:r>
            <a:r>
              <a:rPr lang="en-US" sz="3200" dirty="0">
                <a:latin typeface="Source Sans Pro"/>
                <a:ea typeface="Source Sans Pro"/>
                <a:cs typeface="Arial"/>
              </a:rPr>
              <a:t>This could </a:t>
            </a:r>
            <a:r>
              <a:rPr lang="en-US" sz="3200" dirty="0">
                <a:latin typeface="Source Sans Pro"/>
                <a:ea typeface="Source Sans Pro"/>
                <a:cs typeface="Arial"/>
                <a:sym typeface="Source Sans Pro Light"/>
              </a:rPr>
              <a:t>include:</a:t>
            </a:r>
          </a:p>
          <a:p>
            <a:pPr marL="457200" indent="-457200">
              <a:buFont typeface="Arial" panose="020B0604020202020204" pitchFamily="34" charset="0"/>
              <a:buChar char="•"/>
            </a:pPr>
            <a:r>
              <a:rPr lang="en-US" sz="3200" dirty="0">
                <a:latin typeface="Source Sans Pro"/>
                <a:ea typeface="Source Sans Pro"/>
                <a:cs typeface="Arial"/>
                <a:sym typeface="Source Sans Pro Light"/>
              </a:rPr>
              <a:t>diabetes;</a:t>
            </a:r>
          </a:p>
          <a:p>
            <a:pPr marL="457200" indent="-457200">
              <a:buFont typeface="Arial" panose="020B0604020202020204" pitchFamily="34" charset="0"/>
              <a:buChar char="•"/>
            </a:pPr>
            <a:r>
              <a:rPr lang="en-US" sz="3200" dirty="0">
                <a:latin typeface="Source Sans Pro"/>
                <a:ea typeface="Source Sans Pro"/>
                <a:cs typeface="Arial"/>
                <a:sym typeface="Source Sans Pro Light"/>
              </a:rPr>
              <a:t>allergies, e.g. nuts;</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intolerances, e.g. gluten (coeliac disease) or lactose;</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vegetarian;</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vegan;</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weight loss or gain.</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4000" dirty="0">
              <a:latin typeface="Source Sans Pro"/>
              <a:ea typeface="Source Sans Pro"/>
              <a:cs typeface="Arial"/>
            </a:endParaRPr>
          </a:p>
          <a:p>
            <a:endParaRPr lang="en-US" dirty="0">
              <a:latin typeface="Source Sans 3 Light"/>
            </a:endParaRPr>
          </a:p>
        </p:txBody>
      </p:sp>
      <p:sp>
        <p:nvSpPr>
          <p:cNvPr id="8" name="TextBox 7">
            <a:extLst>
              <a:ext uri="{FF2B5EF4-FFF2-40B4-BE49-F238E27FC236}">
                <a16:creationId xmlns:a16="http://schemas.microsoft.com/office/drawing/2014/main" id="{345DF4EC-333A-DF18-C20B-5BBBAFF296D3}"/>
              </a:ext>
            </a:extLst>
          </p:cNvPr>
          <p:cNvSpPr txBox="1"/>
          <p:nvPr/>
        </p:nvSpPr>
        <p:spPr>
          <a:xfrm>
            <a:off x="8873751" y="7792279"/>
            <a:ext cx="9144000"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sz="3200" dirty="0">
                <a:solidFill>
                  <a:srgbClr val="000000"/>
                </a:solidFill>
                <a:latin typeface="Source Sans Pro"/>
                <a:ea typeface="Source Sans Pro"/>
                <a:cs typeface="Arial"/>
              </a:rPr>
              <a:t>Where would you find information about potential allergens in food? </a:t>
            </a:r>
          </a:p>
          <a:p>
            <a:pPr marL="0" algn="l" rtl="0"/>
            <a:endParaRPr lang="en-GB" sz="3200" dirty="0">
              <a:solidFill>
                <a:srgbClr val="000000"/>
              </a:solidFill>
              <a:latin typeface="Source Sans Pro"/>
              <a:ea typeface="Source Sans Pro"/>
              <a:cs typeface="Arial"/>
            </a:endParaRPr>
          </a:p>
          <a:p>
            <a:pPr marL="0" algn="l" rtl="0"/>
            <a:r>
              <a:rPr lang="en-GB" sz="3200" dirty="0">
                <a:solidFill>
                  <a:srgbClr val="000000"/>
                </a:solidFill>
                <a:latin typeface="Source Sans Pro"/>
                <a:ea typeface="Source Sans Pro"/>
                <a:cs typeface="Arial"/>
              </a:rPr>
              <a:t>Why is this important? </a:t>
            </a:r>
          </a:p>
          <a:p>
            <a:pPr algn="ctr"/>
            <a:endParaRPr lang="en-GB" dirty="0"/>
          </a:p>
        </p:txBody>
      </p:sp>
      <p:pic>
        <p:nvPicPr>
          <p:cNvPr id="11" name="Picture 10">
            <a:extLst>
              <a:ext uri="{FF2B5EF4-FFF2-40B4-BE49-F238E27FC236}">
                <a16:creationId xmlns:a16="http://schemas.microsoft.com/office/drawing/2014/main" id="{9991736B-16B5-9BD5-156F-1DF878F6DE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45099" y="2735644"/>
            <a:ext cx="3286585" cy="2611536"/>
          </a:xfrm>
          <a:prstGeom prst="rect">
            <a:avLst/>
          </a:prstGeom>
        </p:spPr>
      </p:pic>
      <p:pic>
        <p:nvPicPr>
          <p:cNvPr id="13" name="Picture 12">
            <a:extLst>
              <a:ext uri="{FF2B5EF4-FFF2-40B4-BE49-F238E27FC236}">
                <a16:creationId xmlns:a16="http://schemas.microsoft.com/office/drawing/2014/main" id="{7197D8AD-96BD-E1FA-295F-3FE580D1B5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4405" y="5344581"/>
            <a:ext cx="3907971" cy="2450298"/>
          </a:xfrm>
          <a:prstGeom prst="rect">
            <a:avLst/>
          </a:prstGeom>
        </p:spPr>
      </p:pic>
    </p:spTree>
    <p:extLst>
      <p:ext uri="{BB962C8B-B14F-4D97-AF65-F5344CB8AC3E}">
        <p14:creationId xmlns:p14="http://schemas.microsoft.com/office/powerpoint/2010/main" val="81554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4942F-7AE6-C727-29F0-E04734C80FB1}"/>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8739CE71-F8AF-F82B-9CDF-2E591D5B50AC}"/>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Religion</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culture</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4E475102-95AC-74AA-4D96-6A0417E127DA}"/>
              </a:ext>
            </a:extLst>
          </p:cNvPr>
          <p:cNvSpPr txBox="1"/>
          <p:nvPr/>
        </p:nvSpPr>
        <p:spPr>
          <a:xfrm>
            <a:off x="1028700" y="2579604"/>
            <a:ext cx="9925458" cy="6924973"/>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Food is an important part of observance for </a:t>
            </a:r>
            <a:r>
              <a:rPr lang="en-US" sz="3200" dirty="0">
                <a:latin typeface="Source Sans Pro"/>
                <a:ea typeface="Source Sans Pro"/>
                <a:cs typeface="Arial"/>
              </a:rPr>
              <a:t>many </a:t>
            </a:r>
            <a:r>
              <a:rPr lang="en-US" sz="3200" dirty="0">
                <a:latin typeface="Source Sans Pro"/>
                <a:ea typeface="Source Sans Pro"/>
                <a:cs typeface="Arial"/>
                <a:sym typeface="Source Sans Pro Light"/>
              </a:rPr>
              <a:t>different religious beliefs and cultures. </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All over the world many people choose to eat or avoid certain foods according to their religious beliefs.</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4000" dirty="0">
              <a:latin typeface="Source Sans Pro"/>
              <a:ea typeface="Source Sans Pro"/>
              <a:cs typeface="Arial"/>
            </a:endParaRPr>
          </a:p>
          <a:p>
            <a:endParaRPr lang="en-US" dirty="0">
              <a:latin typeface="Source Sans 3 Light"/>
            </a:endParaRPr>
          </a:p>
        </p:txBody>
      </p:sp>
      <p:pic>
        <p:nvPicPr>
          <p:cNvPr id="2" name="Picture 1" descr="A close-up of a cross&#10;&#10;AI-generated content may be incorrect.">
            <a:extLst>
              <a:ext uri="{FF2B5EF4-FFF2-40B4-BE49-F238E27FC236}">
                <a16:creationId xmlns:a16="http://schemas.microsoft.com/office/drawing/2014/main" id="{0DFE8F19-F741-2BBD-22E0-DD370A395F50}"/>
              </a:ext>
            </a:extLst>
          </p:cNvPr>
          <p:cNvPicPr>
            <a:picLocks noChangeAspect="1"/>
          </p:cNvPicPr>
          <p:nvPr/>
        </p:nvPicPr>
        <p:blipFill>
          <a:blip r:embed="rId3"/>
          <a:stretch>
            <a:fillRect/>
          </a:stretch>
        </p:blipFill>
        <p:spPr>
          <a:xfrm>
            <a:off x="11387699" y="2419069"/>
            <a:ext cx="5099603" cy="7246041"/>
          </a:xfrm>
          <a:prstGeom prst="rect">
            <a:avLst/>
          </a:prstGeom>
        </p:spPr>
      </p:pic>
    </p:spTree>
    <p:extLst>
      <p:ext uri="{BB962C8B-B14F-4D97-AF65-F5344CB8AC3E}">
        <p14:creationId xmlns:p14="http://schemas.microsoft.com/office/powerpoint/2010/main" val="3626962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B09A8-A065-4171-A813-063B9169BF5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0BA6FC35-C8D4-E632-CB39-07F6CB836CC9}"/>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Religion</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culture</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E76E3287-BCBA-1878-411A-EE244921299E}"/>
              </a:ext>
            </a:extLst>
          </p:cNvPr>
          <p:cNvSpPr txBox="1"/>
          <p:nvPr/>
        </p:nvSpPr>
        <p:spPr>
          <a:xfrm>
            <a:off x="1028700" y="2579604"/>
            <a:ext cx="9925458" cy="11079956"/>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Religions and beliefs which have particular food restrictions or celebrations involving food include:</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Christianity;</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Islam;</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Hinduism;</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Judaism;</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Sikhism;</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Buddhism;</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Seventh-day Adventist Church;</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Rastafari Movement.</a:t>
            </a: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4000" dirty="0">
              <a:latin typeface="Source Sans Pro"/>
              <a:ea typeface="Source Sans Pro"/>
              <a:cs typeface="Arial"/>
            </a:endParaRPr>
          </a:p>
          <a:p>
            <a:endParaRPr lang="en-US" dirty="0">
              <a:latin typeface="Source Sans 3 Light"/>
            </a:endParaRPr>
          </a:p>
        </p:txBody>
      </p:sp>
      <p:pic>
        <p:nvPicPr>
          <p:cNvPr id="3" name="Picture 2" descr="A collage of food on a plate&#10;&#10;AI-generated content may be incorrect.">
            <a:extLst>
              <a:ext uri="{FF2B5EF4-FFF2-40B4-BE49-F238E27FC236}">
                <a16:creationId xmlns:a16="http://schemas.microsoft.com/office/drawing/2014/main" id="{7114AFC6-BB00-C823-24B5-FD9560B88ADE}"/>
              </a:ext>
            </a:extLst>
          </p:cNvPr>
          <p:cNvPicPr>
            <a:picLocks noChangeAspect="1"/>
          </p:cNvPicPr>
          <p:nvPr/>
        </p:nvPicPr>
        <p:blipFill>
          <a:blip r:embed="rId2"/>
          <a:stretch>
            <a:fillRect/>
          </a:stretch>
        </p:blipFill>
        <p:spPr>
          <a:xfrm>
            <a:off x="11460344" y="2808204"/>
            <a:ext cx="4738066" cy="6898170"/>
          </a:xfrm>
          <a:prstGeom prst="rect">
            <a:avLst/>
          </a:prstGeom>
        </p:spPr>
      </p:pic>
    </p:spTree>
    <p:extLst>
      <p:ext uri="{BB962C8B-B14F-4D97-AF65-F5344CB8AC3E}">
        <p14:creationId xmlns:p14="http://schemas.microsoft.com/office/powerpoint/2010/main" val="942298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F2670-A2AE-4C4C-A5DE-01E4EE8AB672}"/>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E3A5211-CC36-8817-3A1A-36DAB0B57E69}"/>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Cost</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food</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EBAB629F-664A-787F-37F7-5AFA04367B2D}"/>
              </a:ext>
            </a:extLst>
          </p:cNvPr>
          <p:cNvSpPr txBox="1"/>
          <p:nvPr/>
        </p:nvSpPr>
        <p:spPr>
          <a:xfrm>
            <a:off x="1028700" y="2579604"/>
            <a:ext cx="9925458" cy="11079956"/>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The cost of food and money available will influence people’s food choices.</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If money is limited, people may choose to buy more basic items. Luxury items might then be used for special occasions.</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Food prepared at home is often cheaper than eating out, buying take-away or ready prepared food.</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4000" dirty="0">
              <a:latin typeface="Source Sans Pro"/>
              <a:ea typeface="Source Sans Pro"/>
              <a:cs typeface="Arial"/>
            </a:endParaRPr>
          </a:p>
          <a:p>
            <a:endParaRPr lang="en-US" dirty="0">
              <a:latin typeface="Source Sans 3 Light"/>
            </a:endParaRPr>
          </a:p>
        </p:txBody>
      </p:sp>
      <p:pic>
        <p:nvPicPr>
          <p:cNvPr id="2" name="Picture 1" descr="A bowl of food with chopsticks&#10;&#10;AI-generated content may be incorrect.">
            <a:extLst>
              <a:ext uri="{FF2B5EF4-FFF2-40B4-BE49-F238E27FC236}">
                <a16:creationId xmlns:a16="http://schemas.microsoft.com/office/drawing/2014/main" id="{6E44E65C-EF7F-56FD-8BA8-908F9B6C8840}"/>
              </a:ext>
            </a:extLst>
          </p:cNvPr>
          <p:cNvPicPr>
            <a:picLocks noChangeAspect="1"/>
          </p:cNvPicPr>
          <p:nvPr/>
        </p:nvPicPr>
        <p:blipFill>
          <a:blip r:embed="rId2"/>
          <a:stretch>
            <a:fillRect/>
          </a:stretch>
        </p:blipFill>
        <p:spPr>
          <a:xfrm>
            <a:off x="11485083" y="3834352"/>
            <a:ext cx="6424343" cy="4278882"/>
          </a:xfrm>
          <a:prstGeom prst="rect">
            <a:avLst/>
          </a:prstGeom>
        </p:spPr>
      </p:pic>
    </p:spTree>
    <p:extLst>
      <p:ext uri="{BB962C8B-B14F-4D97-AF65-F5344CB8AC3E}">
        <p14:creationId xmlns:p14="http://schemas.microsoft.com/office/powerpoint/2010/main" val="2764499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02E0A-B080-7518-00B6-64E56667EA97}"/>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1039EF19-24C4-2144-3663-CB298933E341}"/>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availability</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4C97BAD2-B245-FD05-53C7-4C7F41FBB376}"/>
              </a:ext>
            </a:extLst>
          </p:cNvPr>
          <p:cNvSpPr txBox="1"/>
          <p:nvPr/>
        </p:nvSpPr>
        <p:spPr>
          <a:xfrm>
            <a:off x="1028700" y="2574442"/>
            <a:ext cx="11664804" cy="5473806"/>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Most foods are grown in a particular season of the year, e.g. strawberries are harvested in summer. These are called ‘seasonal foods’. Buying foods when they are in season will often ensure the food price is lower.</a:t>
            </a:r>
          </a:p>
          <a:p>
            <a:endParaRPr lang="en-US" sz="3200" dirty="0">
              <a:latin typeface="Source Sans Pro"/>
              <a:ea typeface="Source Sans Pro"/>
              <a:cs typeface="Arial"/>
            </a:endParaRPr>
          </a:p>
          <a:p>
            <a:r>
              <a:rPr lang="en-US" sz="3200" dirty="0">
                <a:latin typeface="Source Sans Pro"/>
                <a:ea typeface="Source Sans Pro"/>
                <a:cs typeface="Arial"/>
                <a:sym typeface="Source Sans Pro Light"/>
              </a:rPr>
              <a:t>Technology and the importation of food, however, has allowed food to be available all year round. Frozen foods such as vegetables are a great alternative to fresh, if they are unavailable.</a:t>
            </a:r>
            <a:endParaRPr lang="en-US" sz="3200" dirty="0">
              <a:latin typeface="Source Sans Pro"/>
              <a:ea typeface="Source Sans Pro"/>
              <a:cs typeface="Arial"/>
            </a:endParaRPr>
          </a:p>
        </p:txBody>
      </p:sp>
      <p:pic>
        <p:nvPicPr>
          <p:cNvPr id="3" name="Picture 2" descr="A collage of frozen vegetables&#10;&#10;AI-generated content may be incorrect.">
            <a:extLst>
              <a:ext uri="{FF2B5EF4-FFF2-40B4-BE49-F238E27FC236}">
                <a16:creationId xmlns:a16="http://schemas.microsoft.com/office/drawing/2014/main" id="{AB97CD59-D538-5C0E-CA55-297E46873B9B}"/>
              </a:ext>
            </a:extLst>
          </p:cNvPr>
          <p:cNvPicPr>
            <a:picLocks noChangeAspect="1"/>
          </p:cNvPicPr>
          <p:nvPr/>
        </p:nvPicPr>
        <p:blipFill>
          <a:blip r:embed="rId2"/>
          <a:stretch>
            <a:fillRect/>
          </a:stretch>
        </p:blipFill>
        <p:spPr>
          <a:xfrm>
            <a:off x="12692891" y="2574442"/>
            <a:ext cx="5591175" cy="6562725"/>
          </a:xfrm>
          <a:prstGeom prst="rect">
            <a:avLst/>
          </a:prstGeom>
        </p:spPr>
      </p:pic>
    </p:spTree>
    <p:extLst>
      <p:ext uri="{BB962C8B-B14F-4D97-AF65-F5344CB8AC3E}">
        <p14:creationId xmlns:p14="http://schemas.microsoft.com/office/powerpoint/2010/main" val="2033871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A836A-4E72-0DFF-E8FB-C6E721E3F9EC}"/>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6DF45985-DD2F-8555-D4D6-5FDA305656ED}"/>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Time</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day</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occasion</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CC3B1A9C-B328-E113-2D8C-3957D0285CDF}"/>
              </a:ext>
            </a:extLst>
          </p:cNvPr>
          <p:cNvSpPr txBox="1"/>
          <p:nvPr/>
        </p:nvSpPr>
        <p:spPr>
          <a:xfrm>
            <a:off x="1028700" y="2579826"/>
            <a:ext cx="11664804" cy="4794711"/>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The time of day will influence food choice – people may not eat the same for breakfast as they would for their main meal of the day.</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The occasion will also impact on food choice – this could be a celebration such as a birthday or wedding or maybe a religious occasion such as Christmas or Passover. </a:t>
            </a:r>
            <a:endParaRPr lang="en-US" sz="3200" dirty="0">
              <a:latin typeface="Source Sans Pro"/>
              <a:ea typeface="Source Sans Pro"/>
              <a:cs typeface="Arial"/>
            </a:endParaRPr>
          </a:p>
          <a:p>
            <a:endParaRPr lang="en-US" sz="3600" dirty="0">
              <a:cs typeface="Arial"/>
            </a:endParaRPr>
          </a:p>
        </p:txBody>
      </p:sp>
      <p:pic>
        <p:nvPicPr>
          <p:cNvPr id="2" name="Picture 1" descr="A collage of food&#10;&#10;AI-generated content may be incorrect.">
            <a:extLst>
              <a:ext uri="{FF2B5EF4-FFF2-40B4-BE49-F238E27FC236}">
                <a16:creationId xmlns:a16="http://schemas.microsoft.com/office/drawing/2014/main" id="{46B6CA90-3EC3-F1BB-A642-CD8705FFA848}"/>
              </a:ext>
            </a:extLst>
          </p:cNvPr>
          <p:cNvPicPr>
            <a:picLocks noChangeAspect="1"/>
          </p:cNvPicPr>
          <p:nvPr/>
        </p:nvPicPr>
        <p:blipFill>
          <a:blip r:embed="rId2"/>
          <a:stretch>
            <a:fillRect/>
          </a:stretch>
        </p:blipFill>
        <p:spPr>
          <a:xfrm>
            <a:off x="12935985" y="2579826"/>
            <a:ext cx="3514725" cy="7115175"/>
          </a:xfrm>
          <a:prstGeom prst="rect">
            <a:avLst/>
          </a:prstGeom>
        </p:spPr>
      </p:pic>
    </p:spTree>
    <p:extLst>
      <p:ext uri="{BB962C8B-B14F-4D97-AF65-F5344CB8AC3E}">
        <p14:creationId xmlns:p14="http://schemas.microsoft.com/office/powerpoint/2010/main" val="38318833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885F6-2ABC-0482-6C31-7295820C5AC2}"/>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6ADEC0A4-7EA9-6939-CD65-66E7484B8746}"/>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preferences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34C6AE61-1BC8-9632-AC86-A0BC4420D3BE}"/>
              </a:ext>
            </a:extLst>
          </p:cNvPr>
          <p:cNvSpPr txBox="1"/>
          <p:nvPr/>
        </p:nvSpPr>
        <p:spPr>
          <a:xfrm>
            <a:off x="1028700" y="2861212"/>
            <a:ext cx="10455544" cy="5487208"/>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Not everyone likes the same food. </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The taste, </a:t>
            </a:r>
            <a:r>
              <a:rPr lang="en-US" sz="3200" dirty="0" err="1">
                <a:latin typeface="Source Sans Pro"/>
                <a:ea typeface="Source Sans Pro"/>
                <a:cs typeface="Arial"/>
                <a:sym typeface="Source Sans Pro Light"/>
              </a:rPr>
              <a:t>odour</a:t>
            </a:r>
            <a:r>
              <a:rPr lang="en-US" sz="3200" dirty="0">
                <a:latin typeface="Source Sans Pro"/>
                <a:ea typeface="Source Sans Pro"/>
                <a:cs typeface="Arial"/>
                <a:sym typeface="Source Sans Pro Light"/>
              </a:rPr>
              <a:t>, appearance, shape and </a:t>
            </a:r>
            <a:r>
              <a:rPr lang="en-US" sz="3200" dirty="0" err="1">
                <a:latin typeface="Source Sans Pro"/>
                <a:ea typeface="Source Sans Pro"/>
                <a:cs typeface="Arial"/>
                <a:sym typeface="Source Sans Pro Light"/>
              </a:rPr>
              <a:t>colour</a:t>
            </a:r>
            <a:r>
              <a:rPr lang="en-US" sz="3200" dirty="0">
                <a:latin typeface="Source Sans Pro"/>
                <a:ea typeface="Source Sans Pro"/>
                <a:cs typeface="Arial"/>
                <a:sym typeface="Source Sans Pro Light"/>
              </a:rPr>
              <a:t> of food can affect people in different ways.</a:t>
            </a:r>
            <a:endParaRPr lang="en-US" sz="3200" dirty="0">
              <a:latin typeface="Source Sans Pro"/>
              <a:ea typeface="Source Sans Pro"/>
              <a:cs typeface="Arial"/>
            </a:endParaRPr>
          </a:p>
          <a:p>
            <a:endParaRPr lang="en-US" sz="3200" dirty="0">
              <a:latin typeface="Source Sans Pro"/>
              <a:ea typeface="Source Sans Pro"/>
              <a:cs typeface="Arial"/>
            </a:endParaRPr>
          </a:p>
          <a:p>
            <a:r>
              <a:rPr lang="en-US" sz="3200" dirty="0">
                <a:latin typeface="Source Sans Pro"/>
                <a:ea typeface="Source Sans Pro"/>
                <a:cs typeface="Arial"/>
              </a:rPr>
              <a:t>Which senses</a:t>
            </a:r>
            <a:r>
              <a:rPr lang="en-US" sz="3200" dirty="0">
                <a:latin typeface="Source Sans Pro"/>
                <a:ea typeface="Source Sans Pro"/>
                <a:cs typeface="Arial"/>
                <a:sym typeface="Source Sans Pro Light"/>
              </a:rPr>
              <a:t> do we use when making our food choices?</a:t>
            </a:r>
            <a:endParaRPr lang="en-US" sz="3200" dirty="0">
              <a:latin typeface="Source Sans Pro"/>
              <a:ea typeface="Source Sans Pro"/>
              <a:cs typeface="Arial"/>
            </a:endParaRPr>
          </a:p>
          <a:p>
            <a:endParaRPr lang="en-US" sz="3600" dirty="0">
              <a:latin typeface="Source Sans Pro"/>
              <a:cs typeface="Arial"/>
            </a:endParaRPr>
          </a:p>
          <a:p>
            <a:endParaRPr lang="en-US" sz="3600" dirty="0">
              <a:cs typeface="Arial"/>
            </a:endParaRPr>
          </a:p>
        </p:txBody>
      </p:sp>
      <p:pic>
        <p:nvPicPr>
          <p:cNvPr id="4" name="Picture 3">
            <a:extLst>
              <a:ext uri="{FF2B5EF4-FFF2-40B4-BE49-F238E27FC236}">
                <a16:creationId xmlns:a16="http://schemas.microsoft.com/office/drawing/2014/main" id="{25B0BCF0-D997-D178-F2C7-E33D82857B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96396" y="2861212"/>
            <a:ext cx="4162904" cy="6172200"/>
          </a:xfrm>
          <a:prstGeom prst="rect">
            <a:avLst/>
          </a:prstGeom>
        </p:spPr>
      </p:pic>
    </p:spTree>
    <p:extLst>
      <p:ext uri="{BB962C8B-B14F-4D97-AF65-F5344CB8AC3E}">
        <p14:creationId xmlns:p14="http://schemas.microsoft.com/office/powerpoint/2010/main" val="2549883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8343E-EDA1-0034-AC50-71A0F82FC34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4005ADA4-E2E0-150A-9644-8BFC4C9CD56A}"/>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Social</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economic</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considerations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76009C61-2169-360C-2D38-EC409DA804D0}"/>
              </a:ext>
            </a:extLst>
          </p:cNvPr>
          <p:cNvSpPr txBox="1"/>
          <p:nvPr/>
        </p:nvSpPr>
        <p:spPr>
          <a:xfrm>
            <a:off x="1021047" y="2501983"/>
            <a:ext cx="11350065" cy="8257197"/>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pPr marL="457200" indent="-457200">
              <a:buFont typeface="Arial" panose="020B0604020202020204" pitchFamily="34" charset="0"/>
              <a:buChar char="•"/>
            </a:pPr>
            <a:r>
              <a:rPr lang="en-US" sz="3200" dirty="0">
                <a:latin typeface="Source Sans Pro"/>
                <a:ea typeface="Source Sans Pro"/>
                <a:cs typeface="Arial"/>
                <a:sym typeface="Source Sans Pro Light"/>
              </a:rPr>
              <a:t>Lack of competence and confidence in the kitchen: people may choose to buy ready-made, frozen or dried foods that are easy to prepare and cook and that require only basic cooking skills.</a:t>
            </a:r>
            <a:endParaRPr lang="en-US" sz="3200" dirty="0">
              <a:latin typeface="Source Sans Pro"/>
              <a:ea typeface="Source Sans Pro"/>
              <a:cs typeface="Arial"/>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Lack of time: many people work long hours and either haven’t got the time or do not wish to spend time cooking at home.</a:t>
            </a:r>
          </a:p>
          <a:p>
            <a:pPr marL="457200" indent="-457200">
              <a:buFont typeface="Arial" panose="020B0604020202020204" pitchFamily="34" charset="0"/>
              <a:buChar char="•"/>
            </a:pPr>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Both lunch and evening meal average cook times have been decreasing since 2021, averaging 8.6 mins for lunch and </a:t>
            </a:r>
            <a:r>
              <a:rPr lang="en-US" sz="3200" dirty="0">
                <a:latin typeface="Source Sans Pro"/>
                <a:ea typeface="Source Sans Pro"/>
                <a:cs typeface="Arial"/>
              </a:rPr>
              <a:t>27.1 mins</a:t>
            </a:r>
            <a:r>
              <a:rPr lang="en-US" sz="3200" dirty="0">
                <a:latin typeface="Source Sans Pro"/>
                <a:ea typeface="Source Sans Pro"/>
                <a:cs typeface="Arial"/>
                <a:sym typeface="Source Sans Pro Light"/>
              </a:rPr>
              <a:t> for evening meal preparations in 2024 </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a:extLst>
              <a:ext uri="{FF2B5EF4-FFF2-40B4-BE49-F238E27FC236}">
                <a16:creationId xmlns:a16="http://schemas.microsoft.com/office/drawing/2014/main" id="{443C425C-200A-7680-E4E6-D8B6691AD292}"/>
              </a:ext>
            </a:extLst>
          </p:cNvPr>
          <p:cNvPicPr>
            <a:picLocks noChangeAspect="1"/>
          </p:cNvPicPr>
          <p:nvPr/>
        </p:nvPicPr>
        <p:blipFill>
          <a:blip r:embed="rId2"/>
          <a:stretch>
            <a:fillRect/>
          </a:stretch>
        </p:blipFill>
        <p:spPr>
          <a:xfrm>
            <a:off x="12373803" y="2854394"/>
            <a:ext cx="5467350" cy="6334125"/>
          </a:xfrm>
          <a:prstGeom prst="rect">
            <a:avLst/>
          </a:prstGeom>
        </p:spPr>
      </p:pic>
      <p:pic>
        <p:nvPicPr>
          <p:cNvPr id="4" name="Picture 3">
            <a:extLst>
              <a:ext uri="{FF2B5EF4-FFF2-40B4-BE49-F238E27FC236}">
                <a16:creationId xmlns:a16="http://schemas.microsoft.com/office/drawing/2014/main" id="{FDC1B3FB-FD19-BBD3-0555-86F84A009A42}"/>
              </a:ext>
            </a:extLst>
          </p:cNvPr>
          <p:cNvPicPr>
            <a:picLocks noChangeAspect="1"/>
          </p:cNvPicPr>
          <p:nvPr/>
        </p:nvPicPr>
        <p:blipFill>
          <a:blip r:embed="rId3"/>
          <a:stretch>
            <a:fillRect/>
          </a:stretch>
        </p:blipFill>
        <p:spPr>
          <a:xfrm>
            <a:off x="12371112" y="9229105"/>
            <a:ext cx="8338515" cy="691183"/>
          </a:xfrm>
          <a:prstGeom prst="rect">
            <a:avLst/>
          </a:prstGeom>
        </p:spPr>
      </p:pic>
    </p:spTree>
    <p:extLst>
      <p:ext uri="{BB962C8B-B14F-4D97-AF65-F5344CB8AC3E}">
        <p14:creationId xmlns:p14="http://schemas.microsoft.com/office/powerpoint/2010/main" val="14688643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B046A-DAA3-DD39-D42B-E1359517859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9DBD431A-D265-3BEA-8CA2-9C52CE7A23B1}"/>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Social</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economic</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considerations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EE9CAF94-ABAA-819D-7371-C8518EFA091A}"/>
              </a:ext>
            </a:extLst>
          </p:cNvPr>
          <p:cNvSpPr txBox="1"/>
          <p:nvPr/>
        </p:nvSpPr>
        <p:spPr>
          <a:xfrm>
            <a:off x="1028700" y="2215405"/>
            <a:ext cx="11350065" cy="8257197"/>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pPr marL="457200" indent="-457200">
              <a:buFont typeface="Arial" panose="020B0604020202020204" pitchFamily="34" charset="0"/>
              <a:buChar char="•"/>
            </a:pPr>
            <a:r>
              <a:rPr lang="en-US" sz="3200" dirty="0">
                <a:latin typeface="Source Sans Pro"/>
                <a:ea typeface="Source Sans Pro"/>
                <a:cs typeface="Arial"/>
                <a:sym typeface="Source Sans Pro Light"/>
              </a:rPr>
              <a:t>Development of ready meals: because people lack time and have </a:t>
            </a:r>
            <a:r>
              <a:rPr lang="en-US" sz="3200" dirty="0" err="1">
                <a:latin typeface="Source Sans Pro"/>
                <a:ea typeface="Source Sans Pro"/>
                <a:cs typeface="Arial"/>
                <a:sym typeface="Source Sans Pro Light"/>
              </a:rPr>
              <a:t>labour</a:t>
            </a:r>
            <a:r>
              <a:rPr lang="en-US" sz="3200" dirty="0">
                <a:latin typeface="Source Sans Pro"/>
                <a:ea typeface="Source Sans Pro"/>
                <a:cs typeface="Arial"/>
                <a:sym typeface="Source Sans Pro Light"/>
              </a:rPr>
              <a:t> saving equipment (such as microwaves) the amount and range of convenience foods has grown.</a:t>
            </a:r>
          </a:p>
          <a:p>
            <a:endParaRPr lang="en-US" sz="3200" dirty="0">
              <a:latin typeface="Source Sans Pro"/>
              <a:ea typeface="Source Sans Pro"/>
              <a:cs typeface="Arial"/>
              <a:sym typeface="Source Sans Pro Light"/>
            </a:endParaRPr>
          </a:p>
          <a:p>
            <a:pPr marL="457200" indent="-457200">
              <a:buFont typeface="Arial" panose="020B0604020202020204" pitchFamily="34" charset="0"/>
              <a:buChar char="•"/>
            </a:pPr>
            <a:r>
              <a:rPr lang="en-US" sz="3200" dirty="0">
                <a:latin typeface="Source Sans Pro"/>
                <a:ea typeface="Source Sans Pro"/>
                <a:cs typeface="Arial"/>
                <a:sym typeface="Source Sans Pro Light"/>
              </a:rPr>
              <a:t>Smaller households: an increasing number of people now live alone, and this may well affect their food choices. In 1960, 40% of households were 1-2 people and in 2016, this had risen to 63%.</a:t>
            </a: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3" name="Picture 2" descr="A person and person looking at food&#10;&#10;AI-generated content may be incorrect.">
            <a:extLst>
              <a:ext uri="{FF2B5EF4-FFF2-40B4-BE49-F238E27FC236}">
                <a16:creationId xmlns:a16="http://schemas.microsoft.com/office/drawing/2014/main" id="{01B0CDB1-4568-86BB-6D6B-247A1CE0D2E8}"/>
              </a:ext>
            </a:extLst>
          </p:cNvPr>
          <p:cNvPicPr>
            <a:picLocks noChangeAspect="1"/>
          </p:cNvPicPr>
          <p:nvPr/>
        </p:nvPicPr>
        <p:blipFill>
          <a:blip r:embed="rId2"/>
          <a:stretch>
            <a:fillRect/>
          </a:stretch>
        </p:blipFill>
        <p:spPr>
          <a:xfrm>
            <a:off x="12488311" y="2564090"/>
            <a:ext cx="5801553" cy="7527648"/>
          </a:xfrm>
          <a:prstGeom prst="rect">
            <a:avLst/>
          </a:prstGeom>
        </p:spPr>
      </p:pic>
    </p:spTree>
    <p:extLst>
      <p:ext uri="{BB962C8B-B14F-4D97-AF65-F5344CB8AC3E}">
        <p14:creationId xmlns:p14="http://schemas.microsoft.com/office/powerpoint/2010/main" val="1245885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77021-B56C-AAF4-E8B6-9DB143943912}"/>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F3D660B-FB31-F6CA-DFD5-662923CF00C9}"/>
              </a:ext>
            </a:extLst>
          </p:cNvPr>
          <p:cNvSpPr txBox="1"/>
          <p:nvPr/>
        </p:nvSpPr>
        <p:spPr>
          <a:xfrm>
            <a:off x="1028700" y="453843"/>
            <a:ext cx="13659692" cy="1470915"/>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Social</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economic</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considerations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D659D731-9A04-F25D-3A81-9B91E23B371E}"/>
              </a:ext>
            </a:extLst>
          </p:cNvPr>
          <p:cNvSpPr txBox="1"/>
          <p:nvPr/>
        </p:nvSpPr>
        <p:spPr>
          <a:xfrm>
            <a:off x="1028700" y="2861212"/>
            <a:ext cx="11350065" cy="9642191"/>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pPr marL="457200" indent="-457200">
              <a:buFont typeface="Arial" panose="020B0604020202020204" pitchFamily="34" charset="0"/>
              <a:buChar char="•"/>
            </a:pPr>
            <a:r>
              <a:rPr lang="en-US" sz="3200" dirty="0">
                <a:latin typeface="Source Sans Pro"/>
                <a:ea typeface="Source Sans Pro"/>
                <a:cs typeface="Arial"/>
                <a:sym typeface="Source Sans Pro Light"/>
              </a:rPr>
              <a:t>Body image and peer pressure can both influence the food that people choose to buy, cook and eat.</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A balanced diet, together with regular physical activity, can help to maintain a healthy weight. </a:t>
            </a: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Eating the right balance of a wide range of foods provides most people with the energy and nutrients that they need to stay healthy. </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descr="A person drinking from a bottle&#10;&#10;AI-generated content may be incorrect.">
            <a:extLst>
              <a:ext uri="{FF2B5EF4-FFF2-40B4-BE49-F238E27FC236}">
                <a16:creationId xmlns:a16="http://schemas.microsoft.com/office/drawing/2014/main" id="{6045B7B0-5A0B-91C9-4351-098AB01947CF}"/>
              </a:ext>
            </a:extLst>
          </p:cNvPr>
          <p:cNvPicPr>
            <a:picLocks noChangeAspect="1"/>
          </p:cNvPicPr>
          <p:nvPr/>
        </p:nvPicPr>
        <p:blipFill>
          <a:blip r:embed="rId2"/>
          <a:stretch>
            <a:fillRect/>
          </a:stretch>
        </p:blipFill>
        <p:spPr>
          <a:xfrm>
            <a:off x="13514941" y="2856465"/>
            <a:ext cx="4294946" cy="6445940"/>
          </a:xfrm>
          <a:prstGeom prst="rect">
            <a:avLst/>
          </a:prstGeom>
        </p:spPr>
      </p:pic>
    </p:spTree>
    <p:extLst>
      <p:ext uri="{BB962C8B-B14F-4D97-AF65-F5344CB8AC3E}">
        <p14:creationId xmlns:p14="http://schemas.microsoft.com/office/powerpoint/2010/main" val="1402743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CC377-BBAE-99AE-A9C7-DFE0D66A8E33}"/>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E3513AE9-19CD-5EC1-3597-E5F15B3B241C}"/>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Environmental</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ethical</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considerations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5A89060F-CAB7-599C-A578-AFEDB9FF5655}"/>
              </a:ext>
            </a:extLst>
          </p:cNvPr>
          <p:cNvSpPr txBox="1"/>
          <p:nvPr/>
        </p:nvSpPr>
        <p:spPr>
          <a:xfrm>
            <a:off x="1028700" y="2861212"/>
            <a:ext cx="10832481" cy="9642191"/>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Human and animal welfare along with fair trading, scientific intervention in the food chain and the impact of food production on the environment can be of a high social concern for some people.</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Some considerations when buying food might be:</a:t>
            </a:r>
          </a:p>
          <a:p>
            <a:r>
              <a:rPr lang="en-US" sz="3200" dirty="0">
                <a:latin typeface="Source Sans Pro"/>
                <a:ea typeface="Source Sans Pro"/>
                <a:cs typeface="Arial"/>
                <a:sym typeface="Source Sans Pro Light"/>
              </a:rPr>
              <a:t>• fair trading – ensuring that farmers in less economically developed countries get a fair deal;</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3" name="Picture 2" descr="A close-up of a cow&#10;&#10;AI-generated content may be incorrect.">
            <a:extLst>
              <a:ext uri="{FF2B5EF4-FFF2-40B4-BE49-F238E27FC236}">
                <a16:creationId xmlns:a16="http://schemas.microsoft.com/office/drawing/2014/main" id="{510749CA-7679-0BE8-D9ED-6D323A3B774D}"/>
              </a:ext>
            </a:extLst>
          </p:cNvPr>
          <p:cNvPicPr>
            <a:picLocks noChangeAspect="1"/>
          </p:cNvPicPr>
          <p:nvPr/>
        </p:nvPicPr>
        <p:blipFill>
          <a:blip r:embed="rId2"/>
          <a:stretch>
            <a:fillRect/>
          </a:stretch>
        </p:blipFill>
        <p:spPr>
          <a:xfrm>
            <a:off x="13003872" y="2871608"/>
            <a:ext cx="4292540" cy="6980746"/>
          </a:xfrm>
          <a:prstGeom prst="rect">
            <a:avLst/>
          </a:prstGeom>
        </p:spPr>
      </p:pic>
    </p:spTree>
    <p:extLst>
      <p:ext uri="{BB962C8B-B14F-4D97-AF65-F5344CB8AC3E}">
        <p14:creationId xmlns:p14="http://schemas.microsoft.com/office/powerpoint/2010/main" val="4044334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6695E-B584-5213-A7EA-0CEF0AAA6925}"/>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5CA26B7A-8662-304D-E324-48366478F31E}"/>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Environmental</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ethical</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considerations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C61B8004-63B0-338F-FAC2-B37604BABAD0}"/>
              </a:ext>
            </a:extLst>
          </p:cNvPr>
          <p:cNvSpPr txBox="1"/>
          <p:nvPr/>
        </p:nvSpPr>
        <p:spPr>
          <a:xfrm>
            <a:off x="1028700" y="2946066"/>
            <a:ext cx="10832481" cy="10334689"/>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600" dirty="0">
                <a:latin typeface="Source Sans Pro"/>
                <a:ea typeface="Source Sans Pro"/>
                <a:cs typeface="Arial"/>
                <a:sym typeface="Source Sans Pro Light"/>
              </a:rPr>
              <a:t>• </a:t>
            </a:r>
            <a:r>
              <a:rPr lang="en-US" sz="3200" dirty="0">
                <a:latin typeface="Source Sans Pro"/>
                <a:ea typeface="Source Sans Pro"/>
                <a:cs typeface="Arial"/>
                <a:sym typeface="Source Sans Pro Light"/>
              </a:rPr>
              <a:t>local foods – buying locally supports local business and farmers and some believe that food produced locally is more sustainable;</a:t>
            </a:r>
          </a:p>
          <a:p>
            <a:r>
              <a:rPr lang="en-US" sz="3200" dirty="0">
                <a:latin typeface="Source Sans Pro"/>
                <a:ea typeface="Source Sans Pro"/>
                <a:cs typeface="Arial"/>
                <a:sym typeface="Source Sans Pro Light"/>
              </a:rPr>
              <a:t>• seasonal food – this can be fresher, tastier and more  nutritious than out of season food;</a:t>
            </a:r>
            <a:endParaRPr lang="en-US" sz="3200" dirty="0">
              <a:latin typeface="Source Sans Pro"/>
              <a:ea typeface="Source Sans Pro"/>
              <a:cs typeface="Arial"/>
            </a:endParaRPr>
          </a:p>
          <a:p>
            <a:r>
              <a:rPr lang="en-US" sz="3200" dirty="0">
                <a:latin typeface="Source Sans Pro"/>
                <a:ea typeface="Source Sans Pro"/>
                <a:cs typeface="Arial"/>
                <a:sym typeface="Source Sans Pro Light"/>
              </a:rPr>
              <a:t>• genetically modified (GM) food – scientific intervention is used to change a plant, animal or micro-organism’s genes or to insert one gene from another organism;</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descr="A close up of a fruit tree&#10;&#10;AI-generated content may be incorrect.">
            <a:extLst>
              <a:ext uri="{FF2B5EF4-FFF2-40B4-BE49-F238E27FC236}">
                <a16:creationId xmlns:a16="http://schemas.microsoft.com/office/drawing/2014/main" id="{6B6FFFE1-AEC7-913A-157B-2F7E44F7E744}"/>
              </a:ext>
            </a:extLst>
          </p:cNvPr>
          <p:cNvPicPr>
            <a:picLocks noChangeAspect="1"/>
          </p:cNvPicPr>
          <p:nvPr/>
        </p:nvPicPr>
        <p:blipFill>
          <a:blip r:embed="rId2"/>
          <a:srcRect b="49870"/>
          <a:stretch>
            <a:fillRect/>
          </a:stretch>
        </p:blipFill>
        <p:spPr>
          <a:xfrm>
            <a:off x="12203951" y="2946066"/>
            <a:ext cx="5382039" cy="3634349"/>
          </a:xfrm>
          <a:prstGeom prst="rect">
            <a:avLst/>
          </a:prstGeom>
        </p:spPr>
      </p:pic>
    </p:spTree>
    <p:extLst>
      <p:ext uri="{BB962C8B-B14F-4D97-AF65-F5344CB8AC3E}">
        <p14:creationId xmlns:p14="http://schemas.microsoft.com/office/powerpoint/2010/main" val="930578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5D336-B702-611C-CA88-06668964B420}"/>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9960E3A-7251-6191-3342-7F15D160DEC0}"/>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Environmental</a:t>
            </a:r>
            <a:r>
              <a:rPr lang="en-US" sz="5400" b="1" dirty="0">
                <a:solidFill>
                  <a:srgbClr val="34713B"/>
                </a:solidFill>
                <a:latin typeface="Source Sans Pro Semi-Bold"/>
                <a:ea typeface="Source Sans Pro Semi-Bold"/>
                <a:cs typeface="Source Sans Pro Semi-Bold"/>
                <a:sym typeface="Source Sans Pro Semi-Bold"/>
              </a:rPr>
              <a:t> and </a:t>
            </a:r>
            <a:r>
              <a:rPr lang="en-US" sz="5400" b="1" dirty="0">
                <a:solidFill>
                  <a:srgbClr val="34713B"/>
                </a:solidFill>
                <a:latin typeface="Source Sans Pro Semi-Bold"/>
                <a:sym typeface="Source Sans Pro Semi-Bold"/>
              </a:rPr>
              <a:t>ethical</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considerations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35F2A99D-74B2-15F2-4746-6094EF29910A}"/>
              </a:ext>
            </a:extLst>
          </p:cNvPr>
          <p:cNvSpPr txBox="1"/>
          <p:nvPr/>
        </p:nvSpPr>
        <p:spPr>
          <a:xfrm>
            <a:off x="1028700" y="2928316"/>
            <a:ext cx="10832481" cy="10334689"/>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• organic food – food </a:t>
            </a:r>
            <a:r>
              <a:rPr lang="en-US" sz="3200" dirty="0">
                <a:latin typeface="Source Sans Pro"/>
                <a:ea typeface="Source Sans Pro"/>
                <a:cs typeface="Arial"/>
              </a:rPr>
              <a:t>sold</a:t>
            </a:r>
            <a:r>
              <a:rPr lang="en-US" sz="3200" dirty="0">
                <a:latin typeface="Source Sans Pro"/>
                <a:ea typeface="Source Sans Pro"/>
                <a:cs typeface="Arial"/>
                <a:sym typeface="Source Sans Pro Light"/>
              </a:rPr>
              <a:t> as ‘organic’ must come from growers, processors and importers who are registered and approved by organic certification bodies, which are shown on the food label;</a:t>
            </a:r>
          </a:p>
          <a:p>
            <a:endParaRPr lang="en-US" sz="3200" dirty="0">
              <a:latin typeface="Source Sans Pro"/>
              <a:ea typeface="Source Sans Pro"/>
              <a:cs typeface="Arial"/>
            </a:endParaRPr>
          </a:p>
          <a:p>
            <a:r>
              <a:rPr lang="en-US" sz="3200" dirty="0">
                <a:latin typeface="Source Sans Pro"/>
                <a:ea typeface="Source Sans Pro"/>
                <a:cs typeface="Arial"/>
                <a:sym typeface="Source Sans Pro Light"/>
              </a:rPr>
              <a:t>• free range – animals are allowed to roam freely outside: this food may be more expensive.</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3" name="Picture 2" descr="A pig in a field&#10;&#10;AI-generated content may be incorrect.">
            <a:extLst>
              <a:ext uri="{FF2B5EF4-FFF2-40B4-BE49-F238E27FC236}">
                <a16:creationId xmlns:a16="http://schemas.microsoft.com/office/drawing/2014/main" id="{FE7F5480-F82F-FE26-3FAE-F2CB6BD3A48E}"/>
              </a:ext>
            </a:extLst>
          </p:cNvPr>
          <p:cNvPicPr>
            <a:picLocks noChangeAspect="1"/>
          </p:cNvPicPr>
          <p:nvPr/>
        </p:nvPicPr>
        <p:blipFill>
          <a:blip r:embed="rId2"/>
          <a:srcRect b="48274"/>
          <a:stretch>
            <a:fillRect/>
          </a:stretch>
        </p:blipFill>
        <p:spPr>
          <a:xfrm>
            <a:off x="12683691" y="3029038"/>
            <a:ext cx="4967494" cy="3717413"/>
          </a:xfrm>
          <a:prstGeom prst="rect">
            <a:avLst/>
          </a:prstGeom>
        </p:spPr>
      </p:pic>
    </p:spTree>
    <p:extLst>
      <p:ext uri="{BB962C8B-B14F-4D97-AF65-F5344CB8AC3E}">
        <p14:creationId xmlns:p14="http://schemas.microsoft.com/office/powerpoint/2010/main" val="2120559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6B26B-21D9-7EF6-677C-139CB2307A4F}"/>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5827C79-B6F1-191F-F18A-AE7DBB72F038}"/>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provenance</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3FD1CC03-412C-AB46-5D30-ABA99285657A}"/>
              </a:ext>
            </a:extLst>
          </p:cNvPr>
          <p:cNvSpPr txBox="1"/>
          <p:nvPr/>
        </p:nvSpPr>
        <p:spPr>
          <a:xfrm>
            <a:off x="1028700" y="2840860"/>
            <a:ext cx="8573040" cy="9642191"/>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sym typeface="Source Sans Pro Light"/>
              </a:rPr>
              <a:t>Food provenance means where ingredients and the foods made from them originally come from.</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Many consumers want to know where their food originated.</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descr="A person buying vegetables at a market&#10;&#10;AI-generated content may be incorrect.">
            <a:extLst>
              <a:ext uri="{FF2B5EF4-FFF2-40B4-BE49-F238E27FC236}">
                <a16:creationId xmlns:a16="http://schemas.microsoft.com/office/drawing/2014/main" id="{EDCB644F-34A0-E353-F324-88CA43A6DACD}"/>
              </a:ext>
            </a:extLst>
          </p:cNvPr>
          <p:cNvPicPr>
            <a:picLocks noChangeAspect="1"/>
          </p:cNvPicPr>
          <p:nvPr/>
        </p:nvPicPr>
        <p:blipFill>
          <a:blip r:embed="rId2"/>
          <a:stretch>
            <a:fillRect/>
          </a:stretch>
        </p:blipFill>
        <p:spPr>
          <a:xfrm>
            <a:off x="10062580" y="3055215"/>
            <a:ext cx="7653111" cy="3606843"/>
          </a:xfrm>
          <a:prstGeom prst="rect">
            <a:avLst/>
          </a:prstGeom>
        </p:spPr>
      </p:pic>
    </p:spTree>
    <p:extLst>
      <p:ext uri="{BB962C8B-B14F-4D97-AF65-F5344CB8AC3E}">
        <p14:creationId xmlns:p14="http://schemas.microsoft.com/office/powerpoint/2010/main" val="32633172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7E484-50D9-9281-B318-4B819F1396DE}"/>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FFEDDDC-7B00-BF49-5119-68C0BB812ED1}"/>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provenance</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D4CDC5B8-501B-E674-4CB6-8A14AEF485A7}"/>
              </a:ext>
            </a:extLst>
          </p:cNvPr>
          <p:cNvSpPr txBox="1"/>
          <p:nvPr/>
        </p:nvSpPr>
        <p:spPr>
          <a:xfrm>
            <a:off x="1028700" y="2989358"/>
            <a:ext cx="10832481" cy="10334689"/>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b="1" dirty="0">
                <a:latin typeface="Source Sans Pro"/>
                <a:ea typeface="Source Sans Pro"/>
                <a:cs typeface="Arial"/>
                <a:sym typeface="Source Sans Pro Light"/>
              </a:rPr>
              <a:t>Protected Geographical Indication (PGI)</a:t>
            </a:r>
            <a:endParaRPr lang="en-US" sz="3200" b="1" dirty="0">
              <a:latin typeface="Source Sans Pro"/>
              <a:ea typeface="Source Sans Pro"/>
              <a:cs typeface="Arial"/>
            </a:endParaRPr>
          </a:p>
          <a:p>
            <a:endParaRPr lang="en-US" sz="3600" b="1"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Products which must be produced, processed or prepared within the geographical area and have a reputation, features or certain qualities attributable to that area.</a:t>
            </a:r>
            <a:endParaRPr lang="en-US" sz="3200" dirty="0">
              <a:latin typeface="Source Sans Pro"/>
              <a:ea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3" name="Picture 2" descr="A blue and yellow seal with text&#10;&#10;AI-generated content may be incorrect.">
            <a:extLst>
              <a:ext uri="{FF2B5EF4-FFF2-40B4-BE49-F238E27FC236}">
                <a16:creationId xmlns:a16="http://schemas.microsoft.com/office/drawing/2014/main" id="{5E9B0B7A-D18E-79FC-C3F7-BE4F03A39368}"/>
              </a:ext>
            </a:extLst>
          </p:cNvPr>
          <p:cNvPicPr>
            <a:picLocks noChangeAspect="1"/>
          </p:cNvPicPr>
          <p:nvPr/>
        </p:nvPicPr>
        <p:blipFill>
          <a:blip r:embed="rId2"/>
          <a:stretch>
            <a:fillRect/>
          </a:stretch>
        </p:blipFill>
        <p:spPr>
          <a:xfrm>
            <a:off x="12633475" y="2747962"/>
            <a:ext cx="4752975" cy="4791075"/>
          </a:xfrm>
          <a:prstGeom prst="rect">
            <a:avLst/>
          </a:prstGeom>
        </p:spPr>
      </p:pic>
    </p:spTree>
    <p:extLst>
      <p:ext uri="{BB962C8B-B14F-4D97-AF65-F5344CB8AC3E}">
        <p14:creationId xmlns:p14="http://schemas.microsoft.com/office/powerpoint/2010/main" val="1548655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8C557-7FC3-27C9-2760-282771E023E2}"/>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B45820B0-2AD5-406A-72D8-663A0305BAFD}"/>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5400" b="1" dirty="0">
                <a:solidFill>
                  <a:srgbClr val="34713B"/>
                </a:solidFill>
                <a:latin typeface="Source Sans Pro Semi-Bold"/>
                <a:ea typeface="Source Sans Pro Semi-Bold"/>
                <a:cs typeface="Source Sans Pro Semi-Bold"/>
                <a:sym typeface="Source Sans Pro Semi-Bold"/>
              </a:rPr>
              <a:t> provenance</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6B6F28BA-701C-4990-EBAC-ADF5CBB757CB}"/>
              </a:ext>
            </a:extLst>
          </p:cNvPr>
          <p:cNvSpPr txBox="1"/>
          <p:nvPr/>
        </p:nvSpPr>
        <p:spPr>
          <a:xfrm>
            <a:off x="1028700" y="2299244"/>
            <a:ext cx="10832481" cy="13104678"/>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b="1" dirty="0">
                <a:latin typeface="Source Sans Pro"/>
                <a:ea typeface="Source Sans Pro"/>
                <a:cs typeface="Arial"/>
                <a:sym typeface="Source Sans Pro Light"/>
              </a:rPr>
              <a:t>Protected Geographical Indication (PGI)</a:t>
            </a:r>
            <a:endParaRPr lang="en-US" sz="3200" b="1" dirty="0">
              <a:latin typeface="Source Sans Pro"/>
              <a:ea typeface="Source Sans Pro"/>
              <a:cs typeface="Arial"/>
            </a:endParaRPr>
          </a:p>
          <a:p>
            <a:r>
              <a:rPr lang="en-US" sz="3200" dirty="0">
                <a:latin typeface="Source Sans Pro"/>
                <a:ea typeface="Source Sans Pro"/>
                <a:cs typeface="Arial"/>
              </a:rPr>
              <a:t>Two British products with PGI are:</a:t>
            </a:r>
          </a:p>
          <a:p>
            <a:endParaRPr lang="en-US" sz="3200" dirty="0">
              <a:latin typeface="Source Sans Pro"/>
              <a:ea typeface="Source Sans Pro"/>
              <a:cs typeface="Arial"/>
            </a:endParaRPr>
          </a:p>
          <a:p>
            <a:r>
              <a:rPr lang="en-US" sz="3200" dirty="0">
                <a:latin typeface="Source Sans Pro"/>
                <a:ea typeface="Source Sans Pro"/>
                <a:cs typeface="Arial"/>
              </a:rPr>
              <a:t>• Welsh lamb – Welsh lamb is derived from </a:t>
            </a:r>
            <a:r>
              <a:rPr lang="en-US" sz="3200" dirty="0">
                <a:latin typeface="Source Sans Pro"/>
                <a:ea typeface="Source Sans Pro"/>
                <a:cs typeface="Arial"/>
                <a:sym typeface="Source Sans Pro Light"/>
              </a:rPr>
              <a:t>the sheep breeds of Wales and lambs are raised extensively on grassland.</a:t>
            </a:r>
            <a:endParaRPr lang="en-US" sz="3200" dirty="0">
              <a:latin typeface="Source Sans Pro"/>
              <a:ea typeface="Source Sans Pro"/>
              <a:cs typeface="Arial"/>
            </a:endParaRPr>
          </a:p>
          <a:p>
            <a:r>
              <a:rPr lang="en-US" sz="3200" dirty="0">
                <a:latin typeface="Source Sans Pro"/>
                <a:ea typeface="Source Sans Pro"/>
                <a:cs typeface="Arial"/>
                <a:sym typeface="Source Sans Pro Light"/>
              </a:rPr>
              <a:t>• Traditional Cumberland Sausage -  is a spiral coil shaped seasoned pork sausage. Its most distinctive feature is that, unlike other sausages, it is not linked but long and coiled.</a:t>
            </a:r>
            <a:endParaRPr lang="en-US" sz="3200" dirty="0">
              <a:latin typeface="Source Sans Pro"/>
              <a:ea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4" name="Picture 3" descr="A screenshot of a food&#10;&#10;AI-generated content may be incorrect.">
            <a:extLst>
              <a:ext uri="{FF2B5EF4-FFF2-40B4-BE49-F238E27FC236}">
                <a16:creationId xmlns:a16="http://schemas.microsoft.com/office/drawing/2014/main" id="{1B1E6C88-2F8C-A67E-1138-E3630ECB6F57}"/>
              </a:ext>
            </a:extLst>
          </p:cNvPr>
          <p:cNvPicPr>
            <a:picLocks noChangeAspect="1"/>
          </p:cNvPicPr>
          <p:nvPr/>
        </p:nvPicPr>
        <p:blipFill>
          <a:blip r:embed="rId2"/>
          <a:stretch>
            <a:fillRect/>
          </a:stretch>
        </p:blipFill>
        <p:spPr>
          <a:xfrm>
            <a:off x="12584952" y="2319427"/>
            <a:ext cx="5712663" cy="7912579"/>
          </a:xfrm>
          <a:prstGeom prst="rect">
            <a:avLst/>
          </a:prstGeom>
        </p:spPr>
      </p:pic>
    </p:spTree>
    <p:extLst>
      <p:ext uri="{BB962C8B-B14F-4D97-AF65-F5344CB8AC3E}">
        <p14:creationId xmlns:p14="http://schemas.microsoft.com/office/powerpoint/2010/main" val="1032405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A287E-EBAC-242D-5002-7A334AB42C5A}"/>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CB5689C3-7F9B-EDEA-32BC-202BE1E5BD3E}"/>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provenance</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B6326E55-0F6A-5A40-D5FB-F9D42ECFFF52}"/>
              </a:ext>
            </a:extLst>
          </p:cNvPr>
          <p:cNvSpPr txBox="1"/>
          <p:nvPr/>
        </p:nvSpPr>
        <p:spPr>
          <a:xfrm>
            <a:off x="1028700" y="2299244"/>
            <a:ext cx="10832481" cy="14489672"/>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b="1" dirty="0">
                <a:latin typeface="Source Sans Pro"/>
                <a:ea typeface="Source Sans Pro"/>
                <a:cs typeface="Arial"/>
                <a:sym typeface="Source Sans Pro Light"/>
              </a:rPr>
              <a:t>Traditional</a:t>
            </a:r>
            <a:r>
              <a:rPr lang="en-US" sz="3200" b="1" dirty="0">
                <a:latin typeface="Source Sans Pro"/>
                <a:ea typeface="Source Sans Pro"/>
                <a:cs typeface="Arial"/>
              </a:rPr>
              <a:t> </a:t>
            </a:r>
            <a:r>
              <a:rPr lang="en-US" sz="3200" b="1" dirty="0" err="1">
                <a:latin typeface="Source Sans Pro"/>
                <a:ea typeface="Source Sans Pro"/>
                <a:cs typeface="Arial"/>
              </a:rPr>
              <a:t>Speciality</a:t>
            </a:r>
            <a:r>
              <a:rPr lang="en-US" sz="3200" b="1" dirty="0">
                <a:latin typeface="Source Sans Pro"/>
                <a:ea typeface="Source Sans Pro"/>
                <a:cs typeface="Arial"/>
              </a:rPr>
              <a:t> Guaranteed </a:t>
            </a:r>
            <a:r>
              <a:rPr lang="en-US" sz="3200" b="1" dirty="0">
                <a:latin typeface="Source Sans Pro"/>
                <a:ea typeface="Source Sans Pro"/>
                <a:cs typeface="Arial"/>
                <a:sym typeface="Source Sans Pro Light"/>
              </a:rPr>
              <a:t>(TSG)</a:t>
            </a:r>
            <a:endParaRPr lang="en-US" sz="3200" b="1" dirty="0">
              <a:latin typeface="Source Sans Pro"/>
              <a:ea typeface="Source Sans Pro"/>
              <a:cs typeface="Arial"/>
            </a:endParaRPr>
          </a:p>
          <a:p>
            <a:endParaRPr lang="en-US" sz="3200" dirty="0">
              <a:latin typeface="Source Sans Pro"/>
              <a:ea typeface="Source Sans Pro"/>
              <a:cs typeface="Arial"/>
            </a:endParaRPr>
          </a:p>
          <a:p>
            <a:r>
              <a:rPr lang="en-US" sz="3200" dirty="0">
                <a:latin typeface="Source Sans Pro"/>
                <a:ea typeface="Source Sans Pro"/>
                <a:cs typeface="Arial"/>
              </a:rPr>
              <a:t>Products which are traditional or </a:t>
            </a:r>
            <a:r>
              <a:rPr lang="en-US" sz="3200" dirty="0">
                <a:latin typeface="Source Sans Pro"/>
                <a:ea typeface="Source Sans Pro"/>
                <a:cs typeface="Arial"/>
                <a:sym typeface="Source Sans Pro Light"/>
              </a:rPr>
              <a:t>have customary names and have a set of features which distinguish them from other similar </a:t>
            </a:r>
            <a:r>
              <a:rPr lang="en-US" sz="3200" dirty="0">
                <a:latin typeface="Source Sans Pro"/>
                <a:ea typeface="Source Sans Pro"/>
                <a:cs typeface="Arial"/>
              </a:rPr>
              <a:t>products</a:t>
            </a:r>
            <a:r>
              <a:rPr lang="en-US" sz="3200" dirty="0">
                <a:latin typeface="Source Sans Pro"/>
                <a:ea typeface="Source Sans Pro"/>
                <a:cs typeface="Arial"/>
                <a:sym typeface="Source Sans Pro Light"/>
              </a:rPr>
              <a:t>.  </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These features must not be due to the geographical area the product </a:t>
            </a:r>
            <a:r>
              <a:rPr lang="en-US" sz="3200" dirty="0">
                <a:latin typeface="Source Sans Pro"/>
                <a:ea typeface="Source Sans Pro"/>
                <a:cs typeface="Arial"/>
              </a:rPr>
              <a:t>is </a:t>
            </a:r>
            <a:r>
              <a:rPr lang="en-US" sz="3200" dirty="0">
                <a:latin typeface="Source Sans Pro"/>
                <a:ea typeface="Source Sans Pro"/>
                <a:cs typeface="Arial"/>
                <a:sym typeface="Source Sans Pro Light"/>
              </a:rPr>
              <a:t>produced in nor entirely based on technical advances in the method of production.</a:t>
            </a:r>
            <a:endParaRPr lang="en-US" sz="3200" dirty="0">
              <a:latin typeface="Source Sans Pro"/>
              <a:ea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descr="A yellow and blue circle with stars and text&#10;&#10;AI-generated content may be incorrect.">
            <a:extLst>
              <a:ext uri="{FF2B5EF4-FFF2-40B4-BE49-F238E27FC236}">
                <a16:creationId xmlns:a16="http://schemas.microsoft.com/office/drawing/2014/main" id="{B21A6DEE-E2F3-1CDC-028A-AEE17741BB02}"/>
              </a:ext>
            </a:extLst>
          </p:cNvPr>
          <p:cNvPicPr>
            <a:picLocks noChangeAspect="1"/>
          </p:cNvPicPr>
          <p:nvPr/>
        </p:nvPicPr>
        <p:blipFill>
          <a:blip r:embed="rId2"/>
          <a:stretch>
            <a:fillRect/>
          </a:stretch>
        </p:blipFill>
        <p:spPr>
          <a:xfrm>
            <a:off x="12329906" y="3277222"/>
            <a:ext cx="5704232" cy="5505035"/>
          </a:xfrm>
          <a:prstGeom prst="rect">
            <a:avLst/>
          </a:prstGeom>
        </p:spPr>
      </p:pic>
    </p:spTree>
    <p:extLst>
      <p:ext uri="{BB962C8B-B14F-4D97-AF65-F5344CB8AC3E}">
        <p14:creationId xmlns:p14="http://schemas.microsoft.com/office/powerpoint/2010/main" val="970818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470B1-E18C-15E0-36FD-A0A0FCE3B908}"/>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AB3AA975-43B2-F90F-12A0-89E599DE1AF9}"/>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provenance</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9609DAF7-14E2-D4F9-922B-55924CC9DF77}"/>
              </a:ext>
            </a:extLst>
          </p:cNvPr>
          <p:cNvSpPr txBox="1"/>
          <p:nvPr/>
        </p:nvSpPr>
        <p:spPr>
          <a:xfrm>
            <a:off x="1028700" y="2299244"/>
            <a:ext cx="10832481" cy="15182169"/>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b="1" dirty="0">
                <a:latin typeface="Source Sans Pro"/>
                <a:ea typeface="Source Sans Pro"/>
                <a:cs typeface="Arial"/>
                <a:sym typeface="Source Sans Pro Light"/>
              </a:rPr>
              <a:t>Traditional</a:t>
            </a:r>
            <a:r>
              <a:rPr lang="en-US" sz="3200" b="1" dirty="0">
                <a:latin typeface="Source Sans Pro"/>
                <a:ea typeface="Source Sans Pro"/>
                <a:cs typeface="Arial"/>
              </a:rPr>
              <a:t> </a:t>
            </a:r>
            <a:r>
              <a:rPr lang="en-US" sz="3200" b="1" dirty="0" err="1">
                <a:latin typeface="Source Sans Pro"/>
                <a:ea typeface="Source Sans Pro"/>
                <a:cs typeface="Arial"/>
              </a:rPr>
              <a:t>Speciality</a:t>
            </a:r>
            <a:r>
              <a:rPr lang="en-US" sz="3200" b="1" dirty="0">
                <a:latin typeface="Source Sans Pro"/>
                <a:ea typeface="Source Sans Pro"/>
                <a:cs typeface="Arial"/>
              </a:rPr>
              <a:t> Guaranteed </a:t>
            </a:r>
            <a:r>
              <a:rPr lang="en-US" sz="3200" b="1" dirty="0">
                <a:latin typeface="Source Sans Pro"/>
                <a:ea typeface="Source Sans Pro"/>
                <a:cs typeface="Arial"/>
                <a:sym typeface="Source Sans Pro Light"/>
              </a:rPr>
              <a:t>(TSG)</a:t>
            </a:r>
            <a:endParaRPr lang="en-US" sz="3200" b="1" dirty="0">
              <a:latin typeface="Source Sans Pro"/>
              <a:ea typeface="Source Sans Pro"/>
              <a:cs typeface="Arial"/>
            </a:endParaRPr>
          </a:p>
          <a:p>
            <a:r>
              <a:rPr lang="en-US" sz="3200" dirty="0">
                <a:latin typeface="Source Sans Pro"/>
                <a:ea typeface="Source Sans Pro"/>
                <a:cs typeface="Arial"/>
              </a:rPr>
              <a:t>Two examples of British </a:t>
            </a:r>
            <a:r>
              <a:rPr lang="en-US" sz="3200" dirty="0">
                <a:latin typeface="Source Sans Pro"/>
                <a:ea typeface="Source Sans Pro"/>
                <a:cs typeface="Arial"/>
                <a:sym typeface="Source Sans Pro Light"/>
              </a:rPr>
              <a:t>products with TSG </a:t>
            </a:r>
            <a:r>
              <a:rPr lang="en-US" sz="3200" dirty="0">
                <a:latin typeface="Source Sans Pro"/>
                <a:ea typeface="Source Sans Pro"/>
                <a:cs typeface="Arial"/>
              </a:rPr>
              <a:t>are</a:t>
            </a:r>
            <a:r>
              <a:rPr lang="en-US" sz="3200" dirty="0">
                <a:latin typeface="Source Sans Pro"/>
                <a:ea typeface="Source Sans Pro"/>
                <a:cs typeface="Arial"/>
                <a:sym typeface="Source Sans Pro Light"/>
              </a:rPr>
              <a:t>:</a:t>
            </a:r>
            <a:endParaRPr lang="en-US" sz="3200" dirty="0">
              <a:latin typeface="Source Sans Pro"/>
              <a:ea typeface="Source Sans Pro"/>
              <a:cs typeface="Arial"/>
            </a:endParaRPr>
          </a:p>
          <a:p>
            <a:endParaRPr lang="en-US" sz="3200" dirty="0">
              <a:latin typeface="Source Sans Pro"/>
              <a:ea typeface="Source Sans Pro"/>
              <a:cs typeface="Arial"/>
              <a:sym typeface="Source Sans Pro Light"/>
            </a:endParaRPr>
          </a:p>
          <a:p>
            <a:r>
              <a:rPr lang="en-US" sz="3200" dirty="0">
                <a:latin typeface="Source Sans Pro"/>
                <a:ea typeface="Source Sans Pro"/>
                <a:cs typeface="Arial"/>
                <a:sym typeface="Source Sans Pro Light"/>
              </a:rPr>
              <a:t>• Gloucestershire Old Spots Pork -  the first breed of any species in the </a:t>
            </a:r>
            <a:r>
              <a:rPr lang="en-US" sz="3200" dirty="0">
                <a:latin typeface="Source Sans Pro"/>
                <a:ea typeface="Source Sans Pro"/>
                <a:cs typeface="Arial"/>
              </a:rPr>
              <a:t>world to</a:t>
            </a:r>
            <a:r>
              <a:rPr lang="en-US" sz="3200" dirty="0">
                <a:latin typeface="Source Sans Pro"/>
                <a:ea typeface="Source Sans Pro"/>
                <a:cs typeface="Arial"/>
                <a:sym typeface="Source Sans Pro Light"/>
              </a:rPr>
              <a:t> be awarded TSG status.</a:t>
            </a:r>
            <a:endParaRPr lang="en-US" sz="3200" dirty="0">
              <a:latin typeface="Source Sans Pro"/>
              <a:ea typeface="Source Sans Pro"/>
              <a:cs typeface="Arial"/>
            </a:endParaRPr>
          </a:p>
          <a:p>
            <a:endParaRPr lang="en-US" sz="3200" dirty="0">
              <a:latin typeface="Source Sans Pro"/>
              <a:ea typeface="Source Sans Pro"/>
              <a:cs typeface="Arial"/>
            </a:endParaRPr>
          </a:p>
          <a:p>
            <a:r>
              <a:rPr lang="en-US" sz="3200" dirty="0">
                <a:latin typeface="Source Sans Pro"/>
                <a:ea typeface="Source Sans Pro"/>
                <a:cs typeface="Arial"/>
                <a:sym typeface="Source Sans Pro Light"/>
              </a:rPr>
              <a:t>• Pembrokeshire earlies – Welsh potatoes that </a:t>
            </a:r>
            <a:r>
              <a:rPr lang="en-US" sz="3200" dirty="0">
                <a:latin typeface="Source Sans Pro"/>
                <a:ea typeface="Source Sans Pro"/>
                <a:cs typeface="Arial"/>
              </a:rPr>
              <a:t>are </a:t>
            </a:r>
            <a:r>
              <a:rPr lang="en-US" sz="3200" dirty="0">
                <a:latin typeface="Source Sans Pro"/>
                <a:ea typeface="Source Sans Pro"/>
                <a:cs typeface="Arial"/>
                <a:sym typeface="Source Sans Pro Light"/>
              </a:rPr>
              <a:t>harvested earlier than many other UK varieties, usually in the first week of May.</a:t>
            </a:r>
            <a:endParaRPr lang="en-US" sz="3200" dirty="0">
              <a:latin typeface="Source Sans Pro"/>
              <a:ea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3" name="Picture 2" descr="A pig sleeping with piglets&#10;&#10;AI-generated content may be incorrect.">
            <a:extLst>
              <a:ext uri="{FF2B5EF4-FFF2-40B4-BE49-F238E27FC236}">
                <a16:creationId xmlns:a16="http://schemas.microsoft.com/office/drawing/2014/main" id="{9807A913-B13B-2577-9F21-035B1D6FE7B7}"/>
              </a:ext>
            </a:extLst>
          </p:cNvPr>
          <p:cNvPicPr>
            <a:picLocks noChangeAspect="1"/>
          </p:cNvPicPr>
          <p:nvPr/>
        </p:nvPicPr>
        <p:blipFill>
          <a:blip r:embed="rId2"/>
          <a:stretch>
            <a:fillRect/>
          </a:stretch>
        </p:blipFill>
        <p:spPr>
          <a:xfrm>
            <a:off x="12704901" y="2577755"/>
            <a:ext cx="4772025" cy="7019925"/>
          </a:xfrm>
          <a:prstGeom prst="rect">
            <a:avLst/>
          </a:prstGeom>
        </p:spPr>
      </p:pic>
    </p:spTree>
    <p:extLst>
      <p:ext uri="{BB962C8B-B14F-4D97-AF65-F5344CB8AC3E}">
        <p14:creationId xmlns:p14="http://schemas.microsoft.com/office/powerpoint/2010/main" val="29608332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ED85A-5350-9CA9-C22E-0AE846B4EBFC}"/>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1CFBB01C-EC44-F741-8F53-465DD5F3322F}"/>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provenance</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46739B81-C149-00FC-9C6A-2DD1C2066332}"/>
              </a:ext>
            </a:extLst>
          </p:cNvPr>
          <p:cNvSpPr txBox="1"/>
          <p:nvPr/>
        </p:nvSpPr>
        <p:spPr>
          <a:xfrm>
            <a:off x="1028700" y="2839936"/>
            <a:ext cx="10832481" cy="12412180"/>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b="1" dirty="0">
                <a:latin typeface="Source Sans Pro"/>
                <a:ea typeface="Source Sans Pro"/>
                <a:cs typeface="Arial"/>
              </a:rPr>
              <a:t>Protected Designation of Origin (PDO)</a:t>
            </a:r>
          </a:p>
          <a:p>
            <a:endParaRPr lang="en-US" sz="3200" dirty="0">
              <a:latin typeface="Source Sans Pro"/>
              <a:ea typeface="Source Sans Pro"/>
              <a:cs typeface="Arial"/>
            </a:endParaRPr>
          </a:p>
          <a:p>
            <a:r>
              <a:rPr lang="en-US" sz="3200" dirty="0">
                <a:latin typeface="Source Sans Pro"/>
                <a:ea typeface="Source Sans Pro"/>
                <a:cs typeface="Arial"/>
              </a:rPr>
              <a:t>Products which are produced, processed and prepared within a particular geographical area and have a reputation, features or certain qualities attributable to that area.</a:t>
            </a: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descr="A red and yellow seal with text&#10;&#10;AI-generated content may be incorrect.">
            <a:extLst>
              <a:ext uri="{FF2B5EF4-FFF2-40B4-BE49-F238E27FC236}">
                <a16:creationId xmlns:a16="http://schemas.microsoft.com/office/drawing/2014/main" id="{820B9691-A670-EB25-1B7A-220C6F24CBDB}"/>
              </a:ext>
            </a:extLst>
          </p:cNvPr>
          <p:cNvPicPr>
            <a:picLocks noChangeAspect="1"/>
          </p:cNvPicPr>
          <p:nvPr/>
        </p:nvPicPr>
        <p:blipFill>
          <a:blip r:embed="rId2"/>
          <a:stretch>
            <a:fillRect/>
          </a:stretch>
        </p:blipFill>
        <p:spPr>
          <a:xfrm>
            <a:off x="12662474" y="3257999"/>
            <a:ext cx="5059777" cy="5136952"/>
          </a:xfrm>
          <a:prstGeom prst="rect">
            <a:avLst/>
          </a:prstGeom>
        </p:spPr>
      </p:pic>
    </p:spTree>
    <p:extLst>
      <p:ext uri="{BB962C8B-B14F-4D97-AF65-F5344CB8AC3E}">
        <p14:creationId xmlns:p14="http://schemas.microsoft.com/office/powerpoint/2010/main" val="690463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F279E-F673-29B9-A9EF-87500E32A130}"/>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78D6EB8F-474C-0313-0C7A-1A9B70B3AB6F}"/>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provenance</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AB18D102-E125-38FA-4CC5-7BA5B9896AF6}"/>
              </a:ext>
            </a:extLst>
          </p:cNvPr>
          <p:cNvSpPr txBox="1"/>
          <p:nvPr/>
        </p:nvSpPr>
        <p:spPr>
          <a:xfrm>
            <a:off x="1028700" y="2204541"/>
            <a:ext cx="12455872" cy="15874667"/>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b="1" dirty="0">
                <a:latin typeface="Source Sans Pro"/>
                <a:ea typeface="Source Sans Pro"/>
                <a:cs typeface="Arial"/>
              </a:rPr>
              <a:t>Protected Designation of Origin (PDO)</a:t>
            </a:r>
            <a:endParaRPr lang="en-US" sz="3200" dirty="0">
              <a:latin typeface="Source Sans Pro"/>
              <a:ea typeface="Source Sans Pro"/>
              <a:cs typeface="Arial"/>
            </a:endParaRPr>
          </a:p>
          <a:p>
            <a:r>
              <a:rPr lang="en-US" sz="3200" dirty="0">
                <a:latin typeface="Source Sans Pro"/>
                <a:ea typeface="Source Sans Pro"/>
                <a:cs typeface="Arial"/>
              </a:rPr>
              <a:t>• Orkney beef –  a feature of Orkney Beef farming is the widespread use of Aberdeen Angus and Shorthorn cross breeding cows which give the beef its distinctive characteristics.</a:t>
            </a:r>
          </a:p>
          <a:p>
            <a:endParaRPr lang="en-US" sz="3200" dirty="0">
              <a:latin typeface="Source Sans Pro"/>
              <a:ea typeface="Source Sans Pro"/>
              <a:cs typeface="Arial"/>
            </a:endParaRPr>
          </a:p>
          <a:p>
            <a:r>
              <a:rPr lang="en-US" sz="3200" dirty="0">
                <a:latin typeface="Source Sans Pro"/>
                <a:ea typeface="Source Sans Pro"/>
                <a:cs typeface="Arial"/>
              </a:rPr>
              <a:t>• Beacon Fell Traditional Lancashire cheese - made exclusively in the Preston area from local milk which is </a:t>
            </a:r>
            <a:r>
              <a:rPr lang="en-US" sz="3200" dirty="0" err="1">
                <a:latin typeface="Source Sans Pro"/>
                <a:ea typeface="Source Sans Pro"/>
                <a:cs typeface="Arial"/>
              </a:rPr>
              <a:t>pasteurised</a:t>
            </a:r>
            <a:r>
              <a:rPr lang="en-US" sz="3200" dirty="0">
                <a:latin typeface="Source Sans Pro"/>
                <a:ea typeface="Source Sans Pro"/>
                <a:cs typeface="Arial"/>
              </a:rPr>
              <a:t>. Cylindrical shaped cheese made from the curd of two or three days. The cheese is lightly pressed for 2 days, waxed or buttered or cloth bound and is fully mature at 6 months. </a:t>
            </a: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3" name="Picture 2" descr="A group of cows in a field&#10;&#10;AI-generated content may be incorrect.">
            <a:extLst>
              <a:ext uri="{FF2B5EF4-FFF2-40B4-BE49-F238E27FC236}">
                <a16:creationId xmlns:a16="http://schemas.microsoft.com/office/drawing/2014/main" id="{2E8FEFE5-460B-A355-57CC-4B3282093171}"/>
              </a:ext>
            </a:extLst>
          </p:cNvPr>
          <p:cNvPicPr>
            <a:picLocks noChangeAspect="1"/>
          </p:cNvPicPr>
          <p:nvPr/>
        </p:nvPicPr>
        <p:blipFill>
          <a:blip r:embed="rId2"/>
          <a:stretch>
            <a:fillRect/>
          </a:stretch>
        </p:blipFill>
        <p:spPr>
          <a:xfrm>
            <a:off x="13541237" y="2680874"/>
            <a:ext cx="4639916" cy="3500644"/>
          </a:xfrm>
          <a:prstGeom prst="rect">
            <a:avLst/>
          </a:prstGeom>
        </p:spPr>
      </p:pic>
      <p:pic>
        <p:nvPicPr>
          <p:cNvPr id="4" name="Picture 3" descr="A yellow cheese wheel with a picture on it&#10;&#10;AI-generated content may be incorrect.">
            <a:extLst>
              <a:ext uri="{FF2B5EF4-FFF2-40B4-BE49-F238E27FC236}">
                <a16:creationId xmlns:a16="http://schemas.microsoft.com/office/drawing/2014/main" id="{124FFCE4-193C-F0C2-C2A4-4FF7812EC9DC}"/>
              </a:ext>
            </a:extLst>
          </p:cNvPr>
          <p:cNvPicPr>
            <a:picLocks noChangeAspect="1"/>
          </p:cNvPicPr>
          <p:nvPr/>
        </p:nvPicPr>
        <p:blipFill>
          <a:blip r:embed="rId3"/>
          <a:stretch>
            <a:fillRect/>
          </a:stretch>
        </p:blipFill>
        <p:spPr>
          <a:xfrm>
            <a:off x="13479325" y="6704565"/>
            <a:ext cx="4631220" cy="3089827"/>
          </a:xfrm>
          <a:prstGeom prst="rect">
            <a:avLst/>
          </a:prstGeom>
        </p:spPr>
      </p:pic>
    </p:spTree>
    <p:extLst>
      <p:ext uri="{BB962C8B-B14F-4D97-AF65-F5344CB8AC3E}">
        <p14:creationId xmlns:p14="http://schemas.microsoft.com/office/powerpoint/2010/main" val="2048687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596EB-F1B4-49D6-55B2-9D3F2E5C3FB6}"/>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8B4F8869-45EF-E7F1-BF05-47AB8231807A}"/>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assurance</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schemes</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DCA6E9CC-DFDB-A2CA-1162-623DC0265999}"/>
              </a:ext>
            </a:extLst>
          </p:cNvPr>
          <p:cNvSpPr txBox="1"/>
          <p:nvPr/>
        </p:nvSpPr>
        <p:spPr>
          <a:xfrm>
            <a:off x="1028699" y="2204541"/>
            <a:ext cx="14663057" cy="16567164"/>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b="1" dirty="0">
                <a:latin typeface="Source Sans Pro"/>
                <a:ea typeface="Source Sans Pro"/>
                <a:cs typeface="Arial"/>
              </a:rPr>
              <a:t>Red Tractor </a:t>
            </a:r>
          </a:p>
          <a:p>
            <a:r>
              <a:rPr lang="en-US" sz="3200" dirty="0">
                <a:latin typeface="Source Sans Pro"/>
                <a:ea typeface="Source Sans Pro"/>
                <a:cs typeface="Arial"/>
              </a:rPr>
              <a:t>Red Tractor assurance standards cover food safety, animal welfare, environmental protection and traceability. The Red Tractor logo tells the consumer that the food has been checked every step of the way and can be traced back to the farm source.</a:t>
            </a:r>
          </a:p>
          <a:p>
            <a:r>
              <a:rPr lang="en-US" sz="3200" dirty="0">
                <a:latin typeface="Source Sans Pro"/>
                <a:ea typeface="Source Sans Pro"/>
                <a:cs typeface="Arial"/>
              </a:rPr>
              <a:t>The Red Tractor logo appears on these products:</a:t>
            </a:r>
          </a:p>
          <a:p>
            <a:r>
              <a:rPr lang="en-US" sz="3200" dirty="0">
                <a:latin typeface="Source Sans Pro"/>
                <a:ea typeface="Source Sans Pro"/>
                <a:cs typeface="Arial"/>
              </a:rPr>
              <a:t>• meat - beef, lamb, pork, chicken, turkey; </a:t>
            </a:r>
          </a:p>
          <a:p>
            <a:r>
              <a:rPr lang="en-US" sz="3200" dirty="0">
                <a:latin typeface="Source Sans Pro"/>
                <a:ea typeface="Source Sans Pro"/>
                <a:cs typeface="Arial"/>
              </a:rPr>
              <a:t>• dairy - milk, cheese, cream; </a:t>
            </a:r>
          </a:p>
          <a:p>
            <a:r>
              <a:rPr lang="en-US" sz="3200" dirty="0">
                <a:latin typeface="Source Sans Pro"/>
                <a:ea typeface="Source Sans Pro"/>
                <a:cs typeface="Arial"/>
              </a:rPr>
              <a:t>• cereals and flour; </a:t>
            </a:r>
          </a:p>
          <a:p>
            <a:r>
              <a:rPr lang="en-US" sz="3200" dirty="0">
                <a:latin typeface="Source Sans Pro"/>
                <a:ea typeface="Source Sans Pro"/>
                <a:cs typeface="Arial"/>
              </a:rPr>
              <a:t>• fruit, vegetables and salads; </a:t>
            </a:r>
          </a:p>
          <a:p>
            <a:r>
              <a:rPr lang="en-US" sz="3200" dirty="0">
                <a:latin typeface="Source Sans Pro"/>
                <a:ea typeface="Source Sans Pro"/>
                <a:cs typeface="Arial"/>
              </a:rPr>
              <a:t>• sugar.</a:t>
            </a:r>
          </a:p>
          <a:p>
            <a:endParaRPr lang="en-US" sz="34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descr="A black background with blue text&#10;&#10;AI-generated content may be incorrect.">
            <a:extLst>
              <a:ext uri="{FF2B5EF4-FFF2-40B4-BE49-F238E27FC236}">
                <a16:creationId xmlns:a16="http://schemas.microsoft.com/office/drawing/2014/main" id="{B6E48FD1-578E-1FC7-52E3-11B011BABFFA}"/>
              </a:ext>
            </a:extLst>
          </p:cNvPr>
          <p:cNvPicPr>
            <a:picLocks noChangeAspect="1"/>
          </p:cNvPicPr>
          <p:nvPr/>
        </p:nvPicPr>
        <p:blipFill>
          <a:blip r:embed="rId2"/>
          <a:stretch>
            <a:fillRect/>
          </a:stretch>
        </p:blipFill>
        <p:spPr>
          <a:xfrm>
            <a:off x="10551043" y="6685908"/>
            <a:ext cx="6895560" cy="2269106"/>
          </a:xfrm>
          <a:prstGeom prst="rect">
            <a:avLst/>
          </a:prstGeom>
        </p:spPr>
      </p:pic>
    </p:spTree>
    <p:extLst>
      <p:ext uri="{BB962C8B-B14F-4D97-AF65-F5344CB8AC3E}">
        <p14:creationId xmlns:p14="http://schemas.microsoft.com/office/powerpoint/2010/main" val="837589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9FBCD-B59D-CAB8-933D-C95D57BCFF57}"/>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B4DE63E5-9244-227F-8C9B-D66061DFC346}"/>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a:solidFill>
                  <a:srgbClr val="34713B"/>
                </a:solidFill>
                <a:latin typeface="Source Sans Pro Semi-Bold"/>
                <a:ea typeface="Source Sans Pro Semi-Bold"/>
                <a:cs typeface="Source Sans Pro Semi-Bold"/>
                <a:sym typeface="Source Sans Pro Semi-Bold"/>
              </a:rPr>
              <a:t>Food assurance schemes</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C5732D90-3D2A-2865-7D90-39D669F697F1}"/>
              </a:ext>
            </a:extLst>
          </p:cNvPr>
          <p:cNvSpPr txBox="1"/>
          <p:nvPr/>
        </p:nvSpPr>
        <p:spPr>
          <a:xfrm>
            <a:off x="1028700" y="2568976"/>
            <a:ext cx="11217729" cy="15874667"/>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b="1" dirty="0">
                <a:latin typeface="Source Sans Pro"/>
                <a:ea typeface="Source Sans Pro"/>
                <a:cs typeface="Arial"/>
              </a:rPr>
              <a:t>The British Lion mark</a:t>
            </a:r>
          </a:p>
          <a:p>
            <a:r>
              <a:rPr lang="en-US" sz="3200" dirty="0">
                <a:latin typeface="Source Sans Pro"/>
                <a:ea typeface="Source Sans Pro"/>
                <a:cs typeface="Arial"/>
              </a:rPr>
              <a:t>A quality code of practice that ensures eggs have been produced to the highest standards of food safety. </a:t>
            </a:r>
          </a:p>
          <a:p>
            <a:endParaRPr lang="en-US" sz="3200" dirty="0">
              <a:latin typeface="Source Sans Pro"/>
              <a:ea typeface="Source Sans Pro"/>
              <a:cs typeface="Arial"/>
            </a:endParaRPr>
          </a:p>
          <a:p>
            <a:r>
              <a:rPr lang="en-US" sz="3200" dirty="0">
                <a:latin typeface="Source Sans Pro"/>
                <a:ea typeface="Source Sans Pro"/>
                <a:cs typeface="Arial"/>
              </a:rPr>
              <a:t>The code covers the entire production chain and ensures strict food safety controls including the guarantee that all hens are vaccinated against Salmonella and a ‘passport’ system ensuring that all hens, eggs and feed are fully traceable.</a:t>
            </a:r>
          </a:p>
          <a:p>
            <a:endParaRPr lang="en-US" sz="3600" b="1" dirty="0">
              <a:latin typeface="Source Sans Pro"/>
              <a:cs typeface="Arial"/>
            </a:endParaRPr>
          </a:p>
          <a:p>
            <a:endParaRPr lang="en-US" sz="34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3" name="Picture 2" descr="A brown egg with a red horse on it&#10;&#10;AI-generated content may be incorrect.">
            <a:extLst>
              <a:ext uri="{FF2B5EF4-FFF2-40B4-BE49-F238E27FC236}">
                <a16:creationId xmlns:a16="http://schemas.microsoft.com/office/drawing/2014/main" id="{4B6013AA-1FE0-3838-1495-EE73AF12DE72}"/>
              </a:ext>
            </a:extLst>
          </p:cNvPr>
          <p:cNvPicPr>
            <a:picLocks noChangeAspect="1"/>
          </p:cNvPicPr>
          <p:nvPr/>
        </p:nvPicPr>
        <p:blipFill>
          <a:blip r:embed="rId2"/>
          <a:stretch>
            <a:fillRect/>
          </a:stretch>
        </p:blipFill>
        <p:spPr>
          <a:xfrm>
            <a:off x="13652638" y="3345316"/>
            <a:ext cx="3943350" cy="4086225"/>
          </a:xfrm>
          <a:prstGeom prst="rect">
            <a:avLst/>
          </a:prstGeom>
        </p:spPr>
      </p:pic>
    </p:spTree>
    <p:extLst>
      <p:ext uri="{BB962C8B-B14F-4D97-AF65-F5344CB8AC3E}">
        <p14:creationId xmlns:p14="http://schemas.microsoft.com/office/powerpoint/2010/main" val="418054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7DDC0-0A8A-996C-F2D3-57C0C98B6D85}"/>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F6CAC30A-CDBE-EEC6-D7A2-B7FECBCC704B}"/>
              </a:ext>
            </a:extLst>
          </p:cNvPr>
          <p:cNvSpPr txBox="1"/>
          <p:nvPr/>
        </p:nvSpPr>
        <p:spPr>
          <a:xfrm>
            <a:off x="1028700" y="453843"/>
            <a:ext cx="13659692" cy="143077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Food</a:t>
            </a:r>
            <a:r>
              <a:rPr lang="en-US" sz="54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assurance</a:t>
            </a:r>
            <a:r>
              <a:rPr lang="en-US" sz="5400" b="1" dirty="0">
                <a:solidFill>
                  <a:srgbClr val="34713B"/>
                </a:solidFill>
                <a:latin typeface="Source Sans Pro Semi-Bold"/>
                <a:ea typeface="Source Sans Pro Semi-Bold"/>
                <a:cs typeface="Source Sans Pro Semi-Bold"/>
                <a:sym typeface="Source Sans Pro Semi-Bold"/>
              </a:rPr>
              <a:t> schemes</a:t>
            </a:r>
            <a:endParaRPr lang="en-US" sz="5400" b="1" dirty="0">
              <a:solidFill>
                <a:srgbClr val="34713B"/>
              </a:solidFill>
              <a:latin typeface="Source Sans Pro Semi-Bold"/>
              <a:ea typeface="Source Sans Pro Semi-Bold"/>
              <a:cs typeface="Source Sans Pro Semi-Bold"/>
            </a:endParaRPr>
          </a:p>
        </p:txBody>
      </p:sp>
      <p:sp>
        <p:nvSpPr>
          <p:cNvPr id="9" name="TextBox 9">
            <a:extLst>
              <a:ext uri="{FF2B5EF4-FFF2-40B4-BE49-F238E27FC236}">
                <a16:creationId xmlns:a16="http://schemas.microsoft.com/office/drawing/2014/main" id="{34F10C6B-3B86-2125-16C3-4C861EA1C088}"/>
              </a:ext>
            </a:extLst>
          </p:cNvPr>
          <p:cNvSpPr txBox="1"/>
          <p:nvPr/>
        </p:nvSpPr>
        <p:spPr>
          <a:xfrm>
            <a:off x="1028700" y="2568976"/>
            <a:ext cx="10858500" cy="17259661"/>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b="1" dirty="0">
                <a:latin typeface="Source Sans Pro"/>
                <a:ea typeface="Source Sans Pro"/>
                <a:cs typeface="Arial"/>
              </a:rPr>
              <a:t>Marine Stewardship Council</a:t>
            </a:r>
          </a:p>
          <a:p>
            <a:r>
              <a:rPr lang="en-US" sz="3200" dirty="0">
                <a:latin typeface="Source Sans Pro"/>
                <a:ea typeface="Source Sans Pro"/>
                <a:cs typeface="Arial"/>
              </a:rPr>
              <a:t>The MSC is used to assess if a fishery is well managed and sustainable. </a:t>
            </a:r>
          </a:p>
          <a:p>
            <a:r>
              <a:rPr lang="en-US" sz="3200" dirty="0">
                <a:latin typeface="Source Sans Pro"/>
                <a:ea typeface="Source Sans Pro"/>
                <a:cs typeface="Arial"/>
              </a:rPr>
              <a:t>The Standard has three core principles:</a:t>
            </a:r>
          </a:p>
          <a:p>
            <a:r>
              <a:rPr lang="en-US" sz="3200" dirty="0">
                <a:latin typeface="Source Sans Pro"/>
                <a:ea typeface="Source Sans Pro"/>
                <a:cs typeface="Arial"/>
              </a:rPr>
              <a:t>• sustainable fish stocks;</a:t>
            </a:r>
          </a:p>
          <a:p>
            <a:r>
              <a:rPr lang="en-US" sz="3200" dirty="0">
                <a:latin typeface="Source Sans Pro"/>
                <a:ea typeface="Source Sans Pro"/>
                <a:cs typeface="Arial"/>
              </a:rPr>
              <a:t>• </a:t>
            </a:r>
            <a:r>
              <a:rPr lang="en-US" sz="3200" dirty="0" err="1">
                <a:latin typeface="Source Sans Pro"/>
                <a:ea typeface="Source Sans Pro"/>
                <a:cs typeface="Arial"/>
              </a:rPr>
              <a:t>minimising</a:t>
            </a:r>
            <a:r>
              <a:rPr lang="en-US" sz="3200" dirty="0">
                <a:latin typeface="Source Sans Pro"/>
                <a:ea typeface="Source Sans Pro"/>
                <a:cs typeface="Arial"/>
              </a:rPr>
              <a:t> environmental impact;</a:t>
            </a:r>
          </a:p>
          <a:p>
            <a:r>
              <a:rPr lang="en-US" sz="3200" dirty="0">
                <a:latin typeface="Source Sans Pro"/>
                <a:ea typeface="Source Sans Pro"/>
                <a:cs typeface="Arial"/>
              </a:rPr>
              <a:t>• effective fisheries management.</a:t>
            </a:r>
          </a:p>
          <a:p>
            <a:endParaRPr lang="en-US" sz="3200" dirty="0">
              <a:latin typeface="Source Sans Pro"/>
              <a:ea typeface="Source Sans Pro"/>
              <a:cs typeface="Arial"/>
            </a:endParaRPr>
          </a:p>
          <a:p>
            <a:r>
              <a:rPr lang="en-US" sz="3200" dirty="0">
                <a:latin typeface="Source Sans Pro"/>
                <a:ea typeface="Source Sans Pro"/>
                <a:cs typeface="Arial"/>
              </a:rPr>
              <a:t>The MSC logo can be used on fresh fish counters, packaged fish products and restaurant menus.</a:t>
            </a:r>
          </a:p>
          <a:p>
            <a:endParaRPr lang="en-US" sz="3600" b="1" dirty="0">
              <a:latin typeface="Source Sans Pro"/>
              <a:cs typeface="Arial"/>
            </a:endParaRPr>
          </a:p>
          <a:p>
            <a:endParaRPr lang="en-US" sz="34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descr="A blue and white sign&#10;&#10;AI-generated content may be incorrect.">
            <a:extLst>
              <a:ext uri="{FF2B5EF4-FFF2-40B4-BE49-F238E27FC236}">
                <a16:creationId xmlns:a16="http://schemas.microsoft.com/office/drawing/2014/main" id="{8DA8ACA8-9A6E-FB62-D75B-6B7E9A7938D7}"/>
              </a:ext>
            </a:extLst>
          </p:cNvPr>
          <p:cNvPicPr>
            <a:picLocks noChangeAspect="1"/>
          </p:cNvPicPr>
          <p:nvPr/>
        </p:nvPicPr>
        <p:blipFill>
          <a:blip r:embed="rId2"/>
          <a:stretch>
            <a:fillRect/>
          </a:stretch>
        </p:blipFill>
        <p:spPr>
          <a:xfrm>
            <a:off x="11098192" y="4168190"/>
            <a:ext cx="6765265" cy="3799755"/>
          </a:xfrm>
          <a:prstGeom prst="rect">
            <a:avLst/>
          </a:prstGeom>
        </p:spPr>
      </p:pic>
    </p:spTree>
    <p:extLst>
      <p:ext uri="{BB962C8B-B14F-4D97-AF65-F5344CB8AC3E}">
        <p14:creationId xmlns:p14="http://schemas.microsoft.com/office/powerpoint/2010/main" val="13190402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6304B-A373-A0B4-29A8-B13D7F488EA7}"/>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8D27A475-E81E-5FCB-A26C-CA9A42601E6F}"/>
              </a:ext>
            </a:extLst>
          </p:cNvPr>
          <p:cNvSpPr txBox="1"/>
          <p:nvPr/>
        </p:nvSpPr>
        <p:spPr>
          <a:xfrm>
            <a:off x="1028700" y="453843"/>
            <a:ext cx="9095014" cy="3097899"/>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Advertising</a:t>
            </a:r>
            <a:r>
              <a:rPr lang="en-US" sz="48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and</a:t>
            </a:r>
            <a:r>
              <a:rPr lang="en-US" sz="48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other</a:t>
            </a:r>
            <a:r>
              <a:rPr lang="en-US" sz="48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point</a:t>
            </a:r>
            <a:r>
              <a:rPr lang="en-US" sz="48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48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sale </a:t>
            </a:r>
            <a:r>
              <a:rPr lang="en-US" sz="4800" b="1" dirty="0">
                <a:solidFill>
                  <a:srgbClr val="34713B"/>
                </a:solidFill>
                <a:latin typeface="Source Sans Pro Semi-Bold"/>
                <a:ea typeface="Source Sans Pro Semi-Bold"/>
                <a:cs typeface="Source Sans Pro Semi-Bold"/>
                <a:sym typeface="Source Sans Pro Semi-Bold"/>
              </a:rPr>
              <a:t>i</a:t>
            </a:r>
            <a:r>
              <a:rPr lang="en-US" sz="5400" b="1" dirty="0">
                <a:solidFill>
                  <a:srgbClr val="34713B"/>
                </a:solidFill>
                <a:latin typeface="Source Sans Pro Semi-Bold"/>
                <a:sym typeface="Source Sans Pro Semi-Bold"/>
              </a:rPr>
              <a:t>nformation</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57D6E875-29D9-1628-BD0F-5938407E8457}"/>
              </a:ext>
            </a:extLst>
          </p:cNvPr>
          <p:cNvSpPr txBox="1"/>
          <p:nvPr/>
        </p:nvSpPr>
        <p:spPr>
          <a:xfrm>
            <a:off x="1028700" y="3910970"/>
            <a:ext cx="9838568" cy="15182169"/>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rPr>
              <a:t>Advertisements encouraging people to choose certain foods often appear in the media. </a:t>
            </a:r>
          </a:p>
          <a:p>
            <a:endParaRPr lang="en-US" sz="3200" dirty="0">
              <a:latin typeface="Source Sans Pro"/>
              <a:ea typeface="Source Sans Pro"/>
              <a:cs typeface="Arial"/>
            </a:endParaRPr>
          </a:p>
          <a:p>
            <a:r>
              <a:rPr lang="en-US" sz="3200" dirty="0">
                <a:latin typeface="Source Sans Pro"/>
                <a:ea typeface="Source Sans Pro"/>
                <a:cs typeface="Arial"/>
              </a:rPr>
              <a:t>Point of purchase information and product placement are strategies often used to provide information to consumers.</a:t>
            </a: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3" name="Picture 2" descr="A person standing in a store&#10;&#10;AI-generated content may be incorrect.">
            <a:extLst>
              <a:ext uri="{FF2B5EF4-FFF2-40B4-BE49-F238E27FC236}">
                <a16:creationId xmlns:a16="http://schemas.microsoft.com/office/drawing/2014/main" id="{794AF4A6-1BAD-581F-4263-8AAD7732D085}"/>
              </a:ext>
            </a:extLst>
          </p:cNvPr>
          <p:cNvPicPr>
            <a:picLocks noChangeAspect="1"/>
          </p:cNvPicPr>
          <p:nvPr/>
        </p:nvPicPr>
        <p:blipFill>
          <a:blip r:embed="rId2"/>
          <a:stretch>
            <a:fillRect/>
          </a:stretch>
        </p:blipFill>
        <p:spPr>
          <a:xfrm>
            <a:off x="11274819" y="3910970"/>
            <a:ext cx="6620289" cy="4415872"/>
          </a:xfrm>
          <a:prstGeom prst="rect">
            <a:avLst/>
          </a:prstGeom>
        </p:spPr>
      </p:pic>
    </p:spTree>
    <p:extLst>
      <p:ext uri="{BB962C8B-B14F-4D97-AF65-F5344CB8AC3E}">
        <p14:creationId xmlns:p14="http://schemas.microsoft.com/office/powerpoint/2010/main" val="439540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E6EFC-1175-2545-861E-6A6C719821F6}"/>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3FE45B2C-EE71-6C78-C740-8C4163DC5F3E}"/>
              </a:ext>
            </a:extLst>
          </p:cNvPr>
          <p:cNvSpPr txBox="1"/>
          <p:nvPr/>
        </p:nvSpPr>
        <p:spPr>
          <a:xfrm>
            <a:off x="1028700" y="453843"/>
            <a:ext cx="13659692"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Other</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sources</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information</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BB4872D0-7610-4174-ED6F-78E6627746A9}"/>
              </a:ext>
            </a:extLst>
          </p:cNvPr>
          <p:cNvSpPr txBox="1"/>
          <p:nvPr/>
        </p:nvSpPr>
        <p:spPr>
          <a:xfrm>
            <a:off x="1028701" y="2251424"/>
            <a:ext cx="13830300" cy="18644656"/>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rPr>
              <a:t>There are many sources of information to help people when making food choices:</a:t>
            </a:r>
          </a:p>
          <a:p>
            <a:r>
              <a:rPr lang="en-US" sz="3200" dirty="0">
                <a:latin typeface="Source Sans Pro"/>
                <a:ea typeface="Source Sans Pro"/>
                <a:cs typeface="Arial"/>
              </a:rPr>
              <a:t>• Department of Health;</a:t>
            </a:r>
          </a:p>
          <a:p>
            <a:r>
              <a:rPr lang="en-US" sz="3200" dirty="0">
                <a:latin typeface="Source Sans Pro"/>
                <a:ea typeface="Source Sans Pro"/>
                <a:cs typeface="Arial"/>
              </a:rPr>
              <a:t>• NHS Choices;</a:t>
            </a:r>
          </a:p>
          <a:p>
            <a:r>
              <a:rPr lang="en-US" sz="3200" dirty="0">
                <a:latin typeface="Source Sans Pro"/>
                <a:ea typeface="Source Sans Pro"/>
                <a:cs typeface="Arial"/>
              </a:rPr>
              <a:t>• British Nutrition Foundation – </a:t>
            </a:r>
            <a:r>
              <a:rPr lang="en-US" sz="3200" dirty="0">
                <a:latin typeface="Source Sans Pro"/>
                <a:ea typeface="Source Sans Pro"/>
                <a:cs typeface="Arial"/>
                <a:hlinkClick r:id="rId2"/>
              </a:rPr>
              <a:t>www.nutrition.org.uk </a:t>
            </a:r>
            <a:endParaRPr lang="en-US" sz="3200" dirty="0">
              <a:latin typeface="Source Sans Pro"/>
              <a:ea typeface="Source Sans Pro"/>
              <a:cs typeface="Arial"/>
            </a:endParaRPr>
          </a:p>
          <a:p>
            <a:r>
              <a:rPr lang="en-US" sz="3200" dirty="0">
                <a:latin typeface="Source Sans Pro"/>
                <a:ea typeface="Source Sans Pro"/>
                <a:cs typeface="Arial"/>
              </a:rPr>
              <a:t>• Supermarkets, food manufacturers, charities and other groups;</a:t>
            </a:r>
          </a:p>
          <a:p>
            <a:r>
              <a:rPr lang="en-US" sz="3200" dirty="0">
                <a:latin typeface="Source Sans Pro"/>
                <a:ea typeface="Source Sans Pro"/>
                <a:cs typeface="Arial"/>
              </a:rPr>
              <a:t>• The media, i.e. internet, newspapers, radio, magazines and television </a:t>
            </a:r>
            <a:r>
              <a:rPr lang="en-US" sz="3200" dirty="0" err="1">
                <a:latin typeface="Source Sans Pro"/>
                <a:ea typeface="Source Sans Pro"/>
                <a:cs typeface="Arial"/>
              </a:rPr>
              <a:t>programmes</a:t>
            </a:r>
            <a:r>
              <a:rPr lang="en-US" sz="3200" dirty="0">
                <a:latin typeface="Source Sans Pro"/>
                <a:ea typeface="Source Sans Pro"/>
                <a:cs typeface="Arial"/>
              </a:rPr>
              <a:t>.</a:t>
            </a:r>
          </a:p>
          <a:p>
            <a:endParaRPr lang="en-US" sz="3200" dirty="0">
              <a:latin typeface="Source Sans Pro"/>
              <a:ea typeface="Source Sans Pro"/>
              <a:cs typeface="Arial"/>
            </a:endParaRPr>
          </a:p>
          <a:p>
            <a:r>
              <a:rPr lang="en-US" sz="3200" dirty="0">
                <a:latin typeface="Source Sans Pro"/>
                <a:ea typeface="Source Sans Pro"/>
                <a:cs typeface="Arial"/>
              </a:rPr>
              <a:t>It is important that advice is clear, consistent and correct.  Look for the Information Standards logo.</a:t>
            </a:r>
          </a:p>
          <a:p>
            <a:endParaRPr lang="en-US" sz="3600"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descr="A white sign with black text&#10;&#10;AI-generated content may be incorrect.">
            <a:extLst>
              <a:ext uri="{FF2B5EF4-FFF2-40B4-BE49-F238E27FC236}">
                <a16:creationId xmlns:a16="http://schemas.microsoft.com/office/drawing/2014/main" id="{DC5BA2DE-92C2-8AB0-059A-428D130B1951}"/>
              </a:ext>
            </a:extLst>
          </p:cNvPr>
          <p:cNvPicPr>
            <a:picLocks noChangeAspect="1"/>
          </p:cNvPicPr>
          <p:nvPr/>
        </p:nvPicPr>
        <p:blipFill>
          <a:blip r:embed="rId3"/>
          <a:stretch>
            <a:fillRect/>
          </a:stretch>
        </p:blipFill>
        <p:spPr>
          <a:xfrm>
            <a:off x="13300482" y="3363135"/>
            <a:ext cx="4429484" cy="2443611"/>
          </a:xfrm>
          <a:prstGeom prst="rect">
            <a:avLst/>
          </a:prstGeom>
        </p:spPr>
      </p:pic>
    </p:spTree>
    <p:extLst>
      <p:ext uri="{BB962C8B-B14F-4D97-AF65-F5344CB8AC3E}">
        <p14:creationId xmlns:p14="http://schemas.microsoft.com/office/powerpoint/2010/main" val="373895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61CCE-5DE2-D636-AE10-A1BAE59C2F68}"/>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3C4511E3-7B46-6035-2C19-9343D35CBEC6}"/>
              </a:ext>
            </a:extLst>
          </p:cNvPr>
          <p:cNvSpPr txBox="1"/>
          <p:nvPr/>
        </p:nvSpPr>
        <p:spPr>
          <a:xfrm>
            <a:off x="1028700" y="453843"/>
            <a:ext cx="13659692"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Other</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sources</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information</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05260BB5-5C44-B59F-B8A8-7E9050ECF417}"/>
              </a:ext>
            </a:extLst>
          </p:cNvPr>
          <p:cNvSpPr txBox="1"/>
          <p:nvPr/>
        </p:nvSpPr>
        <p:spPr>
          <a:xfrm>
            <a:off x="1028701" y="2251424"/>
            <a:ext cx="12230100" cy="18644656"/>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rPr>
              <a:t>Front and back of pack labels are also a good source of information to help make food choices.</a:t>
            </a:r>
          </a:p>
          <a:p>
            <a:endParaRPr lang="en-US" sz="3200" dirty="0">
              <a:latin typeface="Source Sans Pro"/>
              <a:ea typeface="Source Sans Pro"/>
              <a:cs typeface="Arial"/>
            </a:endParaRPr>
          </a:p>
          <a:p>
            <a:r>
              <a:rPr lang="en-US" sz="3200" dirty="0">
                <a:latin typeface="Source Sans Pro"/>
                <a:ea typeface="Source Sans Pro"/>
                <a:cs typeface="Arial"/>
              </a:rPr>
              <a:t>Information required on the labels of pre-packed food and drink products:</a:t>
            </a:r>
          </a:p>
          <a:p>
            <a:r>
              <a:rPr lang="en-US" sz="3200" dirty="0">
                <a:latin typeface="Source Sans Pro"/>
                <a:ea typeface="Source Sans Pro"/>
                <a:cs typeface="Arial"/>
              </a:rPr>
              <a:t>• name of food or drink;</a:t>
            </a:r>
          </a:p>
          <a:p>
            <a:r>
              <a:rPr lang="en-US" sz="3200" dirty="0">
                <a:latin typeface="Source Sans Pro"/>
                <a:ea typeface="Source Sans Pro"/>
                <a:cs typeface="Arial"/>
              </a:rPr>
              <a:t>• list of ingredients (including additives and allergens);</a:t>
            </a:r>
          </a:p>
          <a:p>
            <a:r>
              <a:rPr lang="en-US" sz="3200" dirty="0">
                <a:latin typeface="Source Sans Pro"/>
                <a:ea typeface="Source Sans Pro"/>
                <a:cs typeface="Arial"/>
              </a:rPr>
              <a:t>• weight or volume;</a:t>
            </a:r>
          </a:p>
          <a:p>
            <a:r>
              <a:rPr lang="en-US" sz="3200" dirty="0">
                <a:latin typeface="Source Sans Pro"/>
                <a:ea typeface="Source Sans Pro"/>
                <a:cs typeface="Arial"/>
              </a:rPr>
              <a:t>• date mark.</a:t>
            </a:r>
          </a:p>
          <a:p>
            <a:endParaRPr lang="en-US" sz="3600" dirty="0">
              <a:latin typeface="Source Sans Pro"/>
              <a:cs typeface="Arial"/>
            </a:endParaRPr>
          </a:p>
          <a:p>
            <a:endParaRPr lang="en-US" sz="3600"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4" name="Picture 3">
            <a:extLst>
              <a:ext uri="{FF2B5EF4-FFF2-40B4-BE49-F238E27FC236}">
                <a16:creationId xmlns:a16="http://schemas.microsoft.com/office/drawing/2014/main" id="{802221B3-4996-A5BF-19C5-8CB94D47DC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2543" y="4997707"/>
            <a:ext cx="6672943" cy="3574791"/>
          </a:xfrm>
          <a:prstGeom prst="rect">
            <a:avLst/>
          </a:prstGeom>
        </p:spPr>
      </p:pic>
    </p:spTree>
    <p:extLst>
      <p:ext uri="{BB962C8B-B14F-4D97-AF65-F5344CB8AC3E}">
        <p14:creationId xmlns:p14="http://schemas.microsoft.com/office/powerpoint/2010/main" val="29174284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83A13-E52C-CD35-F037-744D71C517D3}"/>
            </a:ext>
          </a:extLst>
        </p:cNvPr>
        <p:cNvGrpSpPr/>
        <p:nvPr/>
      </p:nvGrpSpPr>
      <p:grpSpPr>
        <a:xfrm>
          <a:off x="0" y="0"/>
          <a:ext cx="0" cy="0"/>
          <a:chOff x="0" y="0"/>
          <a:chExt cx="0" cy="0"/>
        </a:xfrm>
      </p:grpSpPr>
      <p:sp>
        <p:nvSpPr>
          <p:cNvPr id="5" name="TextBox 5">
            <a:extLst>
              <a:ext uri="{FF2B5EF4-FFF2-40B4-BE49-F238E27FC236}">
                <a16:creationId xmlns:a16="http://schemas.microsoft.com/office/drawing/2014/main" id="{2742050A-8D72-6D94-F9D7-36D7BEB17C1C}"/>
              </a:ext>
            </a:extLst>
          </p:cNvPr>
          <p:cNvSpPr txBox="1"/>
          <p:nvPr/>
        </p:nvSpPr>
        <p:spPr>
          <a:xfrm>
            <a:off x="1028700" y="453843"/>
            <a:ext cx="13659692" cy="1450846"/>
          </a:xfrm>
          <a:prstGeom prst="rect">
            <a:avLst/>
          </a:prstGeom>
        </p:spPr>
        <p:txBody>
          <a:bodyPr wrap="square" lIns="0" tIns="0" rIns="0" bIns="0" rtlCol="0" anchor="t">
            <a:spAutoFit/>
          </a:bodyPr>
          <a:lstStyle/>
          <a:p>
            <a:pPr>
              <a:lnSpc>
                <a:spcPts val="13020"/>
              </a:lnSpc>
            </a:pPr>
            <a:r>
              <a:rPr lang="en-US" sz="5400" b="1" dirty="0">
                <a:solidFill>
                  <a:srgbClr val="34713B"/>
                </a:solidFill>
                <a:latin typeface="Source Sans Pro Semi-Bold"/>
                <a:sym typeface="Source Sans Pro Semi-Bold"/>
              </a:rPr>
              <a:t>Other</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sources</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of</a:t>
            </a:r>
            <a:r>
              <a:rPr lang="en-US" sz="6000" b="1" dirty="0">
                <a:solidFill>
                  <a:srgbClr val="34713B"/>
                </a:solidFill>
                <a:latin typeface="Source Sans Pro Semi-Bold"/>
                <a:ea typeface="Source Sans Pro Semi-Bold"/>
                <a:cs typeface="Source Sans Pro Semi-Bold"/>
                <a:sym typeface="Source Sans Pro Semi-Bold"/>
              </a:rPr>
              <a:t> </a:t>
            </a:r>
            <a:r>
              <a:rPr lang="en-US" sz="5400" b="1" dirty="0">
                <a:solidFill>
                  <a:srgbClr val="34713B"/>
                </a:solidFill>
                <a:latin typeface="Source Sans Pro Semi-Bold"/>
                <a:sym typeface="Source Sans Pro Semi-Bold"/>
              </a:rPr>
              <a:t>information</a:t>
            </a:r>
            <a:endParaRPr lang="en-US" sz="5400" b="1" dirty="0">
              <a:solidFill>
                <a:srgbClr val="34713B"/>
              </a:solidFill>
              <a:latin typeface="Source Sans Pro Semi-Bold"/>
            </a:endParaRPr>
          </a:p>
        </p:txBody>
      </p:sp>
      <p:sp>
        <p:nvSpPr>
          <p:cNvPr id="9" name="TextBox 9">
            <a:extLst>
              <a:ext uri="{FF2B5EF4-FFF2-40B4-BE49-F238E27FC236}">
                <a16:creationId xmlns:a16="http://schemas.microsoft.com/office/drawing/2014/main" id="{EA1D3E7C-E893-55E6-E815-26D1C9DF826B}"/>
              </a:ext>
            </a:extLst>
          </p:cNvPr>
          <p:cNvSpPr txBox="1"/>
          <p:nvPr/>
        </p:nvSpPr>
        <p:spPr>
          <a:xfrm>
            <a:off x="1028700" y="2831207"/>
            <a:ext cx="9683230" cy="18644656"/>
          </a:xfrm>
          <a:prstGeom prst="rect">
            <a:avLst/>
          </a:prstGeom>
        </p:spPr>
        <p:txBody>
          <a:bodyPr wrap="square" lIns="0" tIns="0" rIns="0" bIns="0" rtlCol="0" anchor="t">
            <a:spAutoFit/>
          </a:bodyPr>
          <a:lstStyle>
            <a:defPPr>
              <a:defRPr lang="en-US"/>
            </a:defPPr>
            <a:lvl1pPr>
              <a:lnSpc>
                <a:spcPts val="5400"/>
              </a:lnSpc>
              <a:defRPr sz="4500">
                <a:solidFill>
                  <a:srgbClr val="000000"/>
                </a:solidFill>
                <a:latin typeface="Source Sans Pro" panose="020B0503030403020204" pitchFamily="34" charset="0"/>
                <a:ea typeface="Source Sans Pro" panose="020B0503030403020204" pitchFamily="34" charset="0"/>
                <a:cs typeface="Source Sans Pro Light"/>
              </a:defRPr>
            </a:lvl1pPr>
          </a:lstStyle>
          <a:p>
            <a:r>
              <a:rPr lang="en-US" sz="3200" dirty="0">
                <a:latin typeface="Source Sans Pro"/>
                <a:ea typeface="Source Sans Pro"/>
                <a:cs typeface="Arial"/>
              </a:rPr>
              <a:t>Information required on the labels of pre-packed food and drink products also includes:</a:t>
            </a:r>
          </a:p>
          <a:p>
            <a:endParaRPr lang="en-US" sz="3200" dirty="0">
              <a:latin typeface="Source Sans Pro"/>
              <a:ea typeface="Source Sans Pro"/>
              <a:cs typeface="Arial"/>
            </a:endParaRPr>
          </a:p>
          <a:p>
            <a:r>
              <a:rPr lang="en-US" sz="3200" dirty="0">
                <a:latin typeface="Source Sans Pro"/>
                <a:ea typeface="Source Sans Pro"/>
                <a:cs typeface="Arial"/>
              </a:rPr>
              <a:t>• storage and preparation conditions;</a:t>
            </a:r>
          </a:p>
          <a:p>
            <a:r>
              <a:rPr lang="en-US" sz="3200" dirty="0">
                <a:latin typeface="Source Sans Pro"/>
                <a:ea typeface="Source Sans Pro"/>
                <a:cs typeface="Arial"/>
              </a:rPr>
              <a:t>• name and address of the manufacturer, packer or seller;</a:t>
            </a:r>
          </a:p>
          <a:p>
            <a:r>
              <a:rPr lang="en-US" sz="3200" dirty="0">
                <a:latin typeface="Source Sans Pro"/>
                <a:ea typeface="Source Sans Pro"/>
                <a:cs typeface="Arial"/>
              </a:rPr>
              <a:t>• country of origin and place of provenance;</a:t>
            </a:r>
          </a:p>
          <a:p>
            <a:r>
              <a:rPr lang="en-US" sz="3200" dirty="0">
                <a:latin typeface="Source Sans Pro"/>
                <a:ea typeface="Source Sans Pro"/>
                <a:cs typeface="Arial"/>
              </a:rPr>
              <a:t>• nutrition information.</a:t>
            </a: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b="1"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cs typeface="Arial"/>
            </a:endParaRPr>
          </a:p>
          <a:p>
            <a:endParaRPr lang="en-US" sz="3600" dirty="0">
              <a:latin typeface="Source Sans Pro"/>
            </a:endParaRPr>
          </a:p>
          <a:p>
            <a:endParaRPr lang="en-US" sz="3600" dirty="0">
              <a:latin typeface="Source Sans Pro"/>
              <a:cs typeface="Arial"/>
            </a:endParaRPr>
          </a:p>
          <a:p>
            <a:endParaRPr lang="en-US" sz="3600" dirty="0">
              <a:latin typeface="Source Sans Pro"/>
              <a:cs typeface="Arial"/>
            </a:endParaRPr>
          </a:p>
          <a:p>
            <a:endParaRPr lang="en-US" sz="3600" dirty="0">
              <a:cs typeface="Arial"/>
            </a:endParaRPr>
          </a:p>
        </p:txBody>
      </p:sp>
      <p:pic>
        <p:nvPicPr>
          <p:cNvPr id="2" name="Picture 1" descr="A person in a store&#10;&#10;AI-generated content may be incorrect.">
            <a:extLst>
              <a:ext uri="{FF2B5EF4-FFF2-40B4-BE49-F238E27FC236}">
                <a16:creationId xmlns:a16="http://schemas.microsoft.com/office/drawing/2014/main" id="{D058C2F2-FA1C-2B82-E85F-EB96FE5DB7F5}"/>
              </a:ext>
            </a:extLst>
          </p:cNvPr>
          <p:cNvPicPr>
            <a:picLocks noChangeAspect="1"/>
          </p:cNvPicPr>
          <p:nvPr/>
        </p:nvPicPr>
        <p:blipFill>
          <a:blip r:embed="rId2"/>
          <a:stretch>
            <a:fillRect/>
          </a:stretch>
        </p:blipFill>
        <p:spPr>
          <a:xfrm>
            <a:off x="12128845" y="3190875"/>
            <a:ext cx="5857875" cy="3905250"/>
          </a:xfrm>
          <a:prstGeom prst="rect">
            <a:avLst/>
          </a:prstGeom>
        </p:spPr>
      </p:pic>
    </p:spTree>
    <p:extLst>
      <p:ext uri="{BB962C8B-B14F-4D97-AF65-F5344CB8AC3E}">
        <p14:creationId xmlns:p14="http://schemas.microsoft.com/office/powerpoint/2010/main" val="30298519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10C7FD-FF69-382B-F0CD-9D0EEF6C66DF}"/>
              </a:ext>
            </a:extLst>
          </p:cNvPr>
          <p:cNvSpPr>
            <a:spLocks noGrp="1"/>
          </p:cNvSpPr>
          <p:nvPr>
            <p:ph type="body" sz="quarter" idx="11"/>
          </p:nvPr>
        </p:nvSpPr>
        <p:spPr/>
        <p:txBody>
          <a:bodyPr lIns="91440" tIns="45720" rIns="91440" bIns="45720" anchor="t"/>
          <a:lstStyle/>
          <a:p>
            <a:r>
              <a:rPr lang="en-GB">
                <a:ea typeface="Source Sans Pro SemiBold"/>
              </a:rPr>
              <a:t>Factors affecting food choice</a:t>
            </a:r>
            <a:endParaRPr lang="en-GB"/>
          </a:p>
        </p:txBody>
      </p:sp>
      <p:pic>
        <p:nvPicPr>
          <p:cNvPr id="3" name="Picture Placeholder 2">
            <a:extLst>
              <a:ext uri="{FF2B5EF4-FFF2-40B4-BE49-F238E27FC236}">
                <a16:creationId xmlns:a16="http://schemas.microsoft.com/office/drawing/2014/main" id="{5B6180D2-D444-35B1-E88B-CAFB6E87DA7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4652" r="4652"/>
          <a:stretch>
            <a:fillRect/>
          </a:stretch>
        </p:blipFill>
        <p:spPr>
          <a:prstGeom prst="rect">
            <a:avLst/>
          </a:prstGeom>
        </p:spPr>
      </p:pic>
    </p:spTree>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588DB5F-590C-4720-85C2-B8E9B325E4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c7d02dd-d8f6-4ac9-bd74-b11e6dbbf829"/>
    <ds:schemaRef ds:uri="e23bd75c-2c0f-42ec-881a-8c81457460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88D47F-72B8-4B16-9F68-31D2A3AD1D55}">
  <ds:schemaRefs>
    <ds:schemaRef ds:uri="http://schemas.microsoft.com/office/2006/metadata/properties"/>
    <ds:schemaRef ds:uri="http://www.w3.org/XML/1998/namespace"/>
    <ds:schemaRef ds:uri="http://schemas.openxmlformats.org/package/2006/metadata/core-properties"/>
    <ds:schemaRef ds:uri="4c7d02dd-d8f6-4ac9-bd74-b11e6dbbf829"/>
    <ds:schemaRef ds:uri="http://purl.org/dc/terms/"/>
    <ds:schemaRef ds:uri="http://schemas.microsoft.com/office/2006/documentManagement/types"/>
    <ds:schemaRef ds:uri="http://purl.org/dc/dcmitype/"/>
    <ds:schemaRef ds:uri="http://schemas.microsoft.com/office/infopath/2007/PartnerControls"/>
    <ds:schemaRef ds:uri="e23bd75c-2c0f-42ec-881a-8c8145746009"/>
    <ds:schemaRef ds:uri="http://purl.org/dc/elements/1.1/"/>
  </ds:schemaRefs>
</ds:datastoreItem>
</file>

<file path=customXml/itemProps3.xml><?xml version="1.0" encoding="utf-8"?>
<ds:datastoreItem xmlns:ds="http://schemas.openxmlformats.org/officeDocument/2006/customXml" ds:itemID="{ED060835-64FD-4DC1-95B8-3BD144F574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PowerPoint Template FFL</Template>
  <TotalTime>159</TotalTime>
  <Words>1812</Words>
  <Application>Microsoft Office PowerPoint</Application>
  <PresentationFormat>Custom</PresentationFormat>
  <Paragraphs>388</Paragraphs>
  <Slides>32</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32</vt:i4>
      </vt:variant>
    </vt:vector>
  </HeadingPairs>
  <TitlesOfParts>
    <vt:vector size="42" baseType="lpstr">
      <vt:lpstr>Arial</vt:lpstr>
      <vt:lpstr>Source Sans Pro SemiBold</vt:lpstr>
      <vt:lpstr>Source Sans Pro Semi-Bold</vt:lpstr>
      <vt:lpstr>Source Sans Pro</vt:lpstr>
      <vt:lpstr>Aptos</vt:lpstr>
      <vt:lpstr>Source Sans 3 Light</vt:lpstr>
      <vt:lpstr>Source Sans Pro Light</vt:lpstr>
      <vt:lpstr>Front and Back</vt:lpstr>
      <vt:lpstr>White Palace</vt:lpstr>
      <vt:lpstr>Lost Verdania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Frances Meek</dc:creator>
  <cp:lastModifiedBy>Orla Condon</cp:lastModifiedBy>
  <cp:revision>376</cp:revision>
  <dcterms:created xsi:type="dcterms:W3CDTF">2026-03-24T13:17:36Z</dcterms:created>
  <dcterms:modified xsi:type="dcterms:W3CDTF">2026-04-13T10:14:40Z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