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slideLayouts/slideLayout4.xml" ContentType="application/vnd.openxmlformats-officedocument.presentationml.slideLayout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  <p:sldMasterId id="2147483650" r:id="rId5"/>
    <p:sldMasterId id="2147483652" r:id="rId6"/>
    <p:sldMasterId id="2147483656" r:id="rId7"/>
  </p:sldMasterIdLst>
  <p:sldIdLst>
    <p:sldId id="256" r:id="rId8"/>
    <p:sldId id="259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71" r:id="rId17"/>
    <p:sldId id="270" r:id="rId18"/>
    <p:sldId id="260" r:id="rId19"/>
    <p:sldId id="261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63B83"/>
    <a:srgbClr val="C3C4D9"/>
    <a:srgbClr val="B8B8D1"/>
    <a:srgbClr val="F9D4B6"/>
    <a:srgbClr val="EDAD80"/>
    <a:srgbClr val="E46B2F"/>
    <a:srgbClr val="ED6B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875"/>
    <p:restoredTop sz="94655"/>
  </p:normalViewPr>
  <p:slideViewPr>
    <p:cSldViewPr snapToGrid="0" snapToObjects="1">
      <p:cViewPr varScale="1">
        <p:scale>
          <a:sx n="89" d="100"/>
          <a:sy n="89" d="100"/>
        </p:scale>
        <p:origin x="75" y="147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theme" Target="theme/theme1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42452" y="3531477"/>
            <a:ext cx="9144000" cy="733096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400" b="1" i="0" baseline="0">
                <a:solidFill>
                  <a:schemeClr val="bg1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741072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53512" y="587760"/>
            <a:ext cx="9144000" cy="635491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40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Section Title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53512" y="3065488"/>
            <a:ext cx="9144000" cy="3087973"/>
          </a:xfrm>
          <a:prstGeom prst="rect">
            <a:avLst/>
          </a:prstGeom>
        </p:spPr>
        <p:txBody>
          <a:bodyPr lIns="0" tIns="0" rIns="0" bIns="0"/>
          <a:lstStyle>
            <a:lvl1pPr marL="285750" indent="-285750" algn="l">
              <a:buFont typeface="Arial" charset="0"/>
              <a:buChar char="•"/>
              <a:defRPr sz="1800"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</a:t>
            </a:r>
          </a:p>
        </p:txBody>
      </p:sp>
    </p:spTree>
    <p:extLst>
      <p:ext uri="{BB962C8B-B14F-4D97-AF65-F5344CB8AC3E}">
        <p14:creationId xmlns:p14="http://schemas.microsoft.com/office/powerpoint/2010/main" val="8237676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169274" y="1563798"/>
            <a:ext cx="9720000" cy="720000"/>
          </a:xfrm>
          <a:prstGeom prst="rect">
            <a:avLst/>
          </a:prstGeom>
        </p:spPr>
        <p:txBody>
          <a:bodyPr lIns="0" tIns="0" rIns="0" bIns="0" anchor="t"/>
          <a:lstStyle>
            <a:lvl1pPr algn="l"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169276" y="2571092"/>
            <a:ext cx="9720000" cy="3600000"/>
          </a:xfrm>
          <a:prstGeom prst="rect">
            <a:avLst/>
          </a:prstGeom>
        </p:spPr>
        <p:txBody>
          <a:bodyPr lIns="0" tIns="0" rIns="0" bIns="0" numCol="1" anchor="t"/>
          <a:lstStyle>
            <a:lvl1pPr marL="285750" indent="-285750" algn="l">
              <a:buSzPct val="90000"/>
              <a:buFont typeface="Arial" charset="0"/>
              <a:buChar char="•"/>
              <a:defRPr sz="1800" b="0" i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Text here</a:t>
            </a:r>
          </a:p>
        </p:txBody>
      </p:sp>
    </p:spTree>
    <p:extLst>
      <p:ext uri="{BB962C8B-B14F-4D97-AF65-F5344CB8AC3E}">
        <p14:creationId xmlns:p14="http://schemas.microsoft.com/office/powerpoint/2010/main" val="15513439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 userDrawn="1"/>
        </p:nvSpPr>
        <p:spPr>
          <a:xfrm>
            <a:off x="6209274" y="2571092"/>
            <a:ext cx="4680000" cy="3600000"/>
          </a:xfrm>
          <a:prstGeom prst="rect">
            <a:avLst/>
          </a:prstGeom>
          <a:solidFill>
            <a:srgbClr val="C3C4D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169276" y="2571092"/>
            <a:ext cx="4680000" cy="360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285750" indent="-285750">
              <a:buSzPct val="90000"/>
              <a:buFont typeface="Arial" charset="0"/>
              <a:buChar char="•"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398461" y="2760281"/>
            <a:ext cx="4320000" cy="3240000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>
              <a:buNone/>
              <a:defRPr sz="1800" b="0" i="0">
                <a:latin typeface="Arial" charset="0"/>
                <a:ea typeface="Arial" charset="0"/>
                <a:cs typeface="Arial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Body text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 hasCustomPrompt="1"/>
          </p:nvPr>
        </p:nvSpPr>
        <p:spPr>
          <a:xfrm>
            <a:off x="1169276" y="1563798"/>
            <a:ext cx="9720000" cy="720000"/>
          </a:xfrm>
          <a:prstGeom prst="rect">
            <a:avLst/>
          </a:prstGeom>
        </p:spPr>
        <p:txBody>
          <a:bodyPr lIns="0" tIns="0" rIns="0" bIns="0"/>
          <a:lstStyle>
            <a:lvl1pPr>
              <a:defRPr sz="3400" b="1" i="0">
                <a:solidFill>
                  <a:srgbClr val="263B83"/>
                </a:solidFill>
                <a:latin typeface="Arial" charset="0"/>
                <a:ea typeface="Arial" charset="0"/>
                <a:cs typeface="Arial" charset="0"/>
              </a:defRPr>
            </a:lvl1pPr>
          </a:lstStyle>
          <a:p>
            <a:r>
              <a:rPr lang="en-US" dirty="0"/>
              <a:t>Heading</a:t>
            </a:r>
          </a:p>
        </p:txBody>
      </p:sp>
    </p:spTree>
    <p:extLst>
      <p:ext uri="{BB962C8B-B14F-4D97-AF65-F5344CB8AC3E}">
        <p14:creationId xmlns:p14="http://schemas.microsoft.com/office/powerpoint/2010/main" val="2800079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foodafactoflife.org.uk/" TargetMode="External"/><Relationship Id="rId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foodafactoflife.org.uk/" TargetMode="Externa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://www.foodafactoflife.org.uk/" TargetMode="Externa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://www.foodafactoflife.org.uk/" TargetMode="Externa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9453" y="358589"/>
            <a:ext cx="2044335" cy="1435165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5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Food –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3288850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4983171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Box 8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8223932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/>
          <p:cNvSpPr txBox="1"/>
          <p:nvPr userDrawn="1"/>
        </p:nvSpPr>
        <p:spPr>
          <a:xfrm>
            <a:off x="1156447" y="6539528"/>
            <a:ext cx="10721788" cy="1384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  <a:hlinkClick r:id="rId4"/>
              </a:rPr>
              <a:t>www.foodafactoflife.org.uk</a:t>
            </a:r>
            <a:r>
              <a:rPr lang="en-US" sz="900" b="0" i="0" baseline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    </a:t>
            </a:r>
            <a:r>
              <a:rPr lang="en-US" sz="900" b="0" i="0" dirty="0">
                <a:solidFill>
                  <a:schemeClr val="tx1"/>
                </a:solidFill>
                <a:latin typeface="Arial" charset="0"/>
                <a:ea typeface="Arial" charset="0"/>
                <a:cs typeface="Arial" charset="0"/>
              </a:rPr>
              <a:t>© Food – a fact of life 2023</a:t>
            </a:r>
          </a:p>
        </p:txBody>
      </p:sp>
    </p:spTree>
    <p:extLst>
      <p:ext uri="{BB962C8B-B14F-4D97-AF65-F5344CB8AC3E}">
        <p14:creationId xmlns:p14="http://schemas.microsoft.com/office/powerpoint/2010/main" val="17881436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hsinform.scot/healthy-living/alcohol/low-risk-drinking-guidelines#:~:text=The%20Chief%20Medical%20Officers%E2%80%99%20guidelines%20for%20both%20men,your%20drinking%20evenly%20over%203%20or%20more%20days" TargetMode="External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nhs.uk/conditions/alcohol-misuse/risks/" TargetMode="Externa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foodafactoflife.org.uk/whole-school/whole-school-approach/guidelines-for-school-education-resources-about-food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Alcohol </a:t>
            </a:r>
            <a:br>
              <a:rPr lang="en-US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51663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altLang="en-US" sz="3600" dirty="0"/>
              <a:t>Alcohol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960867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Alcohol is not considered a nutrient but is a source of energy in the diet.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/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Each gram of pure alcohol provides 7kcal/29kJ of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energy.</a:t>
            </a:r>
            <a:endParaRPr lang="en-US" alt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22439" y="2473625"/>
            <a:ext cx="4147999" cy="2764314"/>
          </a:xfrm>
          <a:prstGeom prst="rect">
            <a:avLst/>
          </a:prstGeom>
          <a:ln w="38100" cap="sq">
            <a:noFill/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7407134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How is alcohol produced?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Alcohol is produced by a process called fermentation.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During fermentation microbes called yeasts grow by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feeding on the sugars (e.g. glucose).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As they grow, the yeasts produce alcohol and carbon 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dioxide. 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This equation shows what happens: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b="1" dirty="0"/>
              <a:t>C</a:t>
            </a:r>
            <a:r>
              <a:rPr lang="en-GB" altLang="en-US" sz="2000" b="1" baseline="-25000" dirty="0"/>
              <a:t>6</a:t>
            </a:r>
            <a:r>
              <a:rPr lang="en-GB" altLang="en-US" sz="2000" b="1" dirty="0"/>
              <a:t>H</a:t>
            </a:r>
            <a:r>
              <a:rPr lang="en-GB" altLang="en-US" sz="2000" b="1" baseline="-25000" dirty="0"/>
              <a:t>12</a:t>
            </a:r>
            <a:r>
              <a:rPr lang="en-GB" altLang="en-US" sz="2000" b="1" dirty="0"/>
              <a:t>O</a:t>
            </a:r>
            <a:r>
              <a:rPr lang="en-GB" altLang="en-US" sz="2000" b="1" baseline="-25000" dirty="0"/>
              <a:t>6</a:t>
            </a:r>
            <a:r>
              <a:rPr lang="en-GB" altLang="en-US" sz="2000" b="1" dirty="0"/>
              <a:t> 		2C</a:t>
            </a:r>
            <a:r>
              <a:rPr lang="en-GB" altLang="en-US" sz="2000" b="1" baseline="-25000" dirty="0"/>
              <a:t>2</a:t>
            </a:r>
            <a:r>
              <a:rPr lang="en-GB" altLang="en-US" sz="2000" b="1" dirty="0"/>
              <a:t>H</a:t>
            </a:r>
            <a:r>
              <a:rPr lang="en-GB" altLang="en-US" sz="2000" b="1" baseline="-25000" dirty="0"/>
              <a:t>5</a:t>
            </a:r>
            <a:r>
              <a:rPr lang="en-GB" altLang="en-US" sz="2000" b="1" dirty="0"/>
              <a:t>OH  +  2CO</a:t>
            </a:r>
            <a:r>
              <a:rPr lang="en-GB" altLang="en-US" sz="2000" b="1" baseline="-25000" dirty="0"/>
              <a:t>2</a:t>
            </a:r>
            <a:r>
              <a:rPr lang="en-GB" altLang="en-US" sz="2000" b="1" dirty="0"/>
              <a:t>  (+  ENERGY)</a:t>
            </a:r>
          </a:p>
          <a:p>
            <a:pPr marL="0" indent="0">
              <a:spcBef>
                <a:spcPct val="50000"/>
              </a:spcBef>
              <a:buNone/>
            </a:pPr>
            <a:r>
              <a:rPr lang="en-GB" altLang="en-US" sz="2000" dirty="0"/>
              <a:t>Glucose 		Ethanol	      Carbon dioxide</a:t>
            </a:r>
            <a:endParaRPr lang="en-US" altLang="en-US" sz="2000" dirty="0"/>
          </a:p>
        </p:txBody>
      </p:sp>
      <p:sp>
        <p:nvSpPr>
          <p:cNvPr id="4" name="AutoShape 6"/>
          <p:cNvSpPr>
            <a:spLocks noChangeArrowheads="1"/>
          </p:cNvSpPr>
          <p:nvPr/>
        </p:nvSpPr>
        <p:spPr bwMode="auto">
          <a:xfrm>
            <a:off x="2327238" y="5955192"/>
            <a:ext cx="1439862" cy="215900"/>
          </a:xfrm>
          <a:prstGeom prst="rightArrow">
            <a:avLst>
              <a:gd name="adj1" fmla="val 50000"/>
              <a:gd name="adj2" fmla="val 166728"/>
            </a:avLst>
          </a:prstGeom>
          <a:solidFill>
            <a:srgbClr val="263B83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sp>
        <p:nvSpPr>
          <p:cNvPr id="5" name="AutoShape 6"/>
          <p:cNvSpPr>
            <a:spLocks noChangeArrowheads="1"/>
          </p:cNvSpPr>
          <p:nvPr/>
        </p:nvSpPr>
        <p:spPr bwMode="auto">
          <a:xfrm>
            <a:off x="2327238" y="5529928"/>
            <a:ext cx="1439862" cy="215900"/>
          </a:xfrm>
          <a:prstGeom prst="rightArrow">
            <a:avLst>
              <a:gd name="adj1" fmla="val 50000"/>
              <a:gd name="adj2" fmla="val 166728"/>
            </a:avLst>
          </a:prstGeom>
          <a:solidFill>
            <a:srgbClr val="263B83"/>
          </a:solidFill>
          <a:ln>
            <a:noFill/>
          </a:ln>
          <a:effectLst/>
        </p:spPr>
        <p:txBody>
          <a:bodyPr wrap="none" anchor="ctr"/>
          <a:lstStyle/>
          <a:p>
            <a:pPr>
              <a:defRPr/>
            </a:pPr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5528" y="3325091"/>
            <a:ext cx="3943180" cy="263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Alcoholic drinks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381248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amount of alcohol in drinks is expressed as a percentage present named as Alcohol by Volume (ABV) and usually varies from 0 - 50%. Spirits such as whisky and vodka have a higher alcohol content than wines or beers. Fruits such as grapes and apples are used to make alcoholic drinks such as wine and cider.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/>
              <a:t>Did you know?</a:t>
            </a:r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Cereals, e.g. barley and rye, are used to make beer and spirits. Spirits are made through the distillation process.</a:t>
            </a:r>
            <a:endParaRPr lang="en-GB" altLang="en-US" sz="2000" b="1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Free Drink Glass photo and picture">
            <a:extLst>
              <a:ext uri="{FF2B5EF4-FFF2-40B4-BE49-F238E27FC236}">
                <a16:creationId xmlns:a16="http://schemas.microsoft.com/office/drawing/2014/main" id="{80A7AB38-58E4-13FE-F52E-49FEA16859B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181" r="20148"/>
          <a:stretch/>
        </p:blipFill>
        <p:spPr bwMode="auto">
          <a:xfrm>
            <a:off x="7940488" y="2364480"/>
            <a:ext cx="3779259" cy="37337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Typical alcohol content of drinks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b="1" dirty="0"/>
              <a:t>Drink				% alcohol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Spirits				     40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Sherry				     15-20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Wine				     10-15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Strong lager, beer or cider	     3-6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Low alcohol lager, beer or cider	     1-1.5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38752" y="2047980"/>
            <a:ext cx="4380807" cy="43808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One unit of alcohol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A standard way of measuring the alcohol content in drinks is in units of alcohol.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dirty="0"/>
          </a:p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One unit contains 8 grams or 10ml of pure alcohol (ethanol). For example:</a:t>
            </a:r>
            <a:endParaRPr lang="en-US" altLang="en-US" sz="2000" dirty="0"/>
          </a:p>
          <a:p>
            <a:pPr marL="0" indent="0">
              <a:buNone/>
            </a:pPr>
            <a:endParaRPr lang="en-US" sz="2000" dirty="0"/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195388" y="4724400"/>
            <a:ext cx="183515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A single pub measure </a:t>
            </a:r>
          </a:p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of spirits. </a:t>
            </a:r>
          </a:p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25ml ~40% alcohol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18" descr="whiskey dram [320x200]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6213" y="3789363"/>
            <a:ext cx="704850" cy="825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Text Box 13"/>
          <p:cNvSpPr txBox="1">
            <a:spLocks noChangeArrowheads="1"/>
          </p:cNvSpPr>
          <p:nvPr/>
        </p:nvSpPr>
        <p:spPr bwMode="auto">
          <a:xfrm>
            <a:off x="2743200" y="4724400"/>
            <a:ext cx="18002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A glass of sherry or fortified wine</a:t>
            </a:r>
          </a:p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50ml ~20% alcohol </a:t>
            </a:r>
          </a:p>
        </p:txBody>
      </p:sp>
      <p:pic>
        <p:nvPicPr>
          <p:cNvPr id="7" name="Picture 17" descr="sherry glass [320x200]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95613" y="3644900"/>
            <a:ext cx="75565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MPj03143120000[1]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3616325"/>
            <a:ext cx="619125" cy="103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 Box 10"/>
          <p:cNvSpPr txBox="1">
            <a:spLocks noChangeArrowheads="1"/>
          </p:cNvSpPr>
          <p:nvPr/>
        </p:nvSpPr>
        <p:spPr bwMode="auto">
          <a:xfrm>
            <a:off x="4254500" y="4724400"/>
            <a:ext cx="1657350" cy="13234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½ glass of table wine </a:t>
            </a:r>
          </a:p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100ml ~10% alcohol</a:t>
            </a:r>
          </a:p>
        </p:txBody>
      </p:sp>
      <p:sp>
        <p:nvSpPr>
          <p:cNvPr id="10" name="Text Box 14"/>
          <p:cNvSpPr txBox="1">
            <a:spLocks noChangeArrowheads="1"/>
          </p:cNvSpPr>
          <p:nvPr/>
        </p:nvSpPr>
        <p:spPr bwMode="auto">
          <a:xfrm>
            <a:off x="5767388" y="4724400"/>
            <a:ext cx="180022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½ pint of regular lager, beer or cider  284 ml ~3.8% alcohol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Picture 20" descr="half one light beer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99188" y="3490913"/>
            <a:ext cx="522287" cy="1293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" name="Text Box 11"/>
          <p:cNvSpPr txBox="1">
            <a:spLocks noChangeArrowheads="1"/>
          </p:cNvSpPr>
          <p:nvPr/>
        </p:nvSpPr>
        <p:spPr bwMode="auto">
          <a:xfrm>
            <a:off x="7567613" y="4724400"/>
            <a:ext cx="1727200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1 pint of low alcohol beer or cider</a:t>
            </a:r>
          </a:p>
          <a:p>
            <a:pPr eaLnBrk="1" hangingPunct="1"/>
            <a:r>
              <a:rPr lang="en-GB" altLang="en-US" sz="2000">
                <a:latin typeface="Arial" panose="020B0604020202020204" pitchFamily="34" charset="0"/>
                <a:cs typeface="Arial" panose="020B0604020202020204" pitchFamily="34" charset="0"/>
              </a:rPr>
              <a:t>568 ml ~2% alcohol</a:t>
            </a:r>
            <a:endParaRPr lang="en-US" altLang="en-US" sz="20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3" name="Picture 21" descr="one light beer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3050" y="3429000"/>
            <a:ext cx="576263" cy="136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Units and energy within alcohol</a:t>
            </a:r>
            <a:br>
              <a:rPr lang="en-GB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GB" sz="2000" dirty="0"/>
              <a:t>You can work out how many units there are in a drink by multiplying the total volume of a drink (in ml) by its ABV (measured as a percentage) and dividing the result by 1,000.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41" t="3829" r="7121" b="10012"/>
          <a:stretch/>
        </p:blipFill>
        <p:spPr bwMode="auto">
          <a:xfrm>
            <a:off x="1753131" y="3028292"/>
            <a:ext cx="5976664" cy="3697353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Sensible drinking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6137611" cy="3600000"/>
          </a:xfrm>
        </p:spPr>
        <p:txBody>
          <a:bodyPr/>
          <a:lstStyle/>
          <a:p>
            <a:pPr marL="0" indent="0">
              <a:spcBef>
                <a:spcPct val="0"/>
              </a:spcBef>
              <a:buNone/>
            </a:pPr>
            <a:r>
              <a:rPr lang="en-GB" altLang="en-US" sz="2000" dirty="0"/>
              <a:t>The government recommends no more than </a:t>
            </a:r>
            <a:r>
              <a:rPr lang="en-GB" altLang="en-US" sz="2000" b="1" dirty="0"/>
              <a:t>14 units of alcohol per week for both men and women</a:t>
            </a:r>
            <a:r>
              <a:rPr lang="en-GB" altLang="en-US" sz="2000" dirty="0"/>
              <a:t>.</a:t>
            </a:r>
          </a:p>
          <a:p>
            <a:pPr marL="0" indent="0">
              <a:spcBef>
                <a:spcPct val="0"/>
              </a:spcBef>
              <a:buNone/>
            </a:pPr>
            <a:endParaRPr lang="en-GB" altLang="en-US" sz="2000" b="1" dirty="0"/>
          </a:p>
          <a:p>
            <a:pPr marL="0" indent="0">
              <a:spcBef>
                <a:spcPct val="0"/>
              </a:spcBef>
              <a:buNone/>
            </a:pPr>
            <a:r>
              <a:rPr lang="en-GB" sz="2000" dirty="0"/>
              <a:t>An additional recommendation is not to ‘save up’ the 14 units for 1 or 2 days, but to spread them over 3 or more days. People who have 1 or 2 heavy drinking sessions each week increase the risk of death from long term illnesses, accidents and injuries. </a:t>
            </a:r>
            <a:endParaRPr lang="en-US" altLang="en-US" sz="2000" b="1" dirty="0"/>
          </a:p>
          <a:p>
            <a:pPr>
              <a:spcBef>
                <a:spcPct val="0"/>
              </a:spcBef>
            </a:pPr>
            <a:endParaRPr lang="en-US" altLang="en-US" sz="2000" b="1" dirty="0"/>
          </a:p>
        </p:txBody>
      </p:sp>
      <p:pic>
        <p:nvPicPr>
          <p:cNvPr id="1026" name="Picture 2" descr="C:\Users\AWhite\Downloads\shutterstock_71824576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29868" y="2571092"/>
            <a:ext cx="4248241" cy="2833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454A7BA7-12F1-7B01-40BA-2D84F0657BE9}"/>
              </a:ext>
            </a:extLst>
          </p:cNvPr>
          <p:cNvSpPr txBox="1"/>
          <p:nvPr/>
        </p:nvSpPr>
        <p:spPr>
          <a:xfrm>
            <a:off x="8436429" y="5986426"/>
            <a:ext cx="248016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Alcohol Guidelines UK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Controlling energy when drinking</a:t>
            </a:r>
            <a:br>
              <a:rPr lang="en-US" dirty="0"/>
            </a:b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7432464" cy="3600000"/>
          </a:xfrm>
        </p:spPr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As alcohol can be high </a:t>
            </a:r>
            <a:r>
              <a:rPr lang="en-GB" sz="2000"/>
              <a:t>in energy </a:t>
            </a:r>
            <a:r>
              <a:rPr lang="en-GB" sz="2000" dirty="0"/>
              <a:t>it is important to try and reduce the amount of calories you consume when drinking. Ways to do this include: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alternating alcohol containing drinks with low calorie soft drinks or water;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making sure you know how much you are actually drinking;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sticking to single measures and use sugar free drinks for mixers;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switching from pints to half pints or bottles and opt for a smaller wine glass;</a:t>
            </a:r>
          </a:p>
          <a:p>
            <a:pPr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Avoiding sweet wines or sweet ciders as these will typically have more calories than dry versions.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2050" name="Picture 2" descr="C:\Users\AWhite\Downloads\shutterstock_105784915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01740" y="4008475"/>
            <a:ext cx="3481854" cy="23223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None/>
              <a:defRPr/>
            </a:pPr>
            <a:r>
              <a:rPr lang="en-GB" sz="2000" dirty="0"/>
              <a:t>It is best for pregnant women to avoid alcohol completely as it can damage the unborn baby. </a:t>
            </a:r>
          </a:p>
          <a:p>
            <a:pPr marL="0" indent="0">
              <a:buNone/>
              <a:defRPr/>
            </a:pPr>
            <a:r>
              <a:rPr lang="en-GB" sz="2000" dirty="0"/>
              <a:t>The government now advises no level of alcohol is safe to drink in pregnancy, removing the previous advice for pregnant women to limit themselves to no more than 1-2 units of alcohol once or twice per week.</a:t>
            </a:r>
          </a:p>
          <a:p>
            <a:pPr marL="0" indent="0">
              <a:buNone/>
              <a:defRPr/>
            </a:pPr>
            <a:r>
              <a:rPr lang="en-GB" sz="2000" dirty="0"/>
              <a:t>Heavy drinking during pregnancy can lead to </a:t>
            </a:r>
            <a:r>
              <a:rPr lang="en-GB" sz="2000" b="1" dirty="0"/>
              <a:t>foetal alcohol syndrome</a:t>
            </a:r>
            <a:r>
              <a:rPr lang="en-GB" sz="2000" dirty="0"/>
              <a:t>.</a:t>
            </a:r>
          </a:p>
          <a:p>
            <a:pPr marL="0" indent="0">
              <a:buNone/>
            </a:pP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z="2000" dirty="0"/>
              <a:t>Children with this syndrome may have: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restricted growth; 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facial abnormalities;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hearing and vision problems;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problems with the liver, kidneys, heart or other organs;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GB" sz="2000" dirty="0"/>
              <a:t>learning and behavioural disorders.</a:t>
            </a:r>
            <a:endParaRPr lang="en-GB" sz="2000" b="1" dirty="0"/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Drinking in pregnancy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26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/>
              <a:t>What happens to alcohol in the body?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69276" y="2571092"/>
            <a:ext cx="5313167" cy="3600000"/>
          </a:xfrm>
        </p:spPr>
        <p:txBody>
          <a:bodyPr/>
          <a:lstStyle/>
          <a:p>
            <a:pPr marL="0" indent="0">
              <a:buNone/>
            </a:pPr>
            <a:r>
              <a:rPr lang="en-GB" sz="2000" dirty="0"/>
              <a:t>Alcohol is absorbed from the stomach and the small intestine. This occurs more slowly if alcohol is consumed with food. 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Alcohol is soluble in water and carried around the body in the bloodstream.</a:t>
            </a:r>
          </a:p>
          <a:p>
            <a:pPr marL="0" indent="0">
              <a:buNone/>
            </a:pPr>
            <a:endParaRPr lang="en-GB" sz="2000" dirty="0"/>
          </a:p>
          <a:p>
            <a:pPr marL="0" indent="0">
              <a:buNone/>
            </a:pPr>
            <a:r>
              <a:rPr lang="en-GB" sz="2000" dirty="0"/>
              <a:t>Alcohol is removed from the blood by the liver. The rate at which this happens depends on age, sex, body weight, liver size and how much alcohol was consumed.</a:t>
            </a:r>
          </a:p>
          <a:p>
            <a:pPr marL="0" indent="0">
              <a:buNone/>
            </a:pPr>
            <a:endParaRPr lang="en-US" sz="2000" dirty="0"/>
          </a:p>
        </p:txBody>
      </p:sp>
      <p:pic>
        <p:nvPicPr>
          <p:cNvPr id="1026" name="Picture 2" descr="Free Beer Mug photo and picture">
            <a:extLst>
              <a:ext uri="{FF2B5EF4-FFF2-40B4-BE49-F238E27FC236}">
                <a16:creationId xmlns:a16="http://schemas.microsoft.com/office/drawing/2014/main" id="{E2C585D7-3D79-6B1D-201C-75194BE1591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9" r="25080"/>
          <a:stretch/>
        </p:blipFill>
        <p:spPr bwMode="auto">
          <a:xfrm>
            <a:off x="7620461" y="2478418"/>
            <a:ext cx="3970904" cy="37853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6386209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indent="0" algn="l">
              <a:buNone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Regularly drinking more than 14 units a week risks damaging your health and can contribute to increased risk of: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cancers of the mouth and throat;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heart disease and stroke;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liver disease;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brain damage;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en-GB" sz="2000" b="0" i="0" dirty="0">
                <a:solidFill>
                  <a:srgbClr val="263143"/>
                </a:solidFill>
                <a:effectLst/>
                <a:latin typeface="Helvetica" panose="020B0604020202020204" pitchFamily="34" charset="0"/>
              </a:rPr>
              <a:t>damage to the nervous system.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>
              <a:defRPr/>
            </a:pPr>
            <a:r>
              <a:rPr lang="en-GB" sz="2000" b="1" dirty="0"/>
              <a:t>Short term: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000" dirty="0"/>
              <a:t>slower reaction times;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000" dirty="0"/>
              <a:t>increased risk-taking;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000" dirty="0"/>
              <a:t>judgement becomes blurred;</a:t>
            </a:r>
          </a:p>
          <a:p>
            <a:pPr marL="285750" indent="-285750">
              <a:buFont typeface="Arial" pitchFamily="34" charset="0"/>
              <a:buChar char="•"/>
              <a:defRPr/>
            </a:pPr>
            <a:r>
              <a:rPr lang="en-GB" sz="2000" dirty="0"/>
              <a:t>poor co-ordination.</a:t>
            </a:r>
          </a:p>
          <a:p>
            <a:pPr>
              <a:defRPr/>
            </a:pPr>
            <a:endParaRPr lang="en-GB" sz="2000" dirty="0"/>
          </a:p>
          <a:p>
            <a:pPr>
              <a:defRPr/>
            </a:pPr>
            <a:r>
              <a:rPr lang="en-GB" sz="2000" dirty="0"/>
              <a:t>This is why it is dangerous to drink alcohol before driving a car.</a:t>
            </a:r>
          </a:p>
          <a:p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How does alcohol affect the body?</a:t>
            </a:r>
            <a:br>
              <a:rPr lang="en-GB" dirty="0"/>
            </a:b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8286308" y="6171092"/>
            <a:ext cx="370922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https://www.nhs.uk/conditions/alcohol-misuse/risks/</a:t>
            </a:r>
            <a:r>
              <a:rPr lang="en-GB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8336898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Alcohol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GB" sz="3600" dirty="0"/>
              <a:t>For further information, go to:</a:t>
            </a:r>
          </a:p>
          <a:p>
            <a:pPr marL="0" indent="0" algn="ctr">
              <a:buNone/>
            </a:pPr>
            <a:r>
              <a:rPr lang="en-GB" sz="3600" dirty="0"/>
              <a:t>www.foodafactoflife.org.uk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3F4F2C9-A2A4-E297-860C-6158C6665660}"/>
              </a:ext>
            </a:extLst>
          </p:cNvPr>
          <p:cNvSpPr txBox="1"/>
          <p:nvPr/>
        </p:nvSpPr>
        <p:spPr>
          <a:xfrm>
            <a:off x="393116" y="6175629"/>
            <a:ext cx="99043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dirty="0">
                <a:latin typeface="Arial" panose="020B0604020202020204" pitchFamily="34" charset="0"/>
                <a:cs typeface="Arial" panose="020B0604020202020204" pitchFamily="34" charset="0"/>
              </a:rPr>
              <a:t>This resource meets the</a:t>
            </a:r>
            <a:r>
              <a:rPr lang="en-GB" sz="1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GB" sz="1400" b="1" i="1" u="sng" dirty="0">
                <a:latin typeface="Arial" panose="020B0604020202020204" pitchFamily="34" charset="0"/>
                <a:cs typeface="Arial" panose="020B0604020202020204" pitchFamily="34" charset="0"/>
                <a:hlinkClick r:id="rId2"/>
              </a:rPr>
              <a:t>Guidelines for producers and users of school education resources about food</a:t>
            </a:r>
            <a:r>
              <a:rPr lang="en-GB" sz="1400" b="1" i="1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GB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190042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ad97cfe-a968-427f-b02b-893e6ba0355a" xsi:nil="true"/>
    <_Flow_SignoffStatus xmlns="c53071f4-7f44-43fd-895c-8e7b6a3746b0" xsi:nil="true"/>
    <lcf76f155ced4ddcb4097134ff3c332f xmlns="c53071f4-7f44-43fd-895c-8e7b6a3746b0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BD5B78CA333243439763E4169A5FEB7F" ma:contentTypeVersion="18" ma:contentTypeDescription="Create a new document." ma:contentTypeScope="" ma:versionID="dc6deb05df7d1fcd95eb88bf1a5a26f4">
  <xsd:schema xmlns:xsd="http://www.w3.org/2001/XMLSchema" xmlns:xs="http://www.w3.org/2001/XMLSchema" xmlns:p="http://schemas.microsoft.com/office/2006/metadata/properties" xmlns:ns2="c53071f4-7f44-43fd-895c-8e7b6a3746b0" xmlns:ns3="ead97cfe-a968-427f-b02b-893e6ba0355a" targetNamespace="http://schemas.microsoft.com/office/2006/metadata/properties" ma:root="true" ma:fieldsID="8258fb5370106c49cde09acdb6d5137d" ns2:_="" ns3:_="">
    <xsd:import namespace="c53071f4-7f44-43fd-895c-8e7b6a3746b0"/>
    <xsd:import namespace="ead97cfe-a968-427f-b02b-893e6ba0355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  <xsd:element ref="ns2:lcf76f155ced4ddcb4097134ff3c332f" minOccurs="0"/>
                <xsd:element ref="ns3:TaxCatchAll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53071f4-7f44-43fd-895c-8e7b6a3746b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KeyPoints" ma:index="11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2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_Flow_SignoffStatus" ma:index="21" nillable="true" ma:displayName="Sign-off status" ma:internalName="Sign_x002d_off_x0020_status">
      <xsd:simpleType>
        <xsd:restriction base="dms:Text"/>
      </xsd:simpleType>
    </xsd:element>
    <xsd:element name="lcf76f155ced4ddcb4097134ff3c332f" ma:index="23" nillable="true" ma:taxonomy="true" ma:internalName="lcf76f155ced4ddcb4097134ff3c332f" ma:taxonomyFieldName="MediaServiceImageTags" ma:displayName="Image Tags" ma:readOnly="false" ma:fieldId="{5cf76f15-5ced-4ddc-b409-7134ff3c332f}" ma:taxonomyMulti="true" ma:sspId="a407c16c-d400-4155-af4b-d0582c07d42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5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ad97cfe-a968-427f-b02b-893e6ba0355a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4" nillable="true" ma:displayName="Taxonomy Catch All Column" ma:hidden="true" ma:list="{7b8b45f8-435e-402c-b129-c8853cba6318}" ma:internalName="TaxCatchAll" ma:showField="CatchAllData" ma:web="ead97cfe-a968-427f-b02b-893e6ba0355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A1ECB461-BE8B-4533-A1F5-1118A03BE376}">
  <ds:schemaRefs>
    <ds:schemaRef ds:uri="http://schemas.microsoft.com/office/2006/metadata/properties"/>
    <ds:schemaRef ds:uri="http://schemas.microsoft.com/office/infopath/2007/PartnerControls"/>
    <ds:schemaRef ds:uri="ead97cfe-a968-427f-b02b-893e6ba0355a"/>
    <ds:schemaRef ds:uri="c53071f4-7f44-43fd-895c-8e7b6a3746b0"/>
  </ds:schemaRefs>
</ds:datastoreItem>
</file>

<file path=customXml/itemProps2.xml><?xml version="1.0" encoding="utf-8"?>
<ds:datastoreItem xmlns:ds="http://schemas.openxmlformats.org/officeDocument/2006/customXml" ds:itemID="{567D19BB-2825-4433-92C3-3CA54E5C02F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99E1A5CD-0B80-40DF-A7F1-975E75E172A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53071f4-7f44-43fd-895c-8e7b6a3746b0"/>
    <ds:schemaRef ds:uri="ead97cfe-a968-427f-b02b-893e6ba0355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888</Words>
  <Application>Microsoft Office PowerPoint</Application>
  <PresentationFormat>Widescreen</PresentationFormat>
  <Paragraphs>101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Helvetica</vt:lpstr>
      <vt:lpstr>Office Theme</vt:lpstr>
      <vt:lpstr>Custom Design</vt:lpstr>
      <vt:lpstr>1_Custom Design</vt:lpstr>
      <vt:lpstr>3_Custom Design</vt:lpstr>
      <vt:lpstr>Alcohol  </vt:lpstr>
      <vt:lpstr>Alcohol</vt:lpstr>
      <vt:lpstr>How is alcohol produced?</vt:lpstr>
      <vt:lpstr>Alcoholic drinks </vt:lpstr>
      <vt:lpstr>Typical alcohol content of drinks </vt:lpstr>
      <vt:lpstr>One unit of alcohol</vt:lpstr>
      <vt:lpstr>Units and energy within alcohol </vt:lpstr>
      <vt:lpstr>Sensible drinking </vt:lpstr>
      <vt:lpstr>Controlling energy when drinking </vt:lpstr>
      <vt:lpstr>Drinking in pregnancy</vt:lpstr>
      <vt:lpstr>What happens to alcohol in the body?</vt:lpstr>
      <vt:lpstr>How does alcohol affect the body? </vt:lpstr>
      <vt:lpstr>Alcohol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Glenn Carter</dc:creator>
  <cp:lastModifiedBy>Alexander White</cp:lastModifiedBy>
  <cp:revision>32</cp:revision>
  <dcterms:created xsi:type="dcterms:W3CDTF">2018-10-10T09:22:08Z</dcterms:created>
  <dcterms:modified xsi:type="dcterms:W3CDTF">2023-10-20T14:14:39Z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0x010100BD5B78CA333243439763E4169A5FEB7F</vt:lpwstr>
  </property>
</Properties>
</file>