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  <p:sldMasterId id="2147483657" r:id="rId5"/>
    <p:sldMasterId id="2147483667" r:id="rId6"/>
  </p:sldMasterIdLst>
  <p:sldIdLst>
    <p:sldId id="282" r:id="rId7"/>
    <p:sldId id="259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288" r:id="rId17"/>
  </p:sldIdLst>
  <p:sldSz cx="18288000" cy="10287000"/>
  <p:notesSz cx="6858000" cy="9144000"/>
  <p:embeddedFontLst>
    <p:embeddedFont>
      <p:font typeface="Source Sans Pro" panose="020B0503030403020204" pitchFamily="34" charset="0"/>
      <p:regular r:id="rId18"/>
      <p:bold r:id="rId19"/>
      <p:italic r:id="rId20"/>
      <p:boldItalic r:id="rId21"/>
    </p:embeddedFont>
    <p:embeddedFont>
      <p:font typeface="Source Sans Pro Light" panose="020B0403030403020204" pitchFamily="34" charset="0"/>
      <p:regular r:id="rId22"/>
      <p:italic r:id="rId23"/>
    </p:embeddedFont>
    <p:embeddedFont>
      <p:font typeface="Source Sans Pro SemiBold" panose="020B0603030403020204" pitchFamily="34" charset="0"/>
      <p:bold r:id="rId24"/>
      <p:boldItalic r:id="rId25"/>
    </p:embeddedFont>
    <p:embeddedFont>
      <p:font typeface="Source Sans Pro Semi-Bold" panose="020B0604020202020204" charset="0"/>
      <p:regular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re Slides" id="{C30045EF-6F57-4A0C-B3E0-7EA64EA0F0A4}">
          <p14:sldIdLst>
            <p14:sldId id="282"/>
            <p14:sldId id="259"/>
            <p14:sldId id="293"/>
            <p14:sldId id="294"/>
            <p14:sldId id="295"/>
            <p14:sldId id="296"/>
            <p14:sldId id="297"/>
            <p14:sldId id="298"/>
            <p14:sldId id="299"/>
            <p14:sldId id="300"/>
            <p14:sldId id="28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177616F-F9AE-CD03-A4D6-7E57B4094898}" name="Rachel Cheng" initials="RC" userId="S::r.cheng@nutrition.org.uk::dec850aa-0996-47e5-9536-52bac4f5fc5e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71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30" d="100"/>
          <a:sy n="30" d="100"/>
        </p:scale>
        <p:origin x="1460" y="3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font" Target="fonts/font8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font" Target="fonts/font7.fntdata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font" Target="fonts/font6.fntdata"/><Relationship Id="rId28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font" Target="fonts/font2.fntdata"/><Relationship Id="rId31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font" Target="fonts/font5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3A5148-146A-6049-81A3-EEB61875F01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10400" y="3771900"/>
            <a:ext cx="10439400" cy="2362200"/>
          </a:xfrm>
          <a:prstGeom prst="rect">
            <a:avLst/>
          </a:prstGeom>
        </p:spPr>
        <p:txBody>
          <a:bodyPr/>
          <a:lstStyle>
            <a:lvl1pPr marL="0">
              <a:lnSpc>
                <a:spcPct val="80000"/>
              </a:lnSpc>
              <a:spcBef>
                <a:spcPts val="0"/>
              </a:spcBef>
              <a:buNone/>
              <a:defRPr sz="96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AD2299E-6A60-1A76-F1DD-FDFFC3A0C3A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6223000" cy="10287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154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D5135332-7DB9-D4DC-7792-FC33E98585A7}"/>
              </a:ext>
            </a:extLst>
          </p:cNvPr>
          <p:cNvSpPr txBox="1"/>
          <p:nvPr userDrawn="1"/>
        </p:nvSpPr>
        <p:spPr>
          <a:xfrm>
            <a:off x="6461650" y="6186948"/>
            <a:ext cx="10797650" cy="1371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00"/>
              </a:lnSpc>
            </a:pPr>
            <a:r>
              <a:rPr lang="en-US" sz="4500">
                <a:solidFill>
                  <a:srgbClr val="34713B"/>
                </a:solidFill>
                <a:latin typeface="Source Sans Pro Light"/>
                <a:ea typeface="Source Sans Pro Light"/>
                <a:cs typeface="Source Sans Pro Light"/>
                <a:sym typeface="Source Sans Pro Light"/>
              </a:rPr>
              <a:t>For further information, go to: www.foodafactoflife.org.uk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9E2A9C8A-78E3-BA13-BCD8-1F5FB9EF67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283700" y="3441700"/>
            <a:ext cx="7975600" cy="2362200"/>
          </a:xfrm>
          <a:prstGeom prst="rect">
            <a:avLst/>
          </a:prstGeom>
        </p:spPr>
        <p:txBody>
          <a:bodyPr/>
          <a:lstStyle>
            <a:lvl1pPr marL="0">
              <a:lnSpc>
                <a:spcPct val="80000"/>
              </a:lnSpc>
              <a:spcBef>
                <a:spcPts val="0"/>
              </a:spcBef>
              <a:buNone/>
              <a:defRPr sz="72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29A9B221-F917-E0DB-DFE9-DF8921E4217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6223000" cy="10287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753911" y="2345697"/>
            <a:ext cx="14580000" cy="1080000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5100" b="1" i="0">
                <a:solidFill>
                  <a:srgbClr val="ED6B17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Heading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753914" y="3856638"/>
            <a:ext cx="14580000" cy="5400000"/>
          </a:xfrm>
          <a:prstGeom prst="rect">
            <a:avLst/>
          </a:prstGeom>
        </p:spPr>
        <p:txBody>
          <a:bodyPr lIns="0" tIns="0" rIns="0" bIns="0" numCol="1" anchor="t"/>
          <a:lstStyle>
            <a:lvl1pPr marL="428625" indent="-428625" algn="l">
              <a:buSzPct val="90000"/>
              <a:buFont typeface="Arial" charset="0"/>
              <a:buChar char="•"/>
              <a:defRPr sz="27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3967862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ing Objectiv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0B57125-827F-CF4A-095A-5403CF34501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93305" y="627676"/>
            <a:ext cx="11779250" cy="83026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5400" b="1" kern="1200" dirty="0" smtClean="0">
                <a:solidFill>
                  <a:srgbClr val="34713B"/>
                </a:solidFill>
                <a:latin typeface="Source Sans Pro Semi-Bold"/>
                <a:ea typeface="Source Sans Pro Semi-Bold"/>
                <a:cs typeface="Source Sans Pro Semi-Bold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D24670FC-1D57-F8A6-4799-7C69F4B0888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66689" y="2717161"/>
            <a:ext cx="7480800" cy="629778"/>
          </a:xfrm>
          <a:prstGeom prst="rect">
            <a:avLst/>
          </a:prstGeom>
        </p:spPr>
        <p:txBody>
          <a:bodyPr/>
          <a:lstStyle>
            <a:lvl1pPr>
              <a:buNone/>
              <a:defRPr sz="3200"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08834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081B947C-AEBF-4A1E-D502-F9B07E41EA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93305" y="627676"/>
            <a:ext cx="11779250" cy="83026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5400" b="1" kern="1200" dirty="0" smtClean="0">
                <a:solidFill>
                  <a:srgbClr val="34713B"/>
                </a:solidFill>
                <a:latin typeface="Source Sans Pro Semi-Bold"/>
                <a:ea typeface="Source Sans Pro Semi-Bold"/>
                <a:cs typeface="Source Sans Pro Semi-Bold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2D5367-7646-26C9-0DB8-EEA9C8047B1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66689" y="2717161"/>
            <a:ext cx="7480800" cy="629778"/>
          </a:xfrm>
          <a:prstGeom prst="rect">
            <a:avLst/>
          </a:prstGeom>
        </p:spPr>
        <p:txBody>
          <a:bodyPr/>
          <a:lstStyle>
            <a:lvl1pPr>
              <a:buNone/>
              <a:defRPr sz="3200"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85707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2BE1F0C-2058-216D-6007-A752A9D2D58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607800" y="3479800"/>
            <a:ext cx="5359400" cy="5384800"/>
          </a:xfrm>
          <a:prstGeom prst="round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2F48C537-5EC1-2BB4-0E32-F42C61613DF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93305" y="627676"/>
            <a:ext cx="11779250" cy="83026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5400" b="1" kern="1200" dirty="0" smtClean="0">
                <a:solidFill>
                  <a:srgbClr val="34713B"/>
                </a:solidFill>
                <a:latin typeface="Source Sans Pro Semi-Bold"/>
                <a:ea typeface="Source Sans Pro Semi-Bold"/>
                <a:cs typeface="Source Sans Pro Semi-Bold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F074DD80-7E98-693B-5340-8CBB57EB4F7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066689" y="2717161"/>
            <a:ext cx="7480800" cy="629778"/>
          </a:xfrm>
          <a:prstGeom prst="rect">
            <a:avLst/>
          </a:prstGeom>
        </p:spPr>
        <p:txBody>
          <a:bodyPr/>
          <a:lstStyle>
            <a:lvl1pPr>
              <a:buNone/>
              <a:defRPr sz="3200"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85874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ing Pictur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6A407556-09A4-9B4D-4C11-5E3E91C56DB7}"/>
              </a:ext>
            </a:extLst>
          </p:cNvPr>
          <p:cNvGrpSpPr/>
          <p:nvPr userDrawn="1"/>
        </p:nvGrpSpPr>
        <p:grpSpPr>
          <a:xfrm rot="456000">
            <a:off x="13397471" y="3788536"/>
            <a:ext cx="3655899" cy="4701282"/>
            <a:chOff x="0" y="0"/>
            <a:chExt cx="989738" cy="1272747"/>
          </a:xfrm>
        </p:grpSpPr>
        <p:sp>
          <p:nvSpPr>
            <p:cNvPr id="5" name="Freeform 3">
              <a:extLst>
                <a:ext uri="{FF2B5EF4-FFF2-40B4-BE49-F238E27FC236}">
                  <a16:creationId xmlns:a16="http://schemas.microsoft.com/office/drawing/2014/main" id="{9F5E13B9-2181-18CD-30D5-4541119BA681}"/>
                </a:ext>
              </a:extLst>
            </p:cNvPr>
            <p:cNvSpPr/>
            <p:nvPr/>
          </p:nvSpPr>
          <p:spPr>
            <a:xfrm>
              <a:off x="0" y="0"/>
              <a:ext cx="989738" cy="1272747"/>
            </a:xfrm>
            <a:custGeom>
              <a:avLst/>
              <a:gdLst/>
              <a:ahLst/>
              <a:cxnLst/>
              <a:rect l="l" t="t" r="r" b="b"/>
              <a:pathLst>
                <a:path w="989738" h="1272747">
                  <a:moveTo>
                    <a:pt x="95294" y="0"/>
                  </a:moveTo>
                  <a:lnTo>
                    <a:pt x="894443" y="0"/>
                  </a:lnTo>
                  <a:cubicBezTo>
                    <a:pt x="919717" y="0"/>
                    <a:pt x="943955" y="10040"/>
                    <a:pt x="961826" y="27911"/>
                  </a:cubicBezTo>
                  <a:cubicBezTo>
                    <a:pt x="979698" y="45782"/>
                    <a:pt x="989738" y="70021"/>
                    <a:pt x="989738" y="95294"/>
                  </a:cubicBezTo>
                  <a:lnTo>
                    <a:pt x="989738" y="1177453"/>
                  </a:lnTo>
                  <a:cubicBezTo>
                    <a:pt x="989738" y="1230083"/>
                    <a:pt x="947073" y="1272747"/>
                    <a:pt x="894443" y="1272747"/>
                  </a:cubicBezTo>
                  <a:lnTo>
                    <a:pt x="95294" y="1272747"/>
                  </a:lnTo>
                  <a:cubicBezTo>
                    <a:pt x="70021" y="1272747"/>
                    <a:pt x="45782" y="1262707"/>
                    <a:pt x="27911" y="1244836"/>
                  </a:cubicBezTo>
                  <a:cubicBezTo>
                    <a:pt x="10040" y="1226965"/>
                    <a:pt x="0" y="1202727"/>
                    <a:pt x="0" y="1177453"/>
                  </a:cubicBezTo>
                  <a:lnTo>
                    <a:pt x="0" y="95294"/>
                  </a:lnTo>
                  <a:cubicBezTo>
                    <a:pt x="0" y="70021"/>
                    <a:pt x="10040" y="45782"/>
                    <a:pt x="27911" y="27911"/>
                  </a:cubicBezTo>
                  <a:cubicBezTo>
                    <a:pt x="45782" y="10040"/>
                    <a:pt x="70021" y="0"/>
                    <a:pt x="95294" y="0"/>
                  </a:cubicBezTo>
                  <a:close/>
                </a:path>
              </a:pathLst>
            </a:custGeom>
            <a:solidFill>
              <a:srgbClr val="34713B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4">
              <a:extLst>
                <a:ext uri="{FF2B5EF4-FFF2-40B4-BE49-F238E27FC236}">
                  <a16:creationId xmlns:a16="http://schemas.microsoft.com/office/drawing/2014/main" id="{71EE9BBC-F530-FFDB-52D2-7B6E6A9DFB3C}"/>
                </a:ext>
              </a:extLst>
            </p:cNvPr>
            <p:cNvSpPr txBox="1"/>
            <p:nvPr/>
          </p:nvSpPr>
          <p:spPr>
            <a:xfrm>
              <a:off x="0" y="-38100"/>
              <a:ext cx="989738" cy="131084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" name="Picture Placeholder 6">
            <a:extLst>
              <a:ext uri="{FF2B5EF4-FFF2-40B4-BE49-F238E27FC236}">
                <a16:creationId xmlns:a16="http://schemas.microsoft.com/office/drawing/2014/main" id="{9A854099-7F26-E2FE-37CC-D4107C16DB8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420600" y="3937001"/>
            <a:ext cx="3860800" cy="4241800"/>
          </a:xfrm>
          <a:prstGeom prst="round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2096BAA7-E959-D1D5-C19A-7B3DECBAB5D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93305" y="627676"/>
            <a:ext cx="11779250" cy="83026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5400" b="1" kern="1200" dirty="0" smtClean="0">
                <a:solidFill>
                  <a:srgbClr val="34713B"/>
                </a:solidFill>
                <a:latin typeface="Source Sans Pro Semi-Bold"/>
                <a:ea typeface="Source Sans Pro Semi-Bold"/>
                <a:cs typeface="Source Sans Pro Semi-Bold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91FA1596-A8EB-1FE3-6808-C2004B9504F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066689" y="2717161"/>
            <a:ext cx="7480800" cy="629778"/>
          </a:xfrm>
          <a:prstGeom prst="rect">
            <a:avLst/>
          </a:prstGeom>
        </p:spPr>
        <p:txBody>
          <a:bodyPr/>
          <a:lstStyle>
            <a:lvl1pPr>
              <a:buNone/>
              <a:defRPr sz="3200"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13876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ard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0CAC7606-EB8C-DDE7-2B98-5649AB0B0C69}"/>
              </a:ext>
            </a:extLst>
          </p:cNvPr>
          <p:cNvGrpSpPr/>
          <p:nvPr userDrawn="1"/>
        </p:nvGrpSpPr>
        <p:grpSpPr>
          <a:xfrm rot="4687369">
            <a:off x="13902" y="1774307"/>
            <a:ext cx="5044137" cy="6486479"/>
            <a:chOff x="0" y="0"/>
            <a:chExt cx="989738" cy="1272747"/>
          </a:xfrm>
        </p:grpSpPr>
        <p:sp>
          <p:nvSpPr>
            <p:cNvPr id="5" name="Freeform 3">
              <a:extLst>
                <a:ext uri="{FF2B5EF4-FFF2-40B4-BE49-F238E27FC236}">
                  <a16:creationId xmlns:a16="http://schemas.microsoft.com/office/drawing/2014/main" id="{D3E20062-37FC-A2F5-9CE9-FAEAD69A5E27}"/>
                </a:ext>
              </a:extLst>
            </p:cNvPr>
            <p:cNvSpPr/>
            <p:nvPr/>
          </p:nvSpPr>
          <p:spPr>
            <a:xfrm>
              <a:off x="0" y="0"/>
              <a:ext cx="989738" cy="1272747"/>
            </a:xfrm>
            <a:custGeom>
              <a:avLst/>
              <a:gdLst/>
              <a:ahLst/>
              <a:cxnLst/>
              <a:rect l="l" t="t" r="r" b="b"/>
              <a:pathLst>
                <a:path w="989738" h="1272747">
                  <a:moveTo>
                    <a:pt x="69068" y="0"/>
                  </a:moveTo>
                  <a:lnTo>
                    <a:pt x="920670" y="0"/>
                  </a:lnTo>
                  <a:cubicBezTo>
                    <a:pt x="958815" y="0"/>
                    <a:pt x="989738" y="30923"/>
                    <a:pt x="989738" y="69068"/>
                  </a:cubicBezTo>
                  <a:lnTo>
                    <a:pt x="989738" y="1203680"/>
                  </a:lnTo>
                  <a:cubicBezTo>
                    <a:pt x="989738" y="1241825"/>
                    <a:pt x="958815" y="1272747"/>
                    <a:pt x="920670" y="1272747"/>
                  </a:cubicBezTo>
                  <a:lnTo>
                    <a:pt x="69068" y="1272747"/>
                  </a:lnTo>
                  <a:cubicBezTo>
                    <a:pt x="30923" y="1272747"/>
                    <a:pt x="0" y="1241825"/>
                    <a:pt x="0" y="1203680"/>
                  </a:cubicBezTo>
                  <a:lnTo>
                    <a:pt x="0" y="69068"/>
                  </a:lnTo>
                  <a:cubicBezTo>
                    <a:pt x="0" y="30923"/>
                    <a:pt x="30923" y="0"/>
                    <a:pt x="69068" y="0"/>
                  </a:cubicBezTo>
                  <a:close/>
                </a:path>
              </a:pathLst>
            </a:custGeom>
            <a:solidFill>
              <a:srgbClr val="34713B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4">
              <a:extLst>
                <a:ext uri="{FF2B5EF4-FFF2-40B4-BE49-F238E27FC236}">
                  <a16:creationId xmlns:a16="http://schemas.microsoft.com/office/drawing/2014/main" id="{9E50D55D-E753-4DD2-ECE6-FC29E2ED2CDA}"/>
                </a:ext>
              </a:extLst>
            </p:cNvPr>
            <p:cNvSpPr txBox="1"/>
            <p:nvPr/>
          </p:nvSpPr>
          <p:spPr>
            <a:xfrm>
              <a:off x="0" y="-38100"/>
              <a:ext cx="989738" cy="131084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" name="Freeform 5">
            <a:extLst>
              <a:ext uri="{FF2B5EF4-FFF2-40B4-BE49-F238E27FC236}">
                <a16:creationId xmlns:a16="http://schemas.microsoft.com/office/drawing/2014/main" id="{15EFCB56-7F19-3D75-EC51-0677A7A4C811}"/>
              </a:ext>
            </a:extLst>
          </p:cNvPr>
          <p:cNvSpPr/>
          <p:nvPr userDrawn="1"/>
        </p:nvSpPr>
        <p:spPr>
          <a:xfrm>
            <a:off x="-359479" y="1279007"/>
            <a:ext cx="7201891" cy="7201891"/>
          </a:xfrm>
          <a:custGeom>
            <a:avLst/>
            <a:gdLst/>
            <a:ahLst/>
            <a:cxnLst/>
            <a:rect l="l" t="t" r="r" b="b"/>
            <a:pathLst>
              <a:path w="7201891" h="7201891">
                <a:moveTo>
                  <a:pt x="0" y="0"/>
                </a:moveTo>
                <a:lnTo>
                  <a:pt x="7201891" y="0"/>
                </a:lnTo>
                <a:lnTo>
                  <a:pt x="7201891" y="7201891"/>
                </a:lnTo>
                <a:lnTo>
                  <a:pt x="0" y="72018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BFB34D8-4B5E-DB9E-3E7E-6C506125D60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10400" y="3771900"/>
            <a:ext cx="10439400" cy="2362200"/>
          </a:xfrm>
          <a:prstGeom prst="rect">
            <a:avLst/>
          </a:prstGeom>
        </p:spPr>
        <p:txBody>
          <a:bodyPr/>
          <a:lstStyle>
            <a:lvl1pPr marL="0">
              <a:lnSpc>
                <a:spcPct val="80000"/>
              </a:lnSpc>
              <a:spcBef>
                <a:spcPts val="0"/>
              </a:spcBef>
              <a:buNone/>
              <a:defRPr sz="9600" b="0">
                <a:solidFill>
                  <a:srgbClr val="34713B"/>
                </a:solidFill>
                <a:latin typeface="Source Sans Pro SemiBold" panose="020B0603030403020204" pitchFamily="34" charset="0"/>
                <a:ea typeface="Source Sans Pro SemiBold" panose="020B06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48701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ard (Gre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4170B0F-69DD-4C79-F6FB-4C9A021BAFE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010400" y="3771900"/>
            <a:ext cx="10134600" cy="2362200"/>
          </a:xfrm>
          <a:prstGeom prst="rect">
            <a:avLst/>
          </a:prstGeom>
        </p:spPr>
        <p:txBody>
          <a:bodyPr/>
          <a:lstStyle>
            <a:lvl1pPr>
              <a:buNone/>
              <a:defRPr sz="9600">
                <a:solidFill>
                  <a:schemeClr val="bg1"/>
                </a:solidFill>
                <a:latin typeface="Source Sans Pro SemiBold" panose="020B0603030403020204" pitchFamily="34" charset="0"/>
                <a:ea typeface="Source Sans Pro SemiBold" panose="020B0603030403020204" pitchFamily="34" charset="0"/>
              </a:defRPr>
            </a:lvl1pPr>
            <a:lvl2pPr>
              <a:defRPr sz="9600">
                <a:latin typeface="Source Sans Pro SemiBold" panose="020B0603030403020204" pitchFamily="34" charset="0"/>
                <a:ea typeface="Source Sans Pro SemiBold" panose="020B0603030403020204" pitchFamily="34" charset="0"/>
              </a:defRPr>
            </a:lvl2pPr>
            <a:lvl3pPr>
              <a:defRPr sz="9600">
                <a:latin typeface="Source Sans Pro SemiBold" panose="020B0603030403020204" pitchFamily="34" charset="0"/>
                <a:ea typeface="Source Sans Pro SemiBold" panose="020B0603030403020204" pitchFamily="34" charset="0"/>
              </a:defRPr>
            </a:lvl3pPr>
            <a:lvl4pPr>
              <a:defRPr sz="9600">
                <a:latin typeface="Source Sans Pro SemiBold" panose="020B0603030403020204" pitchFamily="34" charset="0"/>
                <a:ea typeface="Source Sans Pro SemiBold" panose="020B0603030403020204" pitchFamily="34" charset="0"/>
              </a:defRPr>
            </a:lvl4pPr>
            <a:lvl5pPr>
              <a:defRPr sz="9600">
                <a:latin typeface="Source Sans Pro SemiBold" panose="020B0603030403020204" pitchFamily="34" charset="0"/>
                <a:ea typeface="Source Sans Pro SemiBold" panose="020B0603030403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6305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2017DAC-E2A9-A4F5-8063-A04E7EA8B2C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0172" y="390104"/>
            <a:ext cx="2926800" cy="201913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46EF914-615B-CF34-DED8-0436CB8848F8}"/>
              </a:ext>
            </a:extLst>
          </p:cNvPr>
          <p:cNvSpPr txBox="1"/>
          <p:nvPr userDrawn="1"/>
        </p:nvSpPr>
        <p:spPr>
          <a:xfrm>
            <a:off x="9300714" y="9377823"/>
            <a:ext cx="7958586" cy="314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000">
                <a:solidFill>
                  <a:srgbClr val="196B24"/>
                </a:solidFill>
                <a:latin typeface="Source Sans Pro Light"/>
                <a:ea typeface="Source Sans Pro Light"/>
                <a:cs typeface="Source Sans Pro Light"/>
                <a:sym typeface="Source Sans Pro Light"/>
              </a:rPr>
              <a:t>© Food – a fact of life </a:t>
            </a:r>
            <a:fld id="{09AC2304-7B6E-4DF8-8A54-B8BE5DD8BEDB}" type="datetimeyyyy">
              <a:rPr lang="en-US" sz="2000" smtClean="0">
                <a:solidFill>
                  <a:srgbClr val="196B24"/>
                </a:solidFill>
                <a:latin typeface="Source Sans Pro Light"/>
                <a:ea typeface="Source Sans Pro Light"/>
                <a:cs typeface="Source Sans Pro Light"/>
                <a:sym typeface="Source Sans Pro Light"/>
              </a:rPr>
              <a:t>2026</a:t>
            </a:fld>
            <a:endParaRPr lang="en-US" sz="2000">
              <a:solidFill>
                <a:srgbClr val="196B24"/>
              </a:solidFill>
              <a:latin typeface="Source Sans Pro Light"/>
              <a:ea typeface="Source Sans Pro Light"/>
              <a:cs typeface="Source Sans Pro Light"/>
              <a:sym typeface="Source Sans Pro Ligh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5" r:id="rId2"/>
    <p:sldLayoutId id="2147483670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3">
            <a:extLst>
              <a:ext uri="{FF2B5EF4-FFF2-40B4-BE49-F238E27FC236}">
                <a16:creationId xmlns:a16="http://schemas.microsoft.com/office/drawing/2014/main" id="{574DD910-F061-4A4B-AC85-2BE7B22C9EF3}"/>
              </a:ext>
            </a:extLst>
          </p:cNvPr>
          <p:cNvSpPr txBox="1"/>
          <p:nvPr userDrawn="1"/>
        </p:nvSpPr>
        <p:spPr>
          <a:xfrm>
            <a:off x="443324" y="9754378"/>
            <a:ext cx="7958586" cy="314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sz="2000">
                <a:solidFill>
                  <a:srgbClr val="34713B"/>
                </a:solidFill>
                <a:latin typeface="Source Sans Pro Light"/>
                <a:ea typeface="Source Sans Pro Light"/>
                <a:cs typeface="Source Sans Pro Light"/>
                <a:sym typeface="Source Sans Pro Light"/>
              </a:rPr>
              <a:t>© Food – a fact of life </a:t>
            </a:r>
            <a:fld id="{AFF80E5D-775B-4FB6-BE9A-D6043CCEDCA0}" type="datetimeyyyy">
              <a:rPr lang="en-US" sz="2000" smtClean="0">
                <a:solidFill>
                  <a:srgbClr val="34713B"/>
                </a:solidFill>
                <a:latin typeface="Source Sans Pro Light"/>
                <a:ea typeface="Source Sans Pro Light"/>
                <a:cs typeface="Source Sans Pro Light"/>
                <a:sym typeface="Source Sans Pro Light"/>
              </a:rPr>
              <a:t>2026</a:t>
            </a:fld>
            <a:endParaRPr lang="en-US" sz="2000">
              <a:solidFill>
                <a:srgbClr val="34713B"/>
              </a:solidFill>
              <a:latin typeface="Source Sans Pro Light"/>
              <a:ea typeface="Source Sans Pro Light"/>
              <a:cs typeface="Source Sans Pro Light"/>
              <a:sym typeface="Source Sans Pro Ligh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0C8236-9D1D-8C7C-75EE-29C34B1D601B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0172" y="390104"/>
            <a:ext cx="2926800" cy="2019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305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58" r:id="rId2"/>
    <p:sldLayoutId id="2147483668" r:id="rId3"/>
    <p:sldLayoutId id="2147483669" r:id="rId4"/>
    <p:sldLayoutId id="214748366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59BCE69D-AC72-BD3A-6586-D8C07E275C7C}"/>
              </a:ext>
            </a:extLst>
          </p:cNvPr>
          <p:cNvSpPr/>
          <p:nvPr userDrawn="1"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34713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610F46-0AEC-F804-088F-04685E081B6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672" y="279831"/>
            <a:ext cx="2926800" cy="2019133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0748BF0F-C82D-F7E3-3872-4D146861CB76}"/>
              </a:ext>
            </a:extLst>
          </p:cNvPr>
          <p:cNvGrpSpPr/>
          <p:nvPr userDrawn="1"/>
        </p:nvGrpSpPr>
        <p:grpSpPr>
          <a:xfrm>
            <a:off x="-1156913" y="1416601"/>
            <a:ext cx="8064310" cy="7201891"/>
            <a:chOff x="0" y="0"/>
            <a:chExt cx="10752413" cy="9602521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F276F21-505E-186C-1411-83935640B56B}"/>
                </a:ext>
              </a:extLst>
            </p:cNvPr>
            <p:cNvGrpSpPr/>
            <p:nvPr/>
          </p:nvGrpSpPr>
          <p:grpSpPr>
            <a:xfrm rot="4687369">
              <a:off x="1561086" y="476941"/>
              <a:ext cx="6725516" cy="8648639"/>
              <a:chOff x="0" y="0"/>
              <a:chExt cx="989738" cy="1272747"/>
            </a:xfrm>
          </p:grpSpPr>
          <p:sp>
            <p:nvSpPr>
              <p:cNvPr id="11" name="Freeform 5">
                <a:extLst>
                  <a:ext uri="{FF2B5EF4-FFF2-40B4-BE49-F238E27FC236}">
                    <a16:creationId xmlns:a16="http://schemas.microsoft.com/office/drawing/2014/main" id="{94EBA6A1-CF61-25EA-BCDC-605423DCE344}"/>
                  </a:ext>
                </a:extLst>
              </p:cNvPr>
              <p:cNvSpPr/>
              <p:nvPr/>
            </p:nvSpPr>
            <p:spPr>
              <a:xfrm>
                <a:off x="0" y="0"/>
                <a:ext cx="989738" cy="1272747"/>
              </a:xfrm>
              <a:custGeom>
                <a:avLst/>
                <a:gdLst/>
                <a:ahLst/>
                <a:cxnLst/>
                <a:rect l="l" t="t" r="r" b="b"/>
                <a:pathLst>
                  <a:path w="989738" h="1272747">
                    <a:moveTo>
                      <a:pt x="69068" y="0"/>
                    </a:moveTo>
                    <a:lnTo>
                      <a:pt x="920670" y="0"/>
                    </a:lnTo>
                    <a:cubicBezTo>
                      <a:pt x="958815" y="0"/>
                      <a:pt x="989738" y="30923"/>
                      <a:pt x="989738" y="69068"/>
                    </a:cubicBezTo>
                    <a:lnTo>
                      <a:pt x="989738" y="1203680"/>
                    </a:lnTo>
                    <a:cubicBezTo>
                      <a:pt x="989738" y="1241825"/>
                      <a:pt x="958815" y="1272747"/>
                      <a:pt x="920670" y="1272747"/>
                    </a:cubicBezTo>
                    <a:lnTo>
                      <a:pt x="69068" y="1272747"/>
                    </a:lnTo>
                    <a:cubicBezTo>
                      <a:pt x="30923" y="1272747"/>
                      <a:pt x="0" y="1241825"/>
                      <a:pt x="0" y="1203680"/>
                    </a:cubicBezTo>
                    <a:lnTo>
                      <a:pt x="0" y="69068"/>
                    </a:lnTo>
                    <a:cubicBezTo>
                      <a:pt x="0" y="30923"/>
                      <a:pt x="30923" y="0"/>
                      <a:pt x="69068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" name="TextBox 6">
                <a:extLst>
                  <a:ext uri="{FF2B5EF4-FFF2-40B4-BE49-F238E27FC236}">
                    <a16:creationId xmlns:a16="http://schemas.microsoft.com/office/drawing/2014/main" id="{33167FCC-C0B4-D9E9-E8F9-B8A32D7B8968}"/>
                  </a:ext>
                </a:extLst>
              </p:cNvPr>
              <p:cNvSpPr txBox="1"/>
              <p:nvPr/>
            </p:nvSpPr>
            <p:spPr>
              <a:xfrm>
                <a:off x="0" y="-38100"/>
                <a:ext cx="989738" cy="1310847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D5DD0029-4DAB-7F95-F47F-4AC75A0E4C71}"/>
                </a:ext>
              </a:extLst>
            </p:cNvPr>
            <p:cNvSpPr/>
            <p:nvPr/>
          </p:nvSpPr>
          <p:spPr>
            <a:xfrm>
              <a:off x="1149891" y="0"/>
              <a:ext cx="9602521" cy="9602521"/>
            </a:xfrm>
            <a:custGeom>
              <a:avLst/>
              <a:gdLst/>
              <a:ahLst/>
              <a:cxnLst/>
              <a:rect l="l" t="t" r="r" b="b"/>
              <a:pathLst>
                <a:path w="9602521" h="9602521">
                  <a:moveTo>
                    <a:pt x="0" y="0"/>
                  </a:moveTo>
                  <a:lnTo>
                    <a:pt x="9602522" y="0"/>
                  </a:lnTo>
                  <a:lnTo>
                    <a:pt x="9602522" y="9602521"/>
                  </a:lnTo>
                  <a:lnTo>
                    <a:pt x="0" y="960252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5" name="TextBox 9"/>
          <p:cNvSpPr txBox="1"/>
          <p:nvPr userDrawn="1"/>
        </p:nvSpPr>
        <p:spPr>
          <a:xfrm>
            <a:off x="424274" y="9754378"/>
            <a:ext cx="7958586" cy="314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sz="2000">
                <a:solidFill>
                  <a:srgbClr val="FFFFFF"/>
                </a:solidFill>
                <a:latin typeface="Source Sans Pro Light"/>
                <a:ea typeface="Source Sans Pro Light"/>
                <a:cs typeface="Source Sans Pro Light"/>
                <a:sym typeface="Source Sans Pro Light"/>
              </a:rPr>
              <a:t>© Food – a fact of life </a:t>
            </a:r>
            <a:fld id="{0B86BC18-1AB3-4707-B134-2DAFAC197933}" type="datetimeyyyy">
              <a:rPr lang="en-US" sz="2000" smtClean="0">
                <a:solidFill>
                  <a:srgbClr val="FFFFFF"/>
                </a:solidFill>
                <a:latin typeface="Source Sans Pro Light"/>
                <a:ea typeface="Source Sans Pro Light"/>
                <a:cs typeface="Source Sans Pro Light"/>
                <a:sym typeface="Source Sans Pro Light"/>
              </a:rPr>
              <a:t>2026</a:t>
            </a:fld>
            <a:endParaRPr lang="en-US" sz="2000">
              <a:solidFill>
                <a:srgbClr val="FFFFFF"/>
              </a:solidFill>
              <a:latin typeface="Source Sans Pro Light"/>
              <a:ea typeface="Source Sans Pro Light"/>
              <a:cs typeface="Source Sans Pro Light"/>
              <a:sym typeface="Source Sans Pro Light"/>
            </a:endParaRPr>
          </a:p>
        </p:txBody>
      </p:sp>
    </p:spTree>
    <p:extLst>
      <p:ext uri="{BB962C8B-B14F-4D97-AF65-F5344CB8AC3E}">
        <p14:creationId xmlns:p14="http://schemas.microsoft.com/office/powerpoint/2010/main" val="1154235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EF71296-1FDB-AF91-4307-E23E47C8636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159256" y="3962400"/>
            <a:ext cx="10439400" cy="2362200"/>
          </a:xfrm>
        </p:spPr>
        <p:txBody>
          <a:bodyPr/>
          <a:lstStyle/>
          <a:p>
            <a:r>
              <a:rPr lang="en-GB" dirty="0"/>
              <a:t>Get ready to cook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C64DB638-3EF6-CA74-B3C9-9E61BF69E280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77" r="29877" b="6803"/>
          <a:stretch>
            <a:fillRect/>
          </a:stretch>
        </p:blipFill>
        <p:spPr>
          <a:xfrm flipH="1">
            <a:off x="-1" y="0"/>
            <a:ext cx="6677248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9176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0" y="1311442"/>
            <a:ext cx="14409124" cy="1080000"/>
          </a:xfrm>
        </p:spPr>
        <p:txBody>
          <a:bodyPr/>
          <a:lstStyle/>
          <a:p>
            <a:pPr indent="-342900">
              <a:lnSpc>
                <a:spcPct val="80000"/>
              </a:lnSpc>
              <a:spcBef>
                <a:spcPts val="0"/>
              </a:spcBef>
            </a:pPr>
            <a:r>
              <a:rPr lang="en-US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  <a:t>Ronnie says…</a:t>
            </a:r>
          </a:p>
        </p:txBody>
      </p:sp>
      <p:pic>
        <p:nvPicPr>
          <p:cNvPr id="4" name="Picture 20">
            <a:extLst>
              <a:ext uri="{FF2B5EF4-FFF2-40B4-BE49-F238E27FC236}">
                <a16:creationId xmlns:a16="http://schemas.microsoft.com/office/drawing/2014/main" id="{8AF6CFAE-3813-093E-22F3-F2F535FC10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420" y="2568318"/>
            <a:ext cx="3126736" cy="5444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2EC9896-86C2-E6A9-7137-1C7C5982BA71}"/>
              </a:ext>
            </a:extLst>
          </p:cNvPr>
          <p:cNvSpPr txBox="1">
            <a:spLocks/>
          </p:cNvSpPr>
          <p:nvPr/>
        </p:nvSpPr>
        <p:spPr>
          <a:xfrm>
            <a:off x="1253147" y="8525863"/>
            <a:ext cx="13497569" cy="449696"/>
          </a:xfrm>
          <a:prstGeom prst="rect">
            <a:avLst/>
          </a:prstGeom>
        </p:spPr>
        <p:txBody>
          <a:bodyPr lIns="0" tIns="0" rIns="0" bIns="0"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ED6B17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indent="-342900">
              <a:lnSpc>
                <a:spcPct val="80000"/>
              </a:lnSpc>
              <a:spcBef>
                <a:spcPts val="0"/>
              </a:spcBef>
            </a:pPr>
            <a:r>
              <a:rPr lang="en-US" sz="4400" b="0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Why do you think we have to get ready before we cook?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C9BF9BD-9762-8694-7A07-AAAA20FC1C8F}"/>
              </a:ext>
            </a:extLst>
          </p:cNvPr>
          <p:cNvGrpSpPr/>
          <p:nvPr/>
        </p:nvGrpSpPr>
        <p:grpSpPr>
          <a:xfrm>
            <a:off x="7151914" y="3331029"/>
            <a:ext cx="7797463" cy="2516878"/>
            <a:chOff x="7151914" y="3331029"/>
            <a:chExt cx="7797463" cy="2516878"/>
          </a:xfrm>
        </p:grpSpPr>
        <p:sp>
          <p:nvSpPr>
            <p:cNvPr id="11" name="Speech Bubble: Rectangle with Corners Rounded 10">
              <a:extLst>
                <a:ext uri="{FF2B5EF4-FFF2-40B4-BE49-F238E27FC236}">
                  <a16:creationId xmlns:a16="http://schemas.microsoft.com/office/drawing/2014/main" id="{10C0FF22-0321-9700-0A16-0222AF8FDB4B}"/>
                </a:ext>
              </a:extLst>
            </p:cNvPr>
            <p:cNvSpPr/>
            <p:nvPr/>
          </p:nvSpPr>
          <p:spPr>
            <a:xfrm>
              <a:off x="7151914" y="3331029"/>
              <a:ext cx="7797463" cy="2516878"/>
            </a:xfrm>
            <a:prstGeom prst="wedgeRoundRectCallout">
              <a:avLst>
                <a:gd name="adj1" fmla="val -67326"/>
                <a:gd name="adj2" fmla="val -20833"/>
                <a:gd name="adj3" fmla="val 16667"/>
              </a:avLst>
            </a:prstGeom>
            <a:noFill/>
            <a:ln>
              <a:solidFill>
                <a:srgbClr val="34713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B66142C-12D5-DFE6-B98E-8D910B79B4E7}"/>
                </a:ext>
              </a:extLst>
            </p:cNvPr>
            <p:cNvSpPr txBox="1"/>
            <p:nvPr/>
          </p:nvSpPr>
          <p:spPr>
            <a:xfrm>
              <a:off x="7658099" y="3876683"/>
              <a:ext cx="7092617" cy="156966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indent="-342900"/>
              <a:r>
                <a:rPr lang="en-GB" sz="4800" dirty="0"/>
                <a:t>Before we cook, it’s really important to get ready.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40713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F7FEE7-C861-767B-6108-D8CB14AA78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FA9DAE-CC2D-62EF-ABAB-EB335B4F22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28700" y="1311442"/>
            <a:ext cx="14409124" cy="1080000"/>
          </a:xfrm>
        </p:spPr>
        <p:txBody>
          <a:bodyPr/>
          <a:lstStyle/>
          <a:p>
            <a:pPr indent="-342900">
              <a:lnSpc>
                <a:spcPct val="80000"/>
              </a:lnSpc>
              <a:spcBef>
                <a:spcPts val="0"/>
              </a:spcBef>
            </a:pPr>
            <a:r>
              <a:rPr lang="en-US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  <a:t>Alisha says…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0493A119-A2CE-371C-22CA-73B0866D772F}"/>
              </a:ext>
            </a:extLst>
          </p:cNvPr>
          <p:cNvSpPr txBox="1">
            <a:spLocks/>
          </p:cNvSpPr>
          <p:nvPr/>
        </p:nvSpPr>
        <p:spPr>
          <a:xfrm>
            <a:off x="1253147" y="8525862"/>
            <a:ext cx="17034853" cy="714391"/>
          </a:xfrm>
          <a:prstGeom prst="rect">
            <a:avLst/>
          </a:prstGeom>
        </p:spPr>
        <p:txBody>
          <a:bodyPr lIns="0" tIns="0" rIns="0" bIns="0"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ED6B17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indent="-342900">
              <a:lnSpc>
                <a:spcPct val="80000"/>
              </a:lnSpc>
              <a:spcBef>
                <a:spcPts val="0"/>
              </a:spcBef>
            </a:pPr>
            <a:r>
              <a:rPr lang="en-GB" sz="4400" b="0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We don’t want to get hair, jewellery or dirt in our food.</a:t>
            </a:r>
          </a:p>
          <a:p>
            <a:pPr indent="-342900">
              <a:lnSpc>
                <a:spcPct val="80000"/>
              </a:lnSpc>
              <a:spcBef>
                <a:spcPts val="0"/>
              </a:spcBef>
            </a:pPr>
            <a:endParaRPr lang="en-US" sz="4400" b="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5" name="Picture 8">
            <a:extLst>
              <a:ext uri="{FF2B5EF4-FFF2-40B4-BE49-F238E27FC236}">
                <a16:creationId xmlns:a16="http://schemas.microsoft.com/office/drawing/2014/main" id="{C18EF1A6-C05F-9A44-4C50-217FDC8279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244" y="2561318"/>
            <a:ext cx="3798787" cy="516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7EECD6AC-D197-C219-D720-D1BAD313AC26}"/>
              </a:ext>
            </a:extLst>
          </p:cNvPr>
          <p:cNvGrpSpPr/>
          <p:nvPr/>
        </p:nvGrpSpPr>
        <p:grpSpPr>
          <a:xfrm>
            <a:off x="7151914" y="3331029"/>
            <a:ext cx="7925053" cy="2939142"/>
            <a:chOff x="7151914" y="3331029"/>
            <a:chExt cx="7925053" cy="2939142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3CD4A98D-9A60-26C9-AC10-1D92D79A6728}"/>
                </a:ext>
              </a:extLst>
            </p:cNvPr>
            <p:cNvSpPr txBox="1"/>
            <p:nvPr/>
          </p:nvSpPr>
          <p:spPr>
            <a:xfrm>
              <a:off x="7447537" y="4015770"/>
              <a:ext cx="7310454" cy="156966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indent="-342900"/>
              <a:r>
                <a:rPr lang="en-GB" sz="4800" dirty="0"/>
                <a:t>We have to get ready so the food we make is safe to eat.</a:t>
              </a:r>
            </a:p>
          </p:txBody>
        </p:sp>
        <p:sp>
          <p:nvSpPr>
            <p:cNvPr id="11" name="Speech Bubble: Rectangle with Corners Rounded 10">
              <a:extLst>
                <a:ext uri="{FF2B5EF4-FFF2-40B4-BE49-F238E27FC236}">
                  <a16:creationId xmlns:a16="http://schemas.microsoft.com/office/drawing/2014/main" id="{B9901931-D5CB-770A-3B7C-5F88A02EAF8C}"/>
                </a:ext>
              </a:extLst>
            </p:cNvPr>
            <p:cNvSpPr/>
            <p:nvPr/>
          </p:nvSpPr>
          <p:spPr>
            <a:xfrm>
              <a:off x="7151914" y="3331029"/>
              <a:ext cx="7925053" cy="2939142"/>
            </a:xfrm>
            <a:prstGeom prst="wedgeRoundRectCallout">
              <a:avLst>
                <a:gd name="adj1" fmla="val -65099"/>
                <a:gd name="adj2" fmla="val -25345"/>
                <a:gd name="adj3" fmla="val 16667"/>
              </a:avLst>
            </a:prstGeom>
            <a:noFill/>
            <a:ln>
              <a:solidFill>
                <a:srgbClr val="34713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6342084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7419E9-56CB-DB13-2B12-D429D3F6C5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66C6E7-A5AA-DD65-9D00-F1F0044E5E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28700" y="1311442"/>
            <a:ext cx="14409124" cy="1080000"/>
          </a:xfrm>
        </p:spPr>
        <p:txBody>
          <a:bodyPr/>
          <a:lstStyle/>
          <a:p>
            <a:pPr indent="-342900">
              <a:lnSpc>
                <a:spcPct val="80000"/>
              </a:lnSpc>
              <a:spcBef>
                <a:spcPts val="0"/>
              </a:spcBef>
            </a:pPr>
            <a: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  <a:t>Ronnie needs to take off his jewellery. </a:t>
            </a:r>
            <a:endParaRPr lang="en-US" sz="5400" dirty="0">
              <a:solidFill>
                <a:schemeClr val="tx1"/>
              </a:solidFill>
              <a:latin typeface="+mj-lt"/>
              <a:ea typeface="+mn-ea"/>
              <a:cs typeface="+mn-cs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CC9C7F48-7712-5316-41CF-696F8E87C221}"/>
              </a:ext>
            </a:extLst>
          </p:cNvPr>
          <p:cNvSpPr txBox="1">
            <a:spLocks/>
          </p:cNvSpPr>
          <p:nvPr/>
        </p:nvSpPr>
        <p:spPr>
          <a:xfrm>
            <a:off x="1028700" y="2767637"/>
            <a:ext cx="8115300" cy="415532"/>
          </a:xfrm>
          <a:prstGeom prst="rect">
            <a:avLst/>
          </a:prstGeom>
        </p:spPr>
        <p:txBody>
          <a:bodyPr lIns="0" tIns="0" rIns="0" bIns="0"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ED6B17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indent="-342900">
              <a:lnSpc>
                <a:spcPct val="80000"/>
              </a:lnSpc>
              <a:spcBef>
                <a:spcPts val="0"/>
              </a:spcBef>
            </a:pPr>
            <a:r>
              <a:rPr lang="en-GB" sz="4400" b="0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What jewellery is he wearing?</a:t>
            </a:r>
            <a:endParaRPr lang="en-US" sz="4400" b="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7" name="Picture 20">
            <a:extLst>
              <a:ext uri="{FF2B5EF4-FFF2-40B4-BE49-F238E27FC236}">
                <a16:creationId xmlns:a16="http://schemas.microsoft.com/office/drawing/2014/main" id="{F28B6BBE-6293-C515-ACAA-3C8FD56FD8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058402" y="2588649"/>
            <a:ext cx="2934584" cy="510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F55917D1-15B9-52DA-D8B2-64FD67C3F5CB}"/>
              </a:ext>
            </a:extLst>
          </p:cNvPr>
          <p:cNvGrpSpPr/>
          <p:nvPr/>
        </p:nvGrpSpPr>
        <p:grpSpPr>
          <a:xfrm>
            <a:off x="1977656" y="4617929"/>
            <a:ext cx="6103088" cy="2255386"/>
            <a:chOff x="1977656" y="4617929"/>
            <a:chExt cx="6103088" cy="2255386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EC80E83-1AC6-2406-3E85-483AB0A9BD74}"/>
                </a:ext>
              </a:extLst>
            </p:cNvPr>
            <p:cNvSpPr txBox="1"/>
            <p:nvPr/>
          </p:nvSpPr>
          <p:spPr>
            <a:xfrm>
              <a:off x="2375048" y="4960792"/>
              <a:ext cx="5422604" cy="156966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indent="-342900"/>
              <a:r>
                <a:rPr lang="en-GB" sz="4800" dirty="0"/>
                <a:t>I need to take off my wrist band.</a:t>
              </a:r>
            </a:p>
          </p:txBody>
        </p:sp>
        <p:sp>
          <p:nvSpPr>
            <p:cNvPr id="11" name="Speech Bubble: Rectangle with Corners Rounded 10">
              <a:extLst>
                <a:ext uri="{FF2B5EF4-FFF2-40B4-BE49-F238E27FC236}">
                  <a16:creationId xmlns:a16="http://schemas.microsoft.com/office/drawing/2014/main" id="{242A1192-9749-F3C5-7CFE-85106A3FE4D5}"/>
                </a:ext>
              </a:extLst>
            </p:cNvPr>
            <p:cNvSpPr/>
            <p:nvPr/>
          </p:nvSpPr>
          <p:spPr>
            <a:xfrm>
              <a:off x="1977656" y="4617929"/>
              <a:ext cx="6103088" cy="2255386"/>
            </a:xfrm>
            <a:prstGeom prst="wedgeRoundRectCallout">
              <a:avLst>
                <a:gd name="adj1" fmla="val 82766"/>
                <a:gd name="adj2" fmla="val -58896"/>
                <a:gd name="adj3" fmla="val 16667"/>
              </a:avLst>
            </a:prstGeom>
            <a:noFill/>
            <a:ln>
              <a:solidFill>
                <a:srgbClr val="34713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D7D08BC6-B7DC-5A7F-6544-A553836CA029}"/>
              </a:ext>
            </a:extLst>
          </p:cNvPr>
          <p:cNvSpPr txBox="1">
            <a:spLocks/>
          </p:cNvSpPr>
          <p:nvPr/>
        </p:nvSpPr>
        <p:spPr>
          <a:xfrm>
            <a:off x="1028700" y="8308075"/>
            <a:ext cx="15293124" cy="881685"/>
          </a:xfrm>
          <a:prstGeom prst="rect">
            <a:avLst/>
          </a:prstGeom>
        </p:spPr>
        <p:txBody>
          <a:bodyPr lIns="0" tIns="0" rIns="0" bIns="0"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ED6B17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indent="-342900">
              <a:lnSpc>
                <a:spcPct val="80000"/>
              </a:lnSpc>
              <a:spcBef>
                <a:spcPts val="0"/>
              </a:spcBef>
            </a:pPr>
            <a:r>
              <a:rPr lang="en-GB" sz="4400" b="0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What other jewellery might someone need to take off?</a:t>
            </a:r>
          </a:p>
          <a:p>
            <a:pPr indent="-342900">
              <a:lnSpc>
                <a:spcPct val="80000"/>
              </a:lnSpc>
              <a:spcBef>
                <a:spcPts val="0"/>
              </a:spcBef>
            </a:pPr>
            <a:endParaRPr lang="en-US" sz="4400" b="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0655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6A812A-B1B4-FB37-BD25-493A07D5DD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ECBA8-2366-C595-0F95-2956B8EDD1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28700" y="1311442"/>
            <a:ext cx="14409124" cy="1080000"/>
          </a:xfrm>
        </p:spPr>
        <p:txBody>
          <a:bodyPr/>
          <a:lstStyle/>
          <a:p>
            <a:pPr indent="-342900">
              <a:lnSpc>
                <a:spcPct val="80000"/>
              </a:lnSpc>
              <a:spcBef>
                <a:spcPts val="0"/>
              </a:spcBef>
            </a:pPr>
            <a: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  <a:t>Long hair needs to be tied back.</a:t>
            </a: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endParaRPr lang="en-US" sz="5400" dirty="0">
              <a:solidFill>
                <a:schemeClr val="tx1"/>
              </a:solidFill>
              <a:latin typeface="+mj-lt"/>
              <a:ea typeface="+mn-ea"/>
              <a:cs typeface="+mn-cs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F6C548FF-25FE-202F-AE22-61EEBCC9CFD0}"/>
              </a:ext>
            </a:extLst>
          </p:cNvPr>
          <p:cNvSpPr txBox="1">
            <a:spLocks/>
          </p:cNvSpPr>
          <p:nvPr/>
        </p:nvSpPr>
        <p:spPr>
          <a:xfrm>
            <a:off x="1028700" y="2767637"/>
            <a:ext cx="8115300" cy="415532"/>
          </a:xfrm>
          <a:prstGeom prst="rect">
            <a:avLst/>
          </a:prstGeom>
        </p:spPr>
        <p:txBody>
          <a:bodyPr lIns="0" tIns="0" rIns="0" bIns="0"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ED6B17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indent="-342900">
              <a:lnSpc>
                <a:spcPct val="80000"/>
              </a:lnSpc>
              <a:spcBef>
                <a:spcPts val="0"/>
              </a:spcBef>
            </a:pPr>
            <a:r>
              <a:rPr lang="en-GB" sz="4400" b="0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What will Alisha need to do?</a:t>
            </a:r>
            <a:endParaRPr lang="en-US" sz="4400" b="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8E7C688-1526-E4C3-46C3-A8CF9F08B552}"/>
              </a:ext>
            </a:extLst>
          </p:cNvPr>
          <p:cNvSpPr txBox="1">
            <a:spLocks/>
          </p:cNvSpPr>
          <p:nvPr/>
        </p:nvSpPr>
        <p:spPr>
          <a:xfrm>
            <a:off x="1028700" y="8308075"/>
            <a:ext cx="10348137" cy="881685"/>
          </a:xfrm>
          <a:prstGeom prst="rect">
            <a:avLst/>
          </a:prstGeom>
        </p:spPr>
        <p:txBody>
          <a:bodyPr lIns="0" tIns="0" rIns="0" bIns="0"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ED6B17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indent="-342900">
              <a:lnSpc>
                <a:spcPct val="80000"/>
              </a:lnSpc>
              <a:spcBef>
                <a:spcPts val="0"/>
              </a:spcBef>
            </a:pPr>
            <a:r>
              <a:rPr lang="en-GB" sz="4400" b="0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Would you need to tie your hair back?</a:t>
            </a:r>
          </a:p>
          <a:p>
            <a:pPr indent="-342900">
              <a:lnSpc>
                <a:spcPct val="80000"/>
              </a:lnSpc>
              <a:spcBef>
                <a:spcPts val="0"/>
              </a:spcBef>
            </a:pPr>
            <a:endParaRPr lang="en-US" sz="4400" b="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" name="Picture 9">
            <a:extLst>
              <a:ext uri="{FF2B5EF4-FFF2-40B4-BE49-F238E27FC236}">
                <a16:creationId xmlns:a16="http://schemas.microsoft.com/office/drawing/2014/main" id="{2DDEBFCD-0465-3D6C-FE3D-E54EB2DDF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845307" y="3172274"/>
            <a:ext cx="3975399" cy="5403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5D041539-D009-FF62-9CC5-790B9B44CFF0}"/>
              </a:ext>
            </a:extLst>
          </p:cNvPr>
          <p:cNvGrpSpPr/>
          <p:nvPr/>
        </p:nvGrpSpPr>
        <p:grpSpPr>
          <a:xfrm>
            <a:off x="2445488" y="4296412"/>
            <a:ext cx="9101470" cy="2898419"/>
            <a:chOff x="2445488" y="4296412"/>
            <a:chExt cx="9101470" cy="2898419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B319FA18-E709-908A-5A05-D37C559148DE}"/>
                </a:ext>
              </a:extLst>
            </p:cNvPr>
            <p:cNvSpPr txBox="1"/>
            <p:nvPr/>
          </p:nvSpPr>
          <p:spPr>
            <a:xfrm>
              <a:off x="2913321" y="4591459"/>
              <a:ext cx="8548577" cy="230832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indent="-342900"/>
              <a:r>
                <a:rPr lang="en-GB" sz="4800" dirty="0"/>
                <a:t>I need to tie my hair at the back of my head. These bunches might dangle in the food!</a:t>
              </a:r>
            </a:p>
          </p:txBody>
        </p:sp>
        <p:sp>
          <p:nvSpPr>
            <p:cNvPr id="11" name="Speech Bubble: Rectangle with Corners Rounded 10">
              <a:extLst>
                <a:ext uri="{FF2B5EF4-FFF2-40B4-BE49-F238E27FC236}">
                  <a16:creationId xmlns:a16="http://schemas.microsoft.com/office/drawing/2014/main" id="{B0A6CEE5-3916-33CC-5214-25B6897F697B}"/>
                </a:ext>
              </a:extLst>
            </p:cNvPr>
            <p:cNvSpPr/>
            <p:nvPr/>
          </p:nvSpPr>
          <p:spPr>
            <a:xfrm>
              <a:off x="2445488" y="4296412"/>
              <a:ext cx="9101470" cy="2898419"/>
            </a:xfrm>
            <a:prstGeom prst="wedgeRoundRectCallout">
              <a:avLst>
                <a:gd name="adj1" fmla="val 62987"/>
                <a:gd name="adj2" fmla="val -22103"/>
                <a:gd name="adj3" fmla="val 16667"/>
              </a:avLst>
            </a:prstGeom>
            <a:noFill/>
            <a:ln>
              <a:solidFill>
                <a:srgbClr val="34713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8144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84A4DD-67C1-1F41-CA22-D65B086389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13702F-EE1A-0AE3-FE96-F21BAB9A66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28700" y="1311442"/>
            <a:ext cx="14409124" cy="1080000"/>
          </a:xfrm>
        </p:spPr>
        <p:txBody>
          <a:bodyPr/>
          <a:lstStyle/>
          <a:p>
            <a:pPr indent="-342900">
              <a:lnSpc>
                <a:spcPct val="80000"/>
              </a:lnSpc>
              <a:spcBef>
                <a:spcPts val="0"/>
              </a:spcBef>
            </a:pPr>
            <a: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  <a:t>Alisha and Ronnie have short sleeves.</a:t>
            </a: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endParaRPr lang="en-US" sz="5400" dirty="0">
              <a:solidFill>
                <a:schemeClr val="tx1"/>
              </a:solidFill>
              <a:latin typeface="+mj-lt"/>
              <a:ea typeface="+mn-ea"/>
              <a:cs typeface="+mn-cs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488D1601-F3C5-7894-F414-CA7087CDD57D}"/>
              </a:ext>
            </a:extLst>
          </p:cNvPr>
          <p:cNvSpPr txBox="1">
            <a:spLocks/>
          </p:cNvSpPr>
          <p:nvPr/>
        </p:nvSpPr>
        <p:spPr>
          <a:xfrm>
            <a:off x="1028700" y="2767637"/>
            <a:ext cx="14856342" cy="570986"/>
          </a:xfrm>
          <a:prstGeom prst="rect">
            <a:avLst/>
          </a:prstGeom>
        </p:spPr>
        <p:txBody>
          <a:bodyPr lIns="0" tIns="0" rIns="0" bIns="0"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ED6B17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indent="-342900">
              <a:lnSpc>
                <a:spcPct val="80000"/>
              </a:lnSpc>
              <a:spcBef>
                <a:spcPts val="0"/>
              </a:spcBef>
            </a:pPr>
            <a:r>
              <a:rPr lang="en-GB" sz="4400" b="0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What would they have to do if their sleeves were long?</a:t>
            </a:r>
            <a:endParaRPr lang="en-US" sz="4400" b="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F93F946-8148-63E9-FA47-BA95B0599C8C}"/>
              </a:ext>
            </a:extLst>
          </p:cNvPr>
          <p:cNvSpPr txBox="1">
            <a:spLocks/>
          </p:cNvSpPr>
          <p:nvPr/>
        </p:nvSpPr>
        <p:spPr>
          <a:xfrm>
            <a:off x="1028699" y="8534715"/>
            <a:ext cx="10348137" cy="881685"/>
          </a:xfrm>
          <a:prstGeom prst="rect">
            <a:avLst/>
          </a:prstGeom>
        </p:spPr>
        <p:txBody>
          <a:bodyPr lIns="0" tIns="0" rIns="0" bIns="0"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ED6B17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indent="-342900">
              <a:lnSpc>
                <a:spcPct val="80000"/>
              </a:lnSpc>
              <a:spcBef>
                <a:spcPts val="0"/>
              </a:spcBef>
            </a:pPr>
            <a:r>
              <a:rPr lang="en-GB" sz="4400" b="0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Would you need to roll up your sleeves?</a:t>
            </a:r>
          </a:p>
          <a:p>
            <a:pPr indent="-342900">
              <a:lnSpc>
                <a:spcPct val="80000"/>
              </a:lnSpc>
              <a:spcBef>
                <a:spcPts val="0"/>
              </a:spcBef>
            </a:pPr>
            <a:endParaRPr lang="en-US" sz="4400" b="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" name="Picture 9">
            <a:extLst>
              <a:ext uri="{FF2B5EF4-FFF2-40B4-BE49-F238E27FC236}">
                <a16:creationId xmlns:a16="http://schemas.microsoft.com/office/drawing/2014/main" id="{8E737856-7008-0947-DA64-BC8111C9C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680367" y="3645560"/>
            <a:ext cx="3204675" cy="4355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C67AA29A-5CD6-D99A-FF80-3BF9FAF71542}"/>
              </a:ext>
            </a:extLst>
          </p:cNvPr>
          <p:cNvGrpSpPr/>
          <p:nvPr/>
        </p:nvGrpSpPr>
        <p:grpSpPr>
          <a:xfrm>
            <a:off x="3806456" y="4721716"/>
            <a:ext cx="7998861" cy="1870471"/>
            <a:chOff x="3806456" y="4721716"/>
            <a:chExt cx="7998861" cy="1870471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B06D6C7A-EC60-A77E-8900-427560D39FF4}"/>
                </a:ext>
              </a:extLst>
            </p:cNvPr>
            <p:cNvSpPr txBox="1"/>
            <p:nvPr/>
          </p:nvSpPr>
          <p:spPr>
            <a:xfrm>
              <a:off x="4277468" y="4878262"/>
              <a:ext cx="7485319" cy="156966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indent="-342900"/>
              <a:r>
                <a:rPr lang="en-GB" sz="4800" dirty="0"/>
                <a:t>We would have to roll them up to our elbows!</a:t>
              </a:r>
            </a:p>
          </p:txBody>
        </p:sp>
        <p:sp>
          <p:nvSpPr>
            <p:cNvPr id="11" name="Speech Bubble: Rectangle with Corners Rounded 10">
              <a:extLst>
                <a:ext uri="{FF2B5EF4-FFF2-40B4-BE49-F238E27FC236}">
                  <a16:creationId xmlns:a16="http://schemas.microsoft.com/office/drawing/2014/main" id="{2140DD16-D8F4-18BD-4290-E12BEC67E1E2}"/>
                </a:ext>
              </a:extLst>
            </p:cNvPr>
            <p:cNvSpPr/>
            <p:nvPr/>
          </p:nvSpPr>
          <p:spPr>
            <a:xfrm>
              <a:off x="3806456" y="4721716"/>
              <a:ext cx="7998861" cy="1870471"/>
            </a:xfrm>
            <a:prstGeom prst="wedgeRoundRectCallout">
              <a:avLst>
                <a:gd name="adj1" fmla="val 57670"/>
                <a:gd name="adj2" fmla="val -40293"/>
                <a:gd name="adj3" fmla="val 16667"/>
              </a:avLst>
            </a:prstGeom>
            <a:noFill/>
            <a:ln>
              <a:solidFill>
                <a:srgbClr val="34713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" name="Picture 20">
            <a:extLst>
              <a:ext uri="{FF2B5EF4-FFF2-40B4-BE49-F238E27FC236}">
                <a16:creationId xmlns:a16="http://schemas.microsoft.com/office/drawing/2014/main" id="{51D74E07-1370-7CE9-8780-09F280E066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699" y="3714817"/>
            <a:ext cx="2373719" cy="4133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9981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8FDD0E-40E2-8CCF-AB7E-89266705CA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277A1-8555-6304-2C5D-E164D069C5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28700" y="1311442"/>
            <a:ext cx="14409124" cy="1080000"/>
          </a:xfrm>
        </p:spPr>
        <p:txBody>
          <a:bodyPr/>
          <a:lstStyle/>
          <a:p>
            <a:pPr indent="-342900">
              <a:lnSpc>
                <a:spcPct val="80000"/>
              </a:lnSpc>
              <a:spcBef>
                <a:spcPts val="0"/>
              </a:spcBef>
            </a:pPr>
            <a: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  <a:t>What will they need to do with their hands?</a:t>
            </a: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endParaRPr lang="en-US" sz="5400" dirty="0">
              <a:solidFill>
                <a:schemeClr val="tx1"/>
              </a:solidFill>
              <a:latin typeface="+mj-lt"/>
              <a:ea typeface="+mn-ea"/>
              <a:cs typeface="+mn-cs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BE2F959-1436-DADD-C430-484998C6A261}"/>
              </a:ext>
            </a:extLst>
          </p:cNvPr>
          <p:cNvSpPr txBox="1">
            <a:spLocks/>
          </p:cNvSpPr>
          <p:nvPr/>
        </p:nvSpPr>
        <p:spPr>
          <a:xfrm>
            <a:off x="1028700" y="8094534"/>
            <a:ext cx="13357354" cy="881685"/>
          </a:xfrm>
          <a:prstGeom prst="rect">
            <a:avLst/>
          </a:prstGeom>
        </p:spPr>
        <p:txBody>
          <a:bodyPr lIns="0" tIns="0" rIns="0" bIns="0"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ED6B17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indent="-342900">
              <a:lnSpc>
                <a:spcPct val="100000"/>
              </a:lnSpc>
              <a:spcBef>
                <a:spcPts val="0"/>
              </a:spcBef>
            </a:pPr>
            <a:r>
              <a:rPr lang="en-GB" sz="4400" b="0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It is really important to have clean hands when you are cooking, so the food you make is safe to eat.</a:t>
            </a:r>
          </a:p>
          <a:p>
            <a:pPr indent="-342900">
              <a:lnSpc>
                <a:spcPct val="100000"/>
              </a:lnSpc>
              <a:spcBef>
                <a:spcPts val="0"/>
              </a:spcBef>
            </a:pPr>
            <a:endParaRPr lang="en-US" sz="4400" b="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" name="Picture 9">
            <a:extLst>
              <a:ext uri="{FF2B5EF4-FFF2-40B4-BE49-F238E27FC236}">
                <a16:creationId xmlns:a16="http://schemas.microsoft.com/office/drawing/2014/main" id="{8DD16460-84B3-15BD-5514-88E32A6A9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821638" y="3874701"/>
            <a:ext cx="3242155" cy="4406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0">
            <a:extLst>
              <a:ext uri="{FF2B5EF4-FFF2-40B4-BE49-F238E27FC236}">
                <a16:creationId xmlns:a16="http://schemas.microsoft.com/office/drawing/2014/main" id="{26E5A7A9-C35E-F5A3-23DF-DE00B55BD6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697" y="2655471"/>
            <a:ext cx="2662423" cy="4635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F580B4A6-CA16-FD22-17A0-E9F274186EDF}"/>
              </a:ext>
            </a:extLst>
          </p:cNvPr>
          <p:cNvGrpSpPr/>
          <p:nvPr/>
        </p:nvGrpSpPr>
        <p:grpSpPr>
          <a:xfrm>
            <a:off x="5132299" y="3450520"/>
            <a:ext cx="8023401" cy="2828260"/>
            <a:chOff x="3975890" y="3729370"/>
            <a:chExt cx="8023401" cy="2828260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C23FCF1-DD45-3D0F-B356-1FECDA499E45}"/>
                </a:ext>
              </a:extLst>
            </p:cNvPr>
            <p:cNvSpPr txBox="1"/>
            <p:nvPr/>
          </p:nvSpPr>
          <p:spPr>
            <a:xfrm>
              <a:off x="4366034" y="3987772"/>
              <a:ext cx="7633257" cy="230832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indent="-342900"/>
              <a:r>
                <a:rPr lang="en-GB" sz="4800" dirty="0"/>
                <a:t>We need to wash our hands with soap and warm water, then dry them really well.</a:t>
              </a:r>
            </a:p>
          </p:txBody>
        </p:sp>
        <p:sp>
          <p:nvSpPr>
            <p:cNvPr id="11" name="Speech Bubble: Rectangle with Corners Rounded 10">
              <a:extLst>
                <a:ext uri="{FF2B5EF4-FFF2-40B4-BE49-F238E27FC236}">
                  <a16:creationId xmlns:a16="http://schemas.microsoft.com/office/drawing/2014/main" id="{F8B2D143-4C70-CE46-B82D-2BCF35E117B5}"/>
                </a:ext>
              </a:extLst>
            </p:cNvPr>
            <p:cNvSpPr/>
            <p:nvPr/>
          </p:nvSpPr>
          <p:spPr>
            <a:xfrm>
              <a:off x="3975890" y="3729370"/>
              <a:ext cx="8023401" cy="2828260"/>
            </a:xfrm>
            <a:prstGeom prst="wedgeRoundRectCallout">
              <a:avLst>
                <a:gd name="adj1" fmla="val -61834"/>
                <a:gd name="adj2" fmla="val -25827"/>
                <a:gd name="adj3" fmla="val 16667"/>
              </a:avLst>
            </a:prstGeom>
            <a:noFill/>
            <a:ln>
              <a:solidFill>
                <a:srgbClr val="34713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321698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7E0680-5898-FE3A-D480-AD5EC7E4DE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AECE7-20A0-FDD0-CD34-0E3135887B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28700" y="1311442"/>
            <a:ext cx="14409124" cy="1080000"/>
          </a:xfrm>
        </p:spPr>
        <p:txBody>
          <a:bodyPr/>
          <a:lstStyle/>
          <a:p>
            <a:pPr indent="-342900">
              <a:lnSpc>
                <a:spcPct val="80000"/>
              </a:lnSpc>
              <a:spcBef>
                <a:spcPts val="0"/>
              </a:spcBef>
            </a:pPr>
            <a: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  <a:t>Alisha and Ronnie need to wear something.</a:t>
            </a: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endParaRPr lang="en-US" sz="5400" dirty="0">
              <a:solidFill>
                <a:schemeClr val="tx1"/>
              </a:solidFill>
              <a:latin typeface="+mj-lt"/>
              <a:ea typeface="+mn-ea"/>
              <a:cs typeface="+mn-cs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C9C69445-ECE4-7893-E071-6DD8649F4C01}"/>
              </a:ext>
            </a:extLst>
          </p:cNvPr>
          <p:cNvSpPr txBox="1">
            <a:spLocks/>
          </p:cNvSpPr>
          <p:nvPr/>
        </p:nvSpPr>
        <p:spPr>
          <a:xfrm>
            <a:off x="1028700" y="2767637"/>
            <a:ext cx="14856342" cy="570986"/>
          </a:xfrm>
          <a:prstGeom prst="rect">
            <a:avLst/>
          </a:prstGeom>
        </p:spPr>
        <p:txBody>
          <a:bodyPr lIns="0" tIns="0" rIns="0" bIns="0"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ED6B17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indent="-342900">
              <a:lnSpc>
                <a:spcPct val="80000"/>
              </a:lnSpc>
              <a:spcBef>
                <a:spcPts val="0"/>
              </a:spcBef>
            </a:pPr>
            <a:r>
              <a:rPr lang="en-GB" sz="4400" b="0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What could that be?</a:t>
            </a:r>
            <a:endParaRPr lang="en-US" sz="4400" b="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" name="Picture 9">
            <a:extLst>
              <a:ext uri="{FF2B5EF4-FFF2-40B4-BE49-F238E27FC236}">
                <a16:creationId xmlns:a16="http://schemas.microsoft.com/office/drawing/2014/main" id="{AA8C474D-1A48-ACA4-B289-85FA202052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014" y="3943375"/>
            <a:ext cx="3867109" cy="525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BC475FFE-601E-8B52-A715-34D86767BDEE}"/>
              </a:ext>
            </a:extLst>
          </p:cNvPr>
          <p:cNvGrpSpPr/>
          <p:nvPr/>
        </p:nvGrpSpPr>
        <p:grpSpPr>
          <a:xfrm>
            <a:off x="8020612" y="4477996"/>
            <a:ext cx="9119072" cy="3964255"/>
            <a:chOff x="1028700" y="4165050"/>
            <a:chExt cx="11400484" cy="4170285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F0F0F031-5AC4-023B-0FE9-5FD4D8C3FBE9}"/>
                </a:ext>
              </a:extLst>
            </p:cNvPr>
            <p:cNvSpPr txBox="1"/>
            <p:nvPr/>
          </p:nvSpPr>
          <p:spPr>
            <a:xfrm>
              <a:off x="1493404" y="4549684"/>
              <a:ext cx="10480078" cy="377083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indent="-342900"/>
              <a:r>
                <a:rPr lang="en-GB" sz="4800" dirty="0"/>
                <a:t>An apron! This will stop any dirt and bits on our clothes from falling into the food. It will also help keep our clothes clean.</a:t>
              </a:r>
            </a:p>
            <a:p>
              <a:pPr indent="-342900"/>
              <a:endParaRPr lang="en-GB" sz="4800" dirty="0"/>
            </a:p>
          </p:txBody>
        </p:sp>
        <p:sp>
          <p:nvSpPr>
            <p:cNvPr id="11" name="Speech Bubble: Rectangle with Corners Rounded 10">
              <a:extLst>
                <a:ext uri="{FF2B5EF4-FFF2-40B4-BE49-F238E27FC236}">
                  <a16:creationId xmlns:a16="http://schemas.microsoft.com/office/drawing/2014/main" id="{0BD90AC6-F83F-4494-598C-89AB08D3DFE5}"/>
                </a:ext>
              </a:extLst>
            </p:cNvPr>
            <p:cNvSpPr/>
            <p:nvPr/>
          </p:nvSpPr>
          <p:spPr>
            <a:xfrm>
              <a:off x="1028700" y="4165050"/>
              <a:ext cx="11400484" cy="4170285"/>
            </a:xfrm>
            <a:prstGeom prst="wedgeRoundRectCallout">
              <a:avLst>
                <a:gd name="adj1" fmla="val -57984"/>
                <a:gd name="adj2" fmla="val -24716"/>
                <a:gd name="adj3" fmla="val 16667"/>
              </a:avLst>
            </a:prstGeom>
            <a:noFill/>
            <a:ln>
              <a:solidFill>
                <a:srgbClr val="34713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5" name="Picture 20">
            <a:extLst>
              <a:ext uri="{FF2B5EF4-FFF2-40B4-BE49-F238E27FC236}">
                <a16:creationId xmlns:a16="http://schemas.microsoft.com/office/drawing/2014/main" id="{BECA97D8-6D29-9F67-6FCA-26F1D8560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94" y="3943375"/>
            <a:ext cx="3021702" cy="5261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5072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B30ED8-5EA6-6E3A-1251-8F003E7C3D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F89FDE-6F80-E842-D7B3-C9B6533796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4225" y="1313679"/>
            <a:ext cx="14409124" cy="1080000"/>
          </a:xfrm>
        </p:spPr>
        <p:txBody>
          <a:bodyPr/>
          <a:lstStyle/>
          <a:p>
            <a:pPr indent="-342900">
              <a:lnSpc>
                <a:spcPct val="80000"/>
              </a:lnSpc>
              <a:spcBef>
                <a:spcPts val="0"/>
              </a:spcBef>
            </a:pPr>
            <a: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  <a:t>Now we are ready to cook!</a:t>
            </a: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endParaRPr lang="en-US" sz="5400" dirty="0">
              <a:solidFill>
                <a:schemeClr val="tx1"/>
              </a:solidFill>
              <a:latin typeface="+mj-lt"/>
              <a:ea typeface="+mn-ea"/>
              <a:cs typeface="+mn-cs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EF9ED92F-0A48-C053-1B6F-AED91DA45B95}"/>
              </a:ext>
            </a:extLst>
          </p:cNvPr>
          <p:cNvSpPr txBox="1">
            <a:spLocks/>
          </p:cNvSpPr>
          <p:nvPr/>
        </p:nvSpPr>
        <p:spPr>
          <a:xfrm>
            <a:off x="1247996" y="8447079"/>
            <a:ext cx="15792007" cy="1357674"/>
          </a:xfrm>
          <a:prstGeom prst="rect">
            <a:avLst/>
          </a:prstGeom>
        </p:spPr>
        <p:txBody>
          <a:bodyPr lIns="0" tIns="0" rIns="0" bIns="0"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ED6B17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indent="-342900">
              <a:lnSpc>
                <a:spcPct val="100000"/>
              </a:lnSpc>
              <a:spcBef>
                <a:spcPts val="0"/>
              </a:spcBef>
            </a:pPr>
            <a:r>
              <a:rPr lang="en-GB" sz="4400" b="0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Alisha and Ronnie have chef hats too but you don’t need a hat.</a:t>
            </a:r>
          </a:p>
          <a:p>
            <a:pPr indent="-342900">
              <a:lnSpc>
                <a:spcPct val="100000"/>
              </a:lnSpc>
              <a:spcBef>
                <a:spcPts val="0"/>
              </a:spcBef>
            </a:pPr>
            <a:endParaRPr lang="en-US" sz="4400" b="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6384B1D-3705-F0DF-2B4F-CD73AFD79C56}"/>
              </a:ext>
            </a:extLst>
          </p:cNvPr>
          <p:cNvGrpSpPr/>
          <p:nvPr/>
        </p:nvGrpSpPr>
        <p:grpSpPr>
          <a:xfrm>
            <a:off x="8992937" y="3889945"/>
            <a:ext cx="7404699" cy="3060868"/>
            <a:chOff x="5610369" y="3786863"/>
            <a:chExt cx="7084905" cy="3060868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13CAD8A8-9C91-91D2-191E-17E22BB2061D}"/>
                </a:ext>
              </a:extLst>
            </p:cNvPr>
            <p:cNvSpPr txBox="1"/>
            <p:nvPr/>
          </p:nvSpPr>
          <p:spPr>
            <a:xfrm>
              <a:off x="6120732" y="4163135"/>
              <a:ext cx="6574542" cy="230832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indent="-342900"/>
              <a:r>
                <a:rPr lang="en-GB" sz="4800" dirty="0"/>
                <a:t>Can you remember the five things we did to get ready to cook?</a:t>
              </a:r>
            </a:p>
          </p:txBody>
        </p:sp>
        <p:sp>
          <p:nvSpPr>
            <p:cNvPr id="11" name="Speech Bubble: Rectangle with Corners Rounded 10">
              <a:extLst>
                <a:ext uri="{FF2B5EF4-FFF2-40B4-BE49-F238E27FC236}">
                  <a16:creationId xmlns:a16="http://schemas.microsoft.com/office/drawing/2014/main" id="{98A01569-F4AA-1D26-3B03-5F17E6FEABBF}"/>
                </a:ext>
              </a:extLst>
            </p:cNvPr>
            <p:cNvSpPr/>
            <p:nvPr/>
          </p:nvSpPr>
          <p:spPr>
            <a:xfrm>
              <a:off x="5610369" y="3786863"/>
              <a:ext cx="7084905" cy="3060868"/>
            </a:xfrm>
            <a:prstGeom prst="wedgeRoundRectCallout">
              <a:avLst>
                <a:gd name="adj1" fmla="val -61349"/>
                <a:gd name="adj2" fmla="val -30479"/>
                <a:gd name="adj3" fmla="val 16667"/>
              </a:avLst>
            </a:prstGeom>
            <a:noFill/>
            <a:ln>
              <a:solidFill>
                <a:srgbClr val="34713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6" name="Picture 11" descr="alisha_hat">
            <a:extLst>
              <a:ext uri="{FF2B5EF4-FFF2-40B4-BE49-F238E27FC236}">
                <a16:creationId xmlns:a16="http://schemas.microsoft.com/office/drawing/2014/main" id="{0696CCD7-FD33-6731-C13A-8570056EB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741" y="2498795"/>
            <a:ext cx="3064381" cy="5510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2" descr="ronnie_hat">
            <a:extLst>
              <a:ext uri="{FF2B5EF4-FFF2-40B4-BE49-F238E27FC236}">
                <a16:creationId xmlns:a16="http://schemas.microsoft.com/office/drawing/2014/main" id="{FDB7607F-1A1D-E3A5-7B56-60FF18AF9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3440" y="2658519"/>
            <a:ext cx="3120838" cy="541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8626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090314-23CB-5963-6E6D-CF7FF0179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95EF9B-C51F-1EF5-F5D5-DEF5F31251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4905" y="1039070"/>
            <a:ext cx="11993524" cy="1080000"/>
          </a:xfrm>
        </p:spPr>
        <p:txBody>
          <a:bodyPr/>
          <a:lstStyle/>
          <a:p>
            <a:pPr indent="-342900">
              <a:spcBef>
                <a:spcPts val="0"/>
              </a:spcBef>
            </a:pPr>
            <a: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  <a:t>Can you remember the five get ready to cook steps?</a:t>
            </a: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br>
              <a:rPr lang="en-GB" sz="54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</a:br>
            <a:endParaRPr lang="en-US" sz="5400" dirty="0">
              <a:solidFill>
                <a:schemeClr val="tx1"/>
              </a:solidFill>
              <a:latin typeface="+mj-lt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D94850-AC43-F140-2085-9DF145162F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0285" y="3104948"/>
            <a:ext cx="2935711" cy="29357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61D2091-002A-0BA2-CDDB-DF9A6BF772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415" y="6338509"/>
            <a:ext cx="2909421" cy="290942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FD68003-0AA2-A93E-36E2-0F08CE8CE1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0646" y="3061131"/>
            <a:ext cx="2979528" cy="297952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203D57B-3899-CEB0-518C-8DD8AC54416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415" y="3096638"/>
            <a:ext cx="2874369" cy="287436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A8CF6BA-135C-16D9-613B-F524E2ABDDA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1220" y="3096638"/>
            <a:ext cx="2839315" cy="2839315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EA4604A4-DB98-C337-E975-467D9C911748}"/>
              </a:ext>
            </a:extLst>
          </p:cNvPr>
          <p:cNvSpPr txBox="1">
            <a:spLocks/>
          </p:cNvSpPr>
          <p:nvPr/>
        </p:nvSpPr>
        <p:spPr>
          <a:xfrm>
            <a:off x="5102183" y="7163913"/>
            <a:ext cx="11993524" cy="1258612"/>
          </a:xfrm>
          <a:prstGeom prst="rect">
            <a:avLst/>
          </a:prstGeom>
        </p:spPr>
        <p:txBody>
          <a:bodyPr lIns="0" tIns="0" rIns="0" bIns="0"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ED6B17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indent="-342900">
              <a:lnSpc>
                <a:spcPct val="100000"/>
              </a:lnSpc>
              <a:spcBef>
                <a:spcPts val="0"/>
              </a:spcBef>
            </a:pPr>
            <a:r>
              <a:rPr lang="en-GB" sz="4400" b="0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We need to do all these things to be ready to cook, so what we make is safe to eat. </a:t>
            </a:r>
            <a:br>
              <a:rPr lang="en-GB" sz="4400" b="0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</a:br>
            <a:endParaRPr lang="en-US" sz="4400" b="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6082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5331278-8829-BD4F-3A36-3B552E0632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Get ready to cook</a:t>
            </a:r>
          </a:p>
          <a:p>
            <a:endParaRPr lang="en-GB" dirty="0"/>
          </a:p>
        </p:txBody>
      </p:sp>
      <p:pic>
        <p:nvPicPr>
          <p:cNvPr id="10" name="Picture Placeholder 6">
            <a:extLst>
              <a:ext uri="{FF2B5EF4-FFF2-40B4-BE49-F238E27FC236}">
                <a16:creationId xmlns:a16="http://schemas.microsoft.com/office/drawing/2014/main" id="{D7C7935A-7337-9AE7-5FAA-9DCB4927995D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77" r="29877"/>
          <a:stretch>
            <a:fillRect/>
          </a:stretch>
        </p:blipFill>
        <p:spPr>
          <a:xfrm flipH="1">
            <a:off x="0" y="0"/>
            <a:ext cx="6223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296965"/>
      </p:ext>
    </p:extLst>
  </p:cSld>
  <p:clrMapOvr>
    <a:masterClrMapping/>
  </p:clrMapOvr>
</p:sld>
</file>

<file path=ppt/theme/theme1.xml><?xml version="1.0" encoding="utf-8"?>
<a:theme xmlns:a="http://schemas.openxmlformats.org/drawingml/2006/main" name="Front and Back">
  <a:themeElements>
    <a:clrScheme name="FFL Colours">
      <a:dk1>
        <a:srgbClr val="34713B"/>
      </a:dk1>
      <a:lt1>
        <a:sysClr val="window" lastClr="FFFFFF"/>
      </a:lt1>
      <a:dk2>
        <a:srgbClr val="000000"/>
      </a:dk2>
      <a:lt2>
        <a:srgbClr val="EEECE1"/>
      </a:lt2>
      <a:accent1>
        <a:srgbClr val="34713B"/>
      </a:accent1>
      <a:accent2>
        <a:srgbClr val="C7331F"/>
      </a:accent2>
      <a:accent3>
        <a:srgbClr val="FDC92F"/>
      </a:accent3>
      <a:accent4>
        <a:srgbClr val="226E9D"/>
      </a:accent4>
      <a:accent5>
        <a:srgbClr val="56B058"/>
      </a:accent5>
      <a:accent6>
        <a:srgbClr val="EB6739"/>
      </a:accent6>
      <a:hlink>
        <a:srgbClr val="0000FF"/>
      </a:hlink>
      <a:folHlink>
        <a:srgbClr val="800080"/>
      </a:folHlink>
    </a:clrScheme>
    <a:fontScheme name="Custom 1">
      <a:majorFont>
        <a:latin typeface="Source Sans Pro SemiBold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et ready to cook presentation (3-5)" id="{CF91AB9C-8C99-42BB-8F03-1D31790A6AB4}" vid="{93456359-4F7F-4D03-9DE0-6BC72494BE3F}"/>
    </a:ext>
  </a:extLst>
</a:theme>
</file>

<file path=ppt/theme/theme2.xml><?xml version="1.0" encoding="utf-8"?>
<a:theme xmlns:a="http://schemas.openxmlformats.org/drawingml/2006/main" name="White Pala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Get ready to cook presentation (3-5)" id="{CF91AB9C-8C99-42BB-8F03-1D31790A6AB4}" vid="{0A10E84A-7BED-4217-BA96-13C19537BD33}"/>
    </a:ext>
  </a:extLst>
</a:theme>
</file>

<file path=ppt/theme/theme3.xml><?xml version="1.0" encoding="utf-8"?>
<a:theme xmlns:a="http://schemas.openxmlformats.org/drawingml/2006/main" name="Lost Verdani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Get ready to cook presentation (3-5)" id="{CF91AB9C-8C99-42BB-8F03-1D31790A6AB4}" vid="{E685B3AD-95EE-403B-8FE8-6555D5804889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B7717B116CB0458FBBE0A0DE0182DD" ma:contentTypeVersion="13" ma:contentTypeDescription="Create a new document." ma:contentTypeScope="" ma:versionID="ce0553dddd25d99b22cfbc3590afeb1a">
  <xsd:schema xmlns:xsd="http://www.w3.org/2001/XMLSchema" xmlns:xs="http://www.w3.org/2001/XMLSchema" xmlns:p="http://schemas.microsoft.com/office/2006/metadata/properties" xmlns:ns2="4c7d02dd-d8f6-4ac9-bd74-b11e6dbbf829" xmlns:ns3="e23bd75c-2c0f-42ec-881a-8c8145746009" targetNamespace="http://schemas.microsoft.com/office/2006/metadata/properties" ma:root="true" ma:fieldsID="c216a21d9ec43ded0ea9f5496cf36e2c" ns2:_="" ns3:_="">
    <xsd:import namespace="4c7d02dd-d8f6-4ac9-bd74-b11e6dbbf829"/>
    <xsd:import namespace="e23bd75c-2c0f-42ec-881a-8c814574600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7d02dd-d8f6-4ac9-bd74-b11e6dbbf82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a407c16c-d400-4155-af4b-d0582c07d42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3bd75c-2c0f-42ec-881a-8c8145746009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bee8a2b1-86da-4118-9ec0-6d7b842742b1}" ma:internalName="TaxCatchAll" ma:showField="CatchAllData" ma:web="e23bd75c-2c0f-42ec-881a-8c814574600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23bd75c-2c0f-42ec-881a-8c8145746009" xsi:nil="true"/>
    <lcf76f155ced4ddcb4097134ff3c332f xmlns="4c7d02dd-d8f6-4ac9-bd74-b11e6dbbf82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D060835-64FD-4DC1-95B8-3BD144F5741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A312309-D77D-4FCD-BBBA-F52028816C79}">
  <ds:schemaRefs>
    <ds:schemaRef ds:uri="4c7d02dd-d8f6-4ac9-bd74-b11e6dbbf829"/>
    <ds:schemaRef ds:uri="e23bd75c-2c0f-42ec-881a-8c814574600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888D47F-72B8-4B16-9F68-31D2A3AD1D55}">
  <ds:schemaRefs>
    <ds:schemaRef ds:uri="http://schemas.microsoft.com/office/2006/metadata/properties"/>
    <ds:schemaRef ds:uri="e23bd75c-2c0f-42ec-881a-8c8145746009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terms/"/>
    <ds:schemaRef ds:uri="4c7d02dd-d8f6-4ac9-bd74-b11e6dbbf829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274</TotalTime>
  <Words>378</Words>
  <Application>Microsoft Office PowerPoint</Application>
  <PresentationFormat>Custom</PresentationFormat>
  <Paragraphs>31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Aptos</vt:lpstr>
      <vt:lpstr>Source Sans Pro SemiBold</vt:lpstr>
      <vt:lpstr>Source Sans Pro</vt:lpstr>
      <vt:lpstr>Arial</vt:lpstr>
      <vt:lpstr>Source Sans Pro Semi-Bold</vt:lpstr>
      <vt:lpstr>Source Sans Pro Light</vt:lpstr>
      <vt:lpstr>Front and Back</vt:lpstr>
      <vt:lpstr>White Palace</vt:lpstr>
      <vt:lpstr>Lost Verdania</vt:lpstr>
      <vt:lpstr>PowerPoint Presentation</vt:lpstr>
      <vt:lpstr>Ronnie says…</vt:lpstr>
      <vt:lpstr>Alisha says…</vt:lpstr>
      <vt:lpstr>Ronnie needs to take off his jewellery. </vt:lpstr>
      <vt:lpstr>Long hair needs to be tied back.  </vt:lpstr>
      <vt:lpstr>Alisha and Ronnie have short sleeves.  </vt:lpstr>
      <vt:lpstr>What will they need to do with their hands?      </vt:lpstr>
      <vt:lpstr>Alisha and Ronnie need to wear something.       </vt:lpstr>
      <vt:lpstr>Now we are ready to cook!       </vt:lpstr>
      <vt:lpstr>Can you remember the five get ready to cook steps?       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Orla Condon</dc:creator>
  <cp:lastModifiedBy>Claire Theobald</cp:lastModifiedBy>
  <cp:revision>53</cp:revision>
  <dcterms:created xsi:type="dcterms:W3CDTF">2026-03-04T15:22:34Z</dcterms:created>
  <dcterms:modified xsi:type="dcterms:W3CDTF">2026-07-26T09:04:22Z</dcterms:modified>
  <dc:identifier>DAHBkqdMVyA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0x0101008BB7717B116CB0458FBBE0A0DE0182DD</vt:lpwstr>
  </property>
  <property fmtid="{D5CDD505-2E9C-101B-9397-08002B2CF9AE}" pid="3" name="MediaServiceImageTags">
    <vt:lpwstr/>
  </property>
</Properties>
</file>