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56" r:id="rId7"/>
    <p:sldId id="263" r:id="rId8"/>
    <p:sldId id="262"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65" r:id="rId32"/>
  </p:sldIdLst>
  <p:sldSz cx="18288000" cy="10287000"/>
  <p:notesSz cx="6858000" cy="9144000"/>
  <p:embeddedFontLst>
    <p:embeddedFont>
      <p:font typeface="Source Sans Pro" panose="020B0503030403020204" pitchFamily="34" charset="0"/>
      <p:regular r:id="rId33"/>
      <p:bold r:id="rId34"/>
      <p:italic r:id="rId35"/>
      <p:boldItalic r:id="rId36"/>
    </p:embeddedFont>
    <p:embeddedFont>
      <p:font typeface="Source Sans Pro Light" panose="020B0403030403020204" pitchFamily="34" charset="0"/>
      <p:regular r:id="rId37"/>
      <p:italic r:id="rId38"/>
    </p:embeddedFont>
    <p:embeddedFont>
      <p:font typeface="Source Sans Pro SemiBold" panose="020B0603030403020204" pitchFamily="34" charset="0"/>
      <p:bold r:id="rId39"/>
      <p:boldItalic r:id="rId40"/>
    </p:embeddedFont>
    <p:embeddedFont>
      <p:font typeface="Source Sans Pro Semi-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3"/>
            <p14:sldId id="262"/>
            <p14:sldId id="266"/>
            <p14:sldId id="267"/>
            <p14:sldId id="268"/>
            <p14:sldId id="269"/>
            <p14:sldId id="270"/>
            <p14:sldId id="271"/>
            <p14:sldId id="272"/>
            <p14:sldId id="273"/>
            <p14:sldId id="274"/>
            <p14:sldId id="275"/>
            <p14:sldId id="276"/>
            <p14:sldId id="277"/>
            <p14:sldId id="278"/>
            <p14:sldId id="279"/>
            <p14:sldId id="281"/>
            <p14:sldId id="282"/>
            <p14:sldId id="283"/>
            <p14:sldId id="284"/>
            <p14:sldId id="285"/>
            <p14:sldId id="286"/>
            <p14:sldId id="287"/>
            <p14:sldId id="288"/>
            <p14:sldId id="265"/>
          </p14:sldIdLst>
        </p14:section>
        <p14:section name="Dividers" id="{BF34AD7B-428F-4B5E-9F96-FB9763547D0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Theobald" userId="e5e96d6a-dffb-4be3-a7c9-5724c0a71d0d" providerId="ADAL" clId="{8198538B-C0E0-4215-931D-B5281D5D4D48}"/>
    <pc:docChg chg="undo custSel modSld">
      <pc:chgData name="Claire Theobald" userId="e5e96d6a-dffb-4be3-a7c9-5724c0a71d0d" providerId="ADAL" clId="{8198538B-C0E0-4215-931D-B5281D5D4D48}" dt="2026-09-10T06:26:07.637" v="40" actId="20577"/>
      <pc:docMkLst>
        <pc:docMk/>
      </pc:docMkLst>
      <pc:sldChg chg="addSp delSp modSp mod">
        <pc:chgData name="Claire Theobald" userId="e5e96d6a-dffb-4be3-a7c9-5724c0a71d0d" providerId="ADAL" clId="{8198538B-C0E0-4215-931D-B5281D5D4D48}" dt="2026-09-10T06:26:07.637" v="40" actId="20577"/>
        <pc:sldMkLst>
          <pc:docMk/>
          <pc:sldMk cId="0" sldId="256"/>
        </pc:sldMkLst>
        <pc:spChg chg="mod">
          <ac:chgData name="Claire Theobald" userId="e5e96d6a-dffb-4be3-a7c9-5724c0a71d0d" providerId="ADAL" clId="{8198538B-C0E0-4215-931D-B5281D5D4D48}" dt="2026-09-10T06:26:07.637" v="40" actId="20577"/>
          <ac:spMkLst>
            <pc:docMk/>
            <pc:sldMk cId="0" sldId="256"/>
            <ac:spMk id="4" creationId="{B2DC5C4D-29D4-9D68-3D66-FA7560FCE1F4}"/>
          </ac:spMkLst>
        </pc:spChg>
        <pc:picChg chg="add mod ord">
          <ac:chgData name="Claire Theobald" userId="e5e96d6a-dffb-4be3-a7c9-5724c0a71d0d" providerId="ADAL" clId="{8198538B-C0E0-4215-931D-B5281D5D4D48}" dt="2026-09-08T13:57:01.303" v="3" actId="931"/>
          <ac:picMkLst>
            <pc:docMk/>
            <pc:sldMk cId="0" sldId="256"/>
            <ac:picMk id="11" creationId="{208BAC05-29DF-4B0D-B7C1-2D9C705F0B2A}"/>
          </ac:picMkLst>
        </pc:picChg>
      </pc:sldChg>
      <pc:sldChg chg="addSp delSp modSp mod">
        <pc:chgData name="Claire Theobald" userId="e5e96d6a-dffb-4be3-a7c9-5724c0a71d0d" providerId="ADAL" clId="{8198538B-C0E0-4215-931D-B5281D5D4D48}" dt="2026-09-08T13:57:15.276" v="5" actId="931"/>
        <pc:sldMkLst>
          <pc:docMk/>
          <pc:sldMk cId="0" sldId="265"/>
        </pc:sldMkLst>
        <pc:picChg chg="add mod ord">
          <ac:chgData name="Claire Theobald" userId="e5e96d6a-dffb-4be3-a7c9-5724c0a71d0d" providerId="ADAL" clId="{8198538B-C0E0-4215-931D-B5281D5D4D48}" dt="2026-09-08T13:57:15.276" v="5" actId="931"/>
          <ac:picMkLst>
            <pc:docMk/>
            <pc:sldMk cId="0" sldId="265"/>
            <ac:picMk id="7" creationId="{F7BDA3F9-31EA-1EB5-523A-E92E5E2C41C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dirty="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dirty="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nutrition.org.uk/"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s://play.kahoot.it/"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dirty="0">
                <a:ea typeface="Source Sans Pro SemiBold"/>
              </a:rPr>
              <a:t>   Nutrients</a:t>
            </a:r>
          </a:p>
          <a:p>
            <a:r>
              <a:rPr lang="en-GB" sz="5400" dirty="0">
                <a:ea typeface="Source Sans Pro SemiBold"/>
              </a:rPr>
              <a:t>                 (11-14)</a:t>
            </a:r>
            <a:endParaRPr lang="en-GB" sz="5400" dirty="0"/>
          </a:p>
        </p:txBody>
      </p:sp>
      <p:pic>
        <p:nvPicPr>
          <p:cNvPr id="11" name="Picture Placeholder 10">
            <a:extLst>
              <a:ext uri="{FF2B5EF4-FFF2-40B4-BE49-F238E27FC236}">
                <a16:creationId xmlns:a16="http://schemas.microsoft.com/office/drawing/2014/main" id="{208BAC05-29DF-4B0D-B7C1-2D9C705F0B2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5039" r="5039"/>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58724" y="3122055"/>
            <a:ext cx="8378304" cy="5092865"/>
            <a:chOff x="0" y="0"/>
            <a:chExt cx="2362379" cy="1572300"/>
          </a:xfrm>
        </p:grpSpPr>
        <p:sp>
          <p:nvSpPr>
            <p:cNvPr id="3" name="Freeform 3"/>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545457" y="3352468"/>
            <a:ext cx="7604837" cy="463203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There are three macronutrients that are essential for health.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These are:</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• carbohydrate;</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• protein;</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• fat.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Macronutrients are measured in grams (g).</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ea typeface="Source Sans Pro Semi-Bold"/>
                <a:cs typeface="Source Sans Pro Semi-Bold"/>
                <a:sym typeface="Source Sans Pro Semi-Bold"/>
              </a:rPr>
              <a:t>Nutrients</a:t>
            </a:r>
          </a:p>
        </p:txBody>
      </p:sp>
      <p:sp>
        <p:nvSpPr>
          <p:cNvPr id="12" name="TextBox 12"/>
          <p:cNvSpPr txBox="1"/>
          <p:nvPr/>
        </p:nvSpPr>
        <p:spPr>
          <a:xfrm>
            <a:off x="1028700" y="3202049"/>
            <a:ext cx="6584877" cy="463203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Food is eaten and digested in the body to allow the absorption of energy and nutrients.</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There are two different types of nutrients:</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macronutrients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 micronutrients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latin typeface="Source Sans Pro" panose="020B0503030403020204" pitchFamily="34" charset="0"/>
              <a:ea typeface="Source Sans Pro" panose="020B0503030403020204" pitchFamily="34" charset="0"/>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sym typeface="Source Sans Pro Semi-Bold"/>
              </a:rPr>
              <a:t>Carbohydrates</a:t>
            </a:r>
          </a:p>
        </p:txBody>
      </p:sp>
      <p:sp>
        <p:nvSpPr>
          <p:cNvPr id="9" name="TextBox 9"/>
          <p:cNvSpPr txBox="1"/>
          <p:nvPr/>
        </p:nvSpPr>
        <p:spPr>
          <a:xfrm>
            <a:off x="1028700" y="2529908"/>
            <a:ext cx="9643849" cy="512448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two types of carbohydrate that provide dietary energy are starch and sugars. </a:t>
            </a: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Dietary </a:t>
            </a:r>
            <a:r>
              <a:rPr lang="en-US" sz="3200" dirty="0" err="1">
                <a:solidFill>
                  <a:srgbClr val="000000"/>
                </a:solidFill>
                <a:latin typeface="Source Sans Pro" panose="020B0503030403020204" pitchFamily="34" charset="0"/>
                <a:ea typeface="Source Sans Pro" panose="020B0503030403020204" pitchFamily="34" charset="0"/>
                <a:cs typeface="Arial"/>
                <a:sym typeface="Source Sans Pro Light"/>
              </a:rPr>
              <a:t>fibre</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is also a type of carbohydrate which is not digested to provide energy.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Starchy carbohydrate is an important source of energy.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gram of carbohydrate provides 4kcal (17kJ).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10" name="Picture 9">
            <a:extLst>
              <a:ext uri="{FF2B5EF4-FFF2-40B4-BE49-F238E27FC236}">
                <a16:creationId xmlns:a16="http://schemas.microsoft.com/office/drawing/2014/main" id="{5EEA3541-D879-E2F7-DFF3-B57103427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9459" y="3092447"/>
            <a:ext cx="6150083" cy="41021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6087A-0094-C719-3068-DBD38104E72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7628333A-68A3-1F85-5168-1881B75AD232}"/>
              </a:ext>
            </a:extLst>
          </p:cNvPr>
          <p:cNvSpPr txBox="1"/>
          <p:nvPr/>
        </p:nvSpPr>
        <p:spPr>
          <a:xfrm>
            <a:off x="1028700" y="453843"/>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Structure</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carbohydrates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14471222-2187-8726-6ADB-F702E36D22D6}"/>
              </a:ext>
            </a:extLst>
          </p:cNvPr>
          <p:cNvSpPr txBox="1"/>
          <p:nvPr/>
        </p:nvSpPr>
        <p:spPr>
          <a:xfrm>
            <a:off x="1028700" y="2529908"/>
            <a:ext cx="10057979" cy="646330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All types of carbohydrate are compounds of carbon, hydrogen and oxygen.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They can be classified in many different ways. One common way is according to their structure.</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b="1" dirty="0">
                <a:solidFill>
                  <a:srgbClr val="000000"/>
                </a:solidFill>
                <a:latin typeface="Source Sans Pro" panose="020B0503030403020204" pitchFamily="34" charset="0"/>
                <a:ea typeface="Source Sans Pro" panose="020B0503030403020204" pitchFamily="34" charset="0"/>
                <a:cs typeface="Arial"/>
              </a:rPr>
              <a:t>Sugars</a:t>
            </a:r>
          </a:p>
          <a:p>
            <a:endParaRPr lang="en-US" sz="3200" b="1"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Sugars come from a variety of foods. Some are within the cellular structure of the food, e.g. in fruit or vegetables.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Other sugars are not bound into the cellular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structure of the food, e.g. in milk or honey. </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algn="l"/>
            <a:endParaRPr lang="en-US" sz="3600" dirty="0">
              <a:solidFill>
                <a:srgbClr val="000000"/>
              </a:solidFill>
              <a:latin typeface="Source Sans Pro Light"/>
              <a:ea typeface="Source Sans Pro Light"/>
              <a:cs typeface="Arial"/>
            </a:endParaRPr>
          </a:p>
        </p:txBody>
      </p:sp>
      <p:pic>
        <p:nvPicPr>
          <p:cNvPr id="6" name="Picture 5" descr="A jar of honey with a wooden stick&#10;&#10;AI-generated content may be incorrect.">
            <a:extLst>
              <a:ext uri="{FF2B5EF4-FFF2-40B4-BE49-F238E27FC236}">
                <a16:creationId xmlns:a16="http://schemas.microsoft.com/office/drawing/2014/main" id="{3AF0C4C1-CE9C-CC75-2FE6-30E4AEE0A067}"/>
              </a:ext>
            </a:extLst>
          </p:cNvPr>
          <p:cNvPicPr>
            <a:picLocks noChangeAspect="1"/>
          </p:cNvPicPr>
          <p:nvPr/>
        </p:nvPicPr>
        <p:blipFill>
          <a:blip r:embed="rId2"/>
          <a:stretch>
            <a:fillRect/>
          </a:stretch>
        </p:blipFill>
        <p:spPr>
          <a:xfrm>
            <a:off x="13033366" y="2529908"/>
            <a:ext cx="4438205" cy="6357200"/>
          </a:xfrm>
          <a:prstGeom prst="rect">
            <a:avLst/>
          </a:prstGeom>
        </p:spPr>
      </p:pic>
    </p:spTree>
    <p:extLst>
      <p:ext uri="{BB962C8B-B14F-4D97-AF65-F5344CB8AC3E}">
        <p14:creationId xmlns:p14="http://schemas.microsoft.com/office/powerpoint/2010/main" val="15431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F80A6-102F-C79F-D44E-31066FC3F6F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63CF5BF-EC19-FB0B-6CA9-613FBE394DFF}"/>
              </a:ext>
            </a:extLst>
          </p:cNvPr>
          <p:cNvSpPr txBox="1"/>
          <p:nvPr/>
        </p:nvSpPr>
        <p:spPr>
          <a:xfrm>
            <a:off x="756736" y="301312"/>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Free</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sugars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1922D98A-245C-2A63-ACF6-2776D4E2A2C5}"/>
              </a:ext>
            </a:extLst>
          </p:cNvPr>
          <p:cNvSpPr txBox="1"/>
          <p:nvPr/>
        </p:nvSpPr>
        <p:spPr>
          <a:xfrm>
            <a:off x="756736" y="2006545"/>
            <a:ext cx="10314035" cy="8002191"/>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Free sugars include all sugars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added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to foods plus sugars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naturally present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in honey, syrups and unsweetened fruit juice.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 term does not include lactose (the sugar in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milk) when naturally present in milk and dairy products and the sugars contained within the cellular structure of foods (e.g. fruit and vegetables).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recommendations state that less than 5% of total energy intake should </a:t>
            </a:r>
            <a:r>
              <a:rPr lang="en-US" sz="3200" dirty="0">
                <a:solidFill>
                  <a:srgbClr val="000000"/>
                </a:solidFill>
                <a:latin typeface="Source Sans Pro" panose="020B0503030403020204" pitchFamily="34" charset="0"/>
                <a:ea typeface="Source Sans Pro" panose="020B0503030403020204" pitchFamily="34" charset="0"/>
                <a:cs typeface="Arial"/>
              </a:rPr>
              <a:t>come from free sugars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For more information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about free </a:t>
            </a:r>
            <a:r>
              <a:rPr lang="en-US" sz="3200" dirty="0">
                <a:solidFill>
                  <a:srgbClr val="000000"/>
                </a:solidFill>
                <a:latin typeface="Source Sans Pro" panose="020B0503030403020204" pitchFamily="34" charset="0"/>
                <a:ea typeface="Source Sans Pro" panose="020B0503030403020204" pitchFamily="34" charset="0"/>
                <a:cs typeface="Arial"/>
              </a:rPr>
              <a:t>sugars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go to: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hlinkClick r:id="rId2">
                  <a:extLst>
                    <a:ext uri="{A12FA001-AC4F-418D-AE19-62706E023703}">
                      <ahyp:hlinkClr xmlns:ahyp="http://schemas.microsoft.com/office/drawing/2018/hyperlinkcolor" val="tx"/>
                    </a:ext>
                  </a:extLst>
                </a:hlinkClick>
              </a:rPr>
              <a:t>www.nutrition.org.uk</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group of food on a table&#10;&#10;AI-generated content may be incorrect.">
            <a:extLst>
              <a:ext uri="{FF2B5EF4-FFF2-40B4-BE49-F238E27FC236}">
                <a16:creationId xmlns:a16="http://schemas.microsoft.com/office/drawing/2014/main" id="{106F1A27-44B0-DF69-E074-BCB08EC7349C}"/>
              </a:ext>
            </a:extLst>
          </p:cNvPr>
          <p:cNvPicPr>
            <a:picLocks noChangeAspect="1"/>
          </p:cNvPicPr>
          <p:nvPr/>
        </p:nvPicPr>
        <p:blipFill>
          <a:blip r:embed="rId3"/>
          <a:stretch>
            <a:fillRect/>
          </a:stretch>
        </p:blipFill>
        <p:spPr>
          <a:xfrm>
            <a:off x="12278316" y="3137408"/>
            <a:ext cx="5252948" cy="4926582"/>
          </a:xfrm>
          <a:prstGeom prst="rect">
            <a:avLst/>
          </a:prstGeom>
        </p:spPr>
      </p:pic>
    </p:spTree>
    <p:extLst>
      <p:ext uri="{BB962C8B-B14F-4D97-AF65-F5344CB8AC3E}">
        <p14:creationId xmlns:p14="http://schemas.microsoft.com/office/powerpoint/2010/main" val="3336265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7E7A5-D97F-9C1D-13D4-CD8E38FF797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60CDFF6-B73A-D4F5-BE83-97508D0BD0D4}"/>
              </a:ext>
            </a:extLst>
          </p:cNvPr>
          <p:cNvSpPr txBox="1"/>
          <p:nvPr/>
        </p:nvSpPr>
        <p:spPr>
          <a:xfrm>
            <a:off x="1028700" y="453843"/>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Starchy</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carbohydrates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3266DD08-D090-F717-D919-29769A90B9F6}"/>
              </a:ext>
            </a:extLst>
          </p:cNvPr>
          <p:cNvSpPr txBox="1"/>
          <p:nvPr/>
        </p:nvSpPr>
        <p:spPr>
          <a:xfrm>
            <a:off x="1028700" y="2574291"/>
            <a:ext cx="12115800" cy="350865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Starch is found in a variety of foods. It is made up of many sugar molecules.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Can you give some examples of sources of starch in the diet?</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pPr algn="l"/>
            <a:endParaRPr lang="en-US" sz="3600" dirty="0">
              <a:solidFill>
                <a:srgbClr val="000000"/>
              </a:solidFill>
              <a:latin typeface="Source Sans Pro Light"/>
              <a:ea typeface="Source Sans Pro Light"/>
              <a:cs typeface="Arial"/>
            </a:endParaRPr>
          </a:p>
        </p:txBody>
      </p:sp>
      <p:sp>
        <p:nvSpPr>
          <p:cNvPr id="6" name="TextBox 5">
            <a:extLst>
              <a:ext uri="{FF2B5EF4-FFF2-40B4-BE49-F238E27FC236}">
                <a16:creationId xmlns:a16="http://schemas.microsoft.com/office/drawing/2014/main" id="{AD354625-6E84-A1D7-1186-139E1A05C412}"/>
              </a:ext>
            </a:extLst>
          </p:cNvPr>
          <p:cNvSpPr txBox="1"/>
          <p:nvPr/>
        </p:nvSpPr>
        <p:spPr>
          <a:xfrm>
            <a:off x="1036230" y="5135687"/>
            <a:ext cx="6464412"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latin typeface="Source Sans Pro Light"/>
                <a:ea typeface="Source Sans Pro Light"/>
                <a:cs typeface="Arial"/>
              </a:rPr>
              <a:t>• </a:t>
            </a:r>
            <a:r>
              <a:rPr lang="en-GB" sz="3200" dirty="0">
                <a:solidFill>
                  <a:srgbClr val="000000"/>
                </a:solidFill>
                <a:latin typeface="Source Sans Pro" panose="020B0503030403020204" pitchFamily="34" charset="0"/>
                <a:ea typeface="Source Sans Pro" panose="020B0503030403020204" pitchFamily="34" charset="0"/>
                <a:cs typeface="Arial"/>
              </a:rPr>
              <a:t>Potatoes</a:t>
            </a:r>
          </a:p>
          <a:p>
            <a:r>
              <a:rPr lang="en-GB" sz="3200" dirty="0">
                <a:solidFill>
                  <a:srgbClr val="000000"/>
                </a:solidFill>
                <a:latin typeface="Source Sans Pro" panose="020B0503030403020204" pitchFamily="34" charset="0"/>
                <a:ea typeface="Source Sans Pro" panose="020B0503030403020204" pitchFamily="34" charset="0"/>
                <a:cs typeface="Arial"/>
              </a:rPr>
              <a:t>• Bread</a:t>
            </a:r>
          </a:p>
          <a:p>
            <a:r>
              <a:rPr lang="en-GB" sz="3200" dirty="0">
                <a:solidFill>
                  <a:srgbClr val="000000"/>
                </a:solidFill>
                <a:latin typeface="Source Sans Pro" panose="020B0503030403020204" pitchFamily="34" charset="0"/>
                <a:ea typeface="Source Sans Pro" panose="020B0503030403020204" pitchFamily="34" charset="0"/>
                <a:cs typeface="Arial"/>
              </a:rPr>
              <a:t>• Rice</a:t>
            </a:r>
          </a:p>
          <a:p>
            <a:r>
              <a:rPr lang="en-GB" sz="3200" dirty="0">
                <a:solidFill>
                  <a:srgbClr val="000000"/>
                </a:solidFill>
                <a:latin typeface="Source Sans Pro" panose="020B0503030403020204" pitchFamily="34" charset="0"/>
                <a:ea typeface="Source Sans Pro" panose="020B0503030403020204" pitchFamily="34" charset="0"/>
                <a:cs typeface="Arial"/>
              </a:rPr>
              <a:t>• Pasta</a:t>
            </a:r>
          </a:p>
          <a:p>
            <a:endParaRPr lang="en-GB" dirty="0"/>
          </a:p>
        </p:txBody>
      </p:sp>
      <p:sp>
        <p:nvSpPr>
          <p:cNvPr id="7" name="TextBox 6">
            <a:extLst>
              <a:ext uri="{FF2B5EF4-FFF2-40B4-BE49-F238E27FC236}">
                <a16:creationId xmlns:a16="http://schemas.microsoft.com/office/drawing/2014/main" id="{6C89A68D-78CE-91FE-5F1C-77FDE4CF5267}"/>
              </a:ext>
            </a:extLst>
          </p:cNvPr>
          <p:cNvSpPr txBox="1"/>
          <p:nvPr/>
        </p:nvSpPr>
        <p:spPr>
          <a:xfrm>
            <a:off x="1026718" y="7788289"/>
            <a:ext cx="1416181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Source Sans Pro" panose="020B0503030403020204" pitchFamily="34" charset="0"/>
                <a:ea typeface="Source Sans Pro" panose="020B0503030403020204" pitchFamily="34" charset="0"/>
                <a:cs typeface="Arial"/>
              </a:rPr>
              <a:t>Cereal and cereal products are the main source of carbohydrate for adults in the UK.</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GB" sz="3600" dirty="0">
              <a:latin typeface="Source Sans Pro Light"/>
              <a:ea typeface="Source Sans Pro Light"/>
            </a:endParaRPr>
          </a:p>
        </p:txBody>
      </p:sp>
      <p:pic>
        <p:nvPicPr>
          <p:cNvPr id="3" name="Picture 2">
            <a:extLst>
              <a:ext uri="{FF2B5EF4-FFF2-40B4-BE49-F238E27FC236}">
                <a16:creationId xmlns:a16="http://schemas.microsoft.com/office/drawing/2014/main" id="{88A10138-C916-59C0-4952-C948C497D0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62757" y="3676910"/>
            <a:ext cx="5265129" cy="3508653"/>
          </a:xfrm>
          <a:prstGeom prst="rect">
            <a:avLst/>
          </a:prstGeom>
        </p:spPr>
      </p:pic>
    </p:spTree>
    <p:extLst>
      <p:ext uri="{BB962C8B-B14F-4D97-AF65-F5344CB8AC3E}">
        <p14:creationId xmlns:p14="http://schemas.microsoft.com/office/powerpoint/2010/main" val="366632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88B4-3C87-B36F-7463-66800719B59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26A6099-3F3B-FBEA-EE07-249131521E9A}"/>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Protein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52D8DFD-7C2E-7EDB-78D1-5CF3782DA65E}"/>
              </a:ext>
            </a:extLst>
          </p:cNvPr>
          <p:cNvSpPr txBox="1"/>
          <p:nvPr/>
        </p:nvSpPr>
        <p:spPr>
          <a:xfrm>
            <a:off x="1028700" y="2292682"/>
            <a:ext cx="12042053" cy="363176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is essential for growth and repair and keeping cells healthy.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Protein also provides energy:</a:t>
            </a:r>
          </a:p>
          <a:p>
            <a:r>
              <a:rPr lang="en-US" sz="3200" dirty="0">
                <a:solidFill>
                  <a:srgbClr val="000000"/>
                </a:solidFill>
                <a:latin typeface="Source Sans Pro" panose="020B0503030403020204" pitchFamily="34" charset="0"/>
                <a:ea typeface="Source Sans Pro" panose="020B0503030403020204" pitchFamily="34" charset="0"/>
                <a:cs typeface="Arial"/>
              </a:rPr>
              <a:t>1 gram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of protein provides 4 kcal (17 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4" name="Picture 3">
            <a:extLst>
              <a:ext uri="{FF2B5EF4-FFF2-40B4-BE49-F238E27FC236}">
                <a16:creationId xmlns:a16="http://schemas.microsoft.com/office/drawing/2014/main" id="{EBCDBE0B-9968-A760-1D42-7D1394D8E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1942" y="3653177"/>
            <a:ext cx="7320643" cy="4341141"/>
          </a:xfrm>
          <a:prstGeom prst="rect">
            <a:avLst/>
          </a:prstGeom>
        </p:spPr>
      </p:pic>
    </p:spTree>
    <p:extLst>
      <p:ext uri="{BB962C8B-B14F-4D97-AF65-F5344CB8AC3E}">
        <p14:creationId xmlns:p14="http://schemas.microsoft.com/office/powerpoint/2010/main" val="310505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F2BEA-2F2C-CC18-514B-95BFA92CE44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6F9266F-583A-73F6-AC0C-9F8CF15A07DC}"/>
              </a:ext>
            </a:extLst>
          </p:cNvPr>
          <p:cNvSpPr txBox="1"/>
          <p:nvPr/>
        </p:nvSpPr>
        <p:spPr>
          <a:xfrm>
            <a:off x="1028700" y="453843"/>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Structure</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protein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9D48A953-DB46-5098-4F72-D90270D5849C}"/>
              </a:ext>
            </a:extLst>
          </p:cNvPr>
          <p:cNvSpPr txBox="1"/>
          <p:nvPr/>
        </p:nvSpPr>
        <p:spPr>
          <a:xfrm>
            <a:off x="1028700" y="2573041"/>
            <a:ext cx="9192986" cy="658641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is made up of building blocks called amino acids. Different foods contain different amounts and different combinations of amino acids.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Protein from animal sources (e.g. meat, fish, eggs and dairy products) contains the full range of essential amino acids needed by the body.</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Protein from plant sources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(e.g. pulses and cereals) typically contain fewer essential amino acids.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bowl of food on a table&#10;&#10;AI-generated content may be incorrect.">
            <a:extLst>
              <a:ext uri="{FF2B5EF4-FFF2-40B4-BE49-F238E27FC236}">
                <a16:creationId xmlns:a16="http://schemas.microsoft.com/office/drawing/2014/main" id="{D317A3DC-083E-F833-7FB1-60A9495B1FE2}"/>
              </a:ext>
            </a:extLst>
          </p:cNvPr>
          <p:cNvPicPr>
            <a:picLocks noChangeAspect="1"/>
          </p:cNvPicPr>
          <p:nvPr/>
        </p:nvPicPr>
        <p:blipFill>
          <a:blip r:embed="rId2"/>
          <a:stretch>
            <a:fillRect/>
          </a:stretch>
        </p:blipFill>
        <p:spPr>
          <a:xfrm>
            <a:off x="11054443" y="3452738"/>
            <a:ext cx="6400413" cy="4452078"/>
          </a:xfrm>
          <a:prstGeom prst="rect">
            <a:avLst/>
          </a:prstGeom>
        </p:spPr>
      </p:pic>
    </p:spTree>
    <p:extLst>
      <p:ext uri="{BB962C8B-B14F-4D97-AF65-F5344CB8AC3E}">
        <p14:creationId xmlns:p14="http://schemas.microsoft.com/office/powerpoint/2010/main" val="2091923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99850-254F-F4F4-5E48-597FA186B4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2350C3A-681A-D712-BA5B-44998344859D}"/>
              </a:ext>
            </a:extLst>
          </p:cNvPr>
          <p:cNvGrpSpPr/>
          <p:nvPr/>
        </p:nvGrpSpPr>
        <p:grpSpPr>
          <a:xfrm>
            <a:off x="7951132" y="2297602"/>
            <a:ext cx="7699131" cy="5403569"/>
            <a:chOff x="0" y="-38100"/>
            <a:chExt cx="2362379" cy="1610400"/>
          </a:xfrm>
        </p:grpSpPr>
        <p:sp>
          <p:nvSpPr>
            <p:cNvPr id="3" name="Freeform 3">
              <a:extLst>
                <a:ext uri="{FF2B5EF4-FFF2-40B4-BE49-F238E27FC236}">
                  <a16:creationId xmlns:a16="http://schemas.microsoft.com/office/drawing/2014/main" id="{E31F3054-58D8-5C51-CF4A-0A3C6E646610}"/>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DBEE218F-8A92-7ABE-D0A6-F99731CDFCFD}"/>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C49C48A4-E45D-5377-B29B-836EC82E696E}"/>
              </a:ext>
            </a:extLst>
          </p:cNvPr>
          <p:cNvSpPr txBox="1"/>
          <p:nvPr/>
        </p:nvSpPr>
        <p:spPr>
          <a:xfrm>
            <a:off x="8363241" y="2579205"/>
            <a:ext cx="7604837" cy="4693593"/>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Plant:</a:t>
            </a:r>
            <a:endParaRPr lang="en-US" sz="3200" b="1"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 nuts;</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 seeds;</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 pulses, e.g. beans, lentils;</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 mycoprotein;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 soya products.</a:t>
            </a: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446BE60E-BD2E-584D-711C-88EA7F3C6AE9}"/>
              </a:ext>
            </a:extLst>
          </p:cNvPr>
          <p:cNvSpPr txBox="1"/>
          <p:nvPr/>
        </p:nvSpPr>
        <p:spPr>
          <a:xfrm>
            <a:off x="1028700" y="453843"/>
            <a:ext cx="10760779" cy="1592576"/>
          </a:xfrm>
          <a:prstGeom prst="rect">
            <a:avLst/>
          </a:prstGeom>
        </p:spPr>
        <p:txBody>
          <a:bodyPr lIns="0" tIns="0" rIns="0" bIns="0" rtlCol="0" anchor="t">
            <a:spAutoFit/>
          </a:bodyPr>
          <a:lstStyle/>
          <a:p>
            <a:pPr>
              <a:lnSpc>
                <a:spcPts val="13020"/>
              </a:lnSpc>
            </a:pPr>
            <a:r>
              <a:rPr lang="en-US" sz="5400" b="1" dirty="0">
                <a:solidFill>
                  <a:srgbClr val="34713B"/>
                </a:solidFill>
                <a:latin typeface="Source Sans Pro Semi-Bold"/>
                <a:sym typeface="Source Sans Pro Semi-Bold"/>
              </a:rPr>
              <a:t>Sources</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protein</a:t>
            </a:r>
          </a:p>
        </p:txBody>
      </p:sp>
      <p:sp>
        <p:nvSpPr>
          <p:cNvPr id="12" name="TextBox 12">
            <a:extLst>
              <a:ext uri="{FF2B5EF4-FFF2-40B4-BE49-F238E27FC236}">
                <a16:creationId xmlns:a16="http://schemas.microsoft.com/office/drawing/2014/main" id="{E7793E35-9745-D78E-F977-74A0DEFA15B2}"/>
              </a:ext>
            </a:extLst>
          </p:cNvPr>
          <p:cNvSpPr txBox="1"/>
          <p:nvPr/>
        </p:nvSpPr>
        <p:spPr>
          <a:xfrm>
            <a:off x="1048440" y="2579205"/>
            <a:ext cx="6584877" cy="4693593"/>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Animal:</a:t>
            </a:r>
            <a:endParaRPr lang="en-US" sz="3200" b="1"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 meat;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 fish; </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 eggs;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 milk;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 cheese.</a:t>
            </a: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9" name="Picture 8">
            <a:extLst>
              <a:ext uri="{FF2B5EF4-FFF2-40B4-BE49-F238E27FC236}">
                <a16:creationId xmlns:a16="http://schemas.microsoft.com/office/drawing/2014/main" id="{2177745F-1EB9-82D7-46CC-8D0DF8183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440" y="6354052"/>
            <a:ext cx="5361541" cy="3018548"/>
          </a:xfrm>
          <a:prstGeom prst="rect">
            <a:avLst/>
          </a:prstGeom>
        </p:spPr>
      </p:pic>
    </p:spTree>
    <p:extLst>
      <p:ext uri="{BB962C8B-B14F-4D97-AF65-F5344CB8AC3E}">
        <p14:creationId xmlns:p14="http://schemas.microsoft.com/office/powerpoint/2010/main" val="119322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DBCB-F6FC-9399-4047-D8DF2EEDE69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55582F1-2A30-41A6-1210-F6B73475CAD1}"/>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Fat</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1428478A-F3C5-5530-3619-5E5891FD6B23}"/>
              </a:ext>
            </a:extLst>
          </p:cNvPr>
          <p:cNvSpPr txBox="1"/>
          <p:nvPr/>
        </p:nvSpPr>
        <p:spPr>
          <a:xfrm>
            <a:off x="1028700" y="2573041"/>
            <a:ext cx="8654143" cy="658641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provides fat-soluble vitamins A, D, E and K</a:t>
            </a:r>
            <a:r>
              <a:rPr lang="en-US" sz="3200" dirty="0">
                <a:solidFill>
                  <a:srgbClr val="000000"/>
                </a:solidFill>
                <a:latin typeface="Source Sans Pro" panose="020B0503030403020204" pitchFamily="34" charset="0"/>
                <a:ea typeface="Source Sans Pro" panose="020B0503030403020204" pitchFamily="34" charset="0"/>
                <a:cs typeface="Arial"/>
              </a:rPr>
              <a:t>, and is necessary for their absorption. It is also important for essential fatty acids the body cannot make.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Fat provides a concentrated source of energy:</a:t>
            </a:r>
          </a:p>
          <a:p>
            <a:r>
              <a:rPr lang="en-US" sz="3200" dirty="0">
                <a:solidFill>
                  <a:srgbClr val="000000"/>
                </a:solidFill>
                <a:latin typeface="Source Sans Pro" panose="020B0503030403020204" pitchFamily="34" charset="0"/>
                <a:ea typeface="Source Sans Pro" panose="020B0503030403020204" pitchFamily="34" charset="0"/>
                <a:cs typeface="Arial"/>
              </a:rPr>
              <a:t>1 gram of fat provides 9 kcal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(37 kJ) of energy.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Foods that contain a lot of fat provide a lot of energy.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3" name="Picture 2" descr="A food on a cutting board&#10;&#10;AI-generated content may be incorrect.">
            <a:extLst>
              <a:ext uri="{FF2B5EF4-FFF2-40B4-BE49-F238E27FC236}">
                <a16:creationId xmlns:a16="http://schemas.microsoft.com/office/drawing/2014/main" id="{2CC126DA-9CC0-BB27-03B6-B23E346C1868}"/>
              </a:ext>
            </a:extLst>
          </p:cNvPr>
          <p:cNvPicPr>
            <a:picLocks noChangeAspect="1"/>
          </p:cNvPicPr>
          <p:nvPr/>
        </p:nvPicPr>
        <p:blipFill>
          <a:blip r:embed="rId2"/>
          <a:stretch>
            <a:fillRect/>
          </a:stretch>
        </p:blipFill>
        <p:spPr>
          <a:xfrm>
            <a:off x="10589329" y="3189899"/>
            <a:ext cx="6972300" cy="4752975"/>
          </a:xfrm>
          <a:prstGeom prst="rect">
            <a:avLst/>
          </a:prstGeom>
        </p:spPr>
      </p:pic>
    </p:spTree>
    <p:extLst>
      <p:ext uri="{BB962C8B-B14F-4D97-AF65-F5344CB8AC3E}">
        <p14:creationId xmlns:p14="http://schemas.microsoft.com/office/powerpoint/2010/main" val="3519717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6CE1-8448-19EE-607B-FE5ED4404D6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B9C4E1A-4C2A-4C3C-2E52-793BCE43E29B}"/>
              </a:ext>
            </a:extLst>
          </p:cNvPr>
          <p:cNvSpPr txBox="1"/>
          <p:nvPr/>
        </p:nvSpPr>
        <p:spPr>
          <a:xfrm>
            <a:off x="1028700" y="453843"/>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Structure</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fat</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BB9061B3-0B21-9B42-6B4B-84AED0094027}"/>
              </a:ext>
            </a:extLst>
          </p:cNvPr>
          <p:cNvSpPr txBox="1"/>
          <p:nvPr/>
        </p:nvSpPr>
        <p:spPr>
          <a:xfrm>
            <a:off x="1028700" y="2573041"/>
            <a:ext cx="11021786" cy="8063746"/>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a:t>
            </a:r>
            <a:r>
              <a:rPr lang="en-US" sz="3200" dirty="0">
                <a:solidFill>
                  <a:srgbClr val="000000"/>
                </a:solidFill>
                <a:latin typeface="Source Sans Pro" panose="020B0503030403020204" pitchFamily="34" charset="0"/>
                <a:ea typeface="Source Sans Pro" panose="020B0503030403020204" pitchFamily="34" charset="0"/>
                <a:cs typeface="Arial"/>
              </a:rPr>
              <a:t>is made up of different types of fatty acids and glycerol.</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 structure of the fatty acids determines: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• their effect on our health;</a:t>
            </a:r>
          </a:p>
          <a:p>
            <a:r>
              <a:rPr lang="en-US" sz="3200" dirty="0">
                <a:solidFill>
                  <a:srgbClr val="000000"/>
                </a:solidFill>
                <a:latin typeface="Source Sans Pro" panose="020B0503030403020204" pitchFamily="34" charset="0"/>
                <a:ea typeface="Source Sans Pro" panose="020B0503030403020204" pitchFamily="34" charset="0"/>
                <a:cs typeface="Arial"/>
              </a:rPr>
              <a:t>• their characteristics, e.g. melting point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Depending on their chemical structure, fatty acids are usually classified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saturated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monounsaturated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polyunsaturated.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spTree>
    <p:extLst>
      <p:ext uri="{BB962C8B-B14F-4D97-AF65-F5344CB8AC3E}">
        <p14:creationId xmlns:p14="http://schemas.microsoft.com/office/powerpoint/2010/main" val="2631938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A842D-970B-B042-2A3F-D08769C6B54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BC8EE0C-2BF2-8C6D-EDA3-0832A589B218}"/>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Micronutrients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199FB152-124D-811C-5728-7C699B98FAB9}"/>
              </a:ext>
            </a:extLst>
          </p:cNvPr>
          <p:cNvSpPr txBox="1"/>
          <p:nvPr/>
        </p:nvSpPr>
        <p:spPr>
          <a:xfrm>
            <a:off x="1053700" y="2405513"/>
            <a:ext cx="9886700" cy="7632859"/>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There</a:t>
            </a:r>
            <a:r>
              <a:rPr lang="en-US" sz="3200" dirty="0">
                <a:solidFill>
                  <a:srgbClr val="000000"/>
                </a:solidFill>
                <a:latin typeface="Source Sans Pro" panose="020B0503030403020204" pitchFamily="34" charset="0"/>
                <a:ea typeface="Source Sans Pro" panose="020B0503030403020204" pitchFamily="34" charset="0"/>
                <a:cs typeface="Arial"/>
              </a:rPr>
              <a:t> are two types of micronutrients: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b="1" dirty="0">
                <a:solidFill>
                  <a:srgbClr val="000000"/>
                </a:solidFill>
                <a:latin typeface="Source Sans Pro" panose="020B0503030403020204" pitchFamily="34" charset="0"/>
                <a:ea typeface="Source Sans Pro" panose="020B0503030403020204" pitchFamily="34" charset="0"/>
                <a:cs typeface="Arial"/>
              </a:rPr>
              <a:t>vitamins</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b="1" dirty="0">
                <a:solidFill>
                  <a:srgbClr val="000000"/>
                </a:solidFill>
                <a:latin typeface="Source Sans Pro" panose="020B0503030403020204" pitchFamily="34" charset="0"/>
                <a:ea typeface="Source Sans Pro" panose="020B0503030403020204" pitchFamily="34" charset="0"/>
                <a:cs typeface="Arial"/>
              </a:rPr>
              <a:t>minerals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Vitamins and minerals are needed in much smaller amounts than macronutrients.  Their amounts are measured in milligrams (mg) and micrograms (</a:t>
            </a:r>
            <a:r>
              <a:rPr lang="en-US" sz="3200" dirty="0" err="1">
                <a:solidFill>
                  <a:srgbClr val="000000"/>
                </a:solidFill>
                <a:latin typeface="Source Sans Pro" panose="020B0503030403020204" pitchFamily="34" charset="0"/>
                <a:ea typeface="Source Sans Pro" panose="020B0503030403020204" pitchFamily="34" charset="0"/>
                <a:cs typeface="Arial"/>
              </a:rPr>
              <a:t>μg</a:t>
            </a:r>
            <a:r>
              <a:rPr lang="en-US" sz="3200" dirty="0">
                <a:solidFill>
                  <a:srgbClr val="000000"/>
                </a:solidFill>
                <a:latin typeface="Source Sans Pro" panose="020B0503030403020204" pitchFamily="34" charset="0"/>
                <a:ea typeface="Source Sans Pro" panose="020B0503030403020204" pitchFamily="34" charset="0"/>
                <a:cs typeface="Arial"/>
              </a:rPr>
              <a:t>).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(1mg = 0.001g)</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(1μg = 0.001mg).</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group of different foods&#10;&#10;AI-generated content may be incorrect.">
            <a:extLst>
              <a:ext uri="{FF2B5EF4-FFF2-40B4-BE49-F238E27FC236}">
                <a16:creationId xmlns:a16="http://schemas.microsoft.com/office/drawing/2014/main" id="{2FDEF45D-3ACD-9EC6-17D2-F9B4B045E47E}"/>
              </a:ext>
            </a:extLst>
          </p:cNvPr>
          <p:cNvPicPr>
            <a:picLocks noChangeAspect="1"/>
          </p:cNvPicPr>
          <p:nvPr/>
        </p:nvPicPr>
        <p:blipFill>
          <a:blip r:embed="rId2"/>
          <a:stretch>
            <a:fillRect/>
          </a:stretch>
        </p:blipFill>
        <p:spPr>
          <a:xfrm>
            <a:off x="10760786" y="3490900"/>
            <a:ext cx="6932043" cy="4570202"/>
          </a:xfrm>
          <a:prstGeom prst="rect">
            <a:avLst/>
          </a:prstGeom>
        </p:spPr>
      </p:pic>
    </p:spTree>
    <p:extLst>
      <p:ext uri="{BB962C8B-B14F-4D97-AF65-F5344CB8AC3E}">
        <p14:creationId xmlns:p14="http://schemas.microsoft.com/office/powerpoint/2010/main" val="408044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7C19D-362E-BB8F-A67D-8F922A832142}"/>
            </a:ext>
          </a:extLst>
        </p:cNvPr>
        <p:cNvGrpSpPr/>
        <p:nvPr/>
      </p:nvGrpSpPr>
      <p:grpSpPr>
        <a:xfrm>
          <a:off x="0" y="0"/>
          <a:ext cx="0" cy="0"/>
          <a:chOff x="0" y="0"/>
          <a:chExt cx="0" cy="0"/>
        </a:xfrm>
      </p:grpSpPr>
      <p:pic>
        <p:nvPicPr>
          <p:cNvPr id="3" name="Picture 2" descr="A group of fruits and vegetables&#10;&#10;AI-generated content may be incorrect.">
            <a:extLst>
              <a:ext uri="{FF2B5EF4-FFF2-40B4-BE49-F238E27FC236}">
                <a16:creationId xmlns:a16="http://schemas.microsoft.com/office/drawing/2014/main" id="{A27EC8E6-ABE1-9FFB-05F6-2E723C760147}"/>
              </a:ext>
            </a:extLst>
          </p:cNvPr>
          <p:cNvPicPr>
            <a:picLocks noChangeAspect="1"/>
          </p:cNvPicPr>
          <p:nvPr/>
        </p:nvPicPr>
        <p:blipFill>
          <a:blip r:embed="rId2"/>
          <a:stretch>
            <a:fillRect/>
          </a:stretch>
        </p:blipFill>
        <p:spPr>
          <a:xfrm>
            <a:off x="7058025" y="3636540"/>
            <a:ext cx="11229975" cy="6048375"/>
          </a:xfrm>
          <a:prstGeom prst="rect">
            <a:avLst/>
          </a:prstGeom>
        </p:spPr>
      </p:pic>
      <p:sp>
        <p:nvSpPr>
          <p:cNvPr id="5" name="TextBox 5">
            <a:extLst>
              <a:ext uri="{FF2B5EF4-FFF2-40B4-BE49-F238E27FC236}">
                <a16:creationId xmlns:a16="http://schemas.microsoft.com/office/drawing/2014/main" id="{751B95FA-D266-B9ED-2EB8-8CA4D437D8B8}"/>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Vitamins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253B6470-10B7-43EF-4EB0-6D4D06C3D94E}"/>
              </a:ext>
            </a:extLst>
          </p:cNvPr>
          <p:cNvSpPr txBox="1"/>
          <p:nvPr/>
        </p:nvSpPr>
        <p:spPr>
          <a:xfrm>
            <a:off x="1028700" y="2573041"/>
            <a:ext cx="9886700" cy="664797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There</a:t>
            </a:r>
            <a:r>
              <a:rPr lang="en-US" sz="3200" dirty="0">
                <a:solidFill>
                  <a:srgbClr val="000000"/>
                </a:solidFill>
                <a:latin typeface="Source Sans Pro" panose="020B0503030403020204" pitchFamily="34" charset="0"/>
                <a:ea typeface="Source Sans Pro" panose="020B0503030403020204" pitchFamily="34" charset="0"/>
                <a:cs typeface="Arial"/>
              </a:rPr>
              <a:t> are two groups of vitamins: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b="1" dirty="0">
                <a:solidFill>
                  <a:srgbClr val="000000"/>
                </a:solidFill>
                <a:latin typeface="Source Sans Pro" panose="020B0503030403020204" pitchFamily="34" charset="0"/>
                <a:ea typeface="Source Sans Pro" panose="020B0503030403020204" pitchFamily="34" charset="0"/>
                <a:cs typeface="Arial"/>
              </a:rPr>
              <a:t>fat-soluble vitamins</a:t>
            </a:r>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which</a:t>
            </a:r>
            <a:r>
              <a:rPr lang="en-US" sz="3200" dirty="0">
                <a:solidFill>
                  <a:srgbClr val="000000"/>
                </a:solidFill>
                <a:latin typeface="Source Sans Pro" panose="020B0503030403020204" pitchFamily="34" charset="0"/>
                <a:ea typeface="Source Sans Pro" panose="020B0503030403020204" pitchFamily="34" charset="0"/>
                <a:cs typeface="Arial"/>
              </a:rPr>
              <a:t> can be stored in the body, e.g. vitamins A and 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t>
            </a:r>
          </a:p>
          <a:p>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b="1" dirty="0">
                <a:solidFill>
                  <a:srgbClr val="000000"/>
                </a:solidFill>
                <a:latin typeface="Source Sans Pro" panose="020B0503030403020204" pitchFamily="34" charset="0"/>
                <a:ea typeface="Source Sans Pro" panose="020B0503030403020204" pitchFamily="34" charset="0"/>
                <a:cs typeface="Arial"/>
              </a:rPr>
              <a:t>water-soluble vitamins</a:t>
            </a:r>
            <a:r>
              <a:rPr lang="en-US" sz="3200" dirty="0">
                <a:solidFill>
                  <a:srgbClr val="000000"/>
                </a:solidFill>
                <a:latin typeface="Source Sans Pro" panose="020B0503030403020204" pitchFamily="34" charset="0"/>
                <a:ea typeface="Source Sans Pro" panose="020B0503030403020204" pitchFamily="34" charset="0"/>
                <a:cs typeface="Arial"/>
              </a:rPr>
              <a:t>, which cannot be stored in the body and are therefore required daily, e.g. B vitamins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dirty="0">
                <a:solidFill>
                  <a:srgbClr val="000000"/>
                </a:solidFill>
                <a:latin typeface="Source Sans Pro" panose="020B0503030403020204" pitchFamily="34" charset="0"/>
                <a:ea typeface="Source Sans Pro" panose="020B0503030403020204" pitchFamily="34" charset="0"/>
                <a:cs typeface="Arial"/>
              </a:rPr>
              <a:t>and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vitamin C.</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spTree>
    <p:extLst>
      <p:ext uri="{BB962C8B-B14F-4D97-AF65-F5344CB8AC3E}">
        <p14:creationId xmlns:p14="http://schemas.microsoft.com/office/powerpoint/2010/main" val="3322943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A4A01-4B96-5ECB-9B13-C74017526BC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CB7792F-F786-03B5-68CA-16C7BE337564}"/>
              </a:ext>
            </a:extLst>
          </p:cNvPr>
          <p:cNvGrpSpPr/>
          <p:nvPr/>
        </p:nvGrpSpPr>
        <p:grpSpPr>
          <a:xfrm>
            <a:off x="8994977" y="2944827"/>
            <a:ext cx="7947611" cy="6331221"/>
            <a:chOff x="0" y="-38100"/>
            <a:chExt cx="2362379" cy="1610400"/>
          </a:xfrm>
        </p:grpSpPr>
        <p:sp>
          <p:nvSpPr>
            <p:cNvPr id="3" name="Freeform 3">
              <a:extLst>
                <a:ext uri="{FF2B5EF4-FFF2-40B4-BE49-F238E27FC236}">
                  <a16:creationId xmlns:a16="http://schemas.microsoft.com/office/drawing/2014/main" id="{6931F68A-617F-33CD-A9DF-458B1B5341B2}"/>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94DF0FCE-4577-111B-6BE0-BC9449E113D9}"/>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22069C30-51A5-9991-4807-9263C790E035}"/>
              </a:ext>
            </a:extLst>
          </p:cNvPr>
          <p:cNvSpPr txBox="1"/>
          <p:nvPr/>
        </p:nvSpPr>
        <p:spPr>
          <a:xfrm>
            <a:off x="9337751" y="3449538"/>
            <a:ext cx="7604837" cy="7217360"/>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Vitamin D</a:t>
            </a:r>
            <a:endParaRPr lang="en-US" sz="3200" b="1"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Vitamin D helps the body to absorb calcium and to build and maintain healthy bones and muscles. It also helps the immune system to work as it should.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We get most of our vitamin D via the sun during the summer months. Vitamin D is also provided by the diet from oily fish,</a:t>
            </a:r>
            <a:r>
              <a:rPr lang="en-US" sz="3200" dirty="0">
                <a:solidFill>
                  <a:srgbClr val="000000"/>
                </a:solidFill>
                <a:latin typeface="Source Sans Pro" panose="020B0503030403020204" pitchFamily="34" charset="0"/>
                <a:ea typeface="Source Sans Pro" panose="020B0503030403020204" pitchFamily="34" charset="0"/>
                <a:cs typeface="Arial"/>
              </a:rPr>
              <a:t> meat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dirty="0">
                <a:solidFill>
                  <a:srgbClr val="000000"/>
                </a:solidFill>
                <a:latin typeface="Source Sans Pro" panose="020B0503030403020204" pitchFamily="34" charset="0"/>
                <a:ea typeface="Source Sans Pro" panose="020B0503030403020204" pitchFamily="34" charset="0"/>
                <a:cs typeface="Arial"/>
              </a:rPr>
              <a:t>and eggs.</a:t>
            </a: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365E068E-B077-3041-AAB2-9DF62A2230FC}"/>
              </a:ext>
            </a:extLst>
          </p:cNvPr>
          <p:cNvSpPr txBox="1"/>
          <p:nvPr/>
        </p:nvSpPr>
        <p:spPr>
          <a:xfrm>
            <a:off x="1028700" y="453843"/>
            <a:ext cx="10760779" cy="1592576"/>
          </a:xfrm>
          <a:prstGeom prst="rect">
            <a:avLst/>
          </a:prstGeom>
        </p:spPr>
        <p:txBody>
          <a:bodyPr lIns="0" tIns="0" rIns="0" bIns="0" rtlCol="0" anchor="t">
            <a:spAutoFit/>
          </a:bodyPr>
          <a:lstStyle/>
          <a:p>
            <a:pPr>
              <a:lnSpc>
                <a:spcPts val="13020"/>
              </a:lnSpc>
            </a:pPr>
            <a:r>
              <a:rPr lang="en-US" sz="5400" b="1" dirty="0">
                <a:solidFill>
                  <a:srgbClr val="34713B"/>
                </a:solidFill>
                <a:latin typeface="Source Sans Pro Semi-Bold"/>
              </a:rPr>
              <a:t>Fat</a:t>
            </a:r>
            <a:r>
              <a:rPr lang="en-US" sz="93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soluble</a:t>
            </a:r>
            <a:r>
              <a:rPr lang="en-US" sz="93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vitamins</a:t>
            </a:r>
          </a:p>
        </p:txBody>
      </p:sp>
      <p:sp>
        <p:nvSpPr>
          <p:cNvPr id="12" name="TextBox 12">
            <a:extLst>
              <a:ext uri="{FF2B5EF4-FFF2-40B4-BE49-F238E27FC236}">
                <a16:creationId xmlns:a16="http://schemas.microsoft.com/office/drawing/2014/main" id="{8D6C89BC-B5EE-3289-A12E-B6A311A4F576}"/>
              </a:ext>
            </a:extLst>
          </p:cNvPr>
          <p:cNvSpPr txBox="1"/>
          <p:nvPr/>
        </p:nvSpPr>
        <p:spPr>
          <a:xfrm>
            <a:off x="974104" y="3225248"/>
            <a:ext cx="6928925" cy="7217360"/>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Vitamin A</a:t>
            </a:r>
            <a:endParaRPr lang="en-US" sz="3200" b="1"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Vitamin A helps the immune system to function normally, helps with vision and helps the maintenance of normal skin.</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In the UK, margarine must be fortified with vitamin A and vitamin D. </a:t>
            </a: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Vitamin A and D are also often </a:t>
            </a:r>
            <a:r>
              <a:rPr lang="en-US" sz="3200" dirty="0">
                <a:solidFill>
                  <a:srgbClr val="000000"/>
                </a:solidFill>
                <a:latin typeface="Source Sans Pro" panose="020B0503030403020204" pitchFamily="34" charset="0"/>
                <a:ea typeface="Source Sans Pro" panose="020B0503030403020204" pitchFamily="34" charset="0"/>
                <a:cs typeface="Arial"/>
              </a:rPr>
              <a:t>voluntarily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added to reduced fat spreads.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4277721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8738B-F529-9FFC-82AB-E5146D7F66F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1181C35-63BB-51C8-B910-628DC01B30C0}"/>
              </a:ext>
            </a:extLst>
          </p:cNvPr>
          <p:cNvSpPr txBox="1"/>
          <p:nvPr/>
        </p:nvSpPr>
        <p:spPr>
          <a:xfrm>
            <a:off x="1028700" y="453843"/>
            <a:ext cx="13046779" cy="1517723"/>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Water</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soluble</a:t>
            </a:r>
            <a:r>
              <a:rPr lang="en-US" sz="8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vitamins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3984F86F-E053-CFFE-C0AD-E96814076D7B}"/>
              </a:ext>
            </a:extLst>
          </p:cNvPr>
          <p:cNvSpPr txBox="1"/>
          <p:nvPr/>
        </p:nvSpPr>
        <p:spPr>
          <a:xfrm>
            <a:off x="1289957" y="2760665"/>
            <a:ext cx="10576813" cy="874085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There are many different B vitamins, and each has a specific function in the body</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These include: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• vitamin B1 (Thiamin);</a:t>
            </a:r>
          </a:p>
          <a:p>
            <a:r>
              <a:rPr lang="en-US" sz="3200" dirty="0">
                <a:solidFill>
                  <a:srgbClr val="000000"/>
                </a:solidFill>
                <a:latin typeface="Source Sans Pro" panose="020B0503030403020204" pitchFamily="34" charset="0"/>
                <a:ea typeface="Source Sans Pro" panose="020B0503030403020204" pitchFamily="34" charset="0"/>
                <a:cs typeface="Arial"/>
              </a:rPr>
              <a:t>• vitamin B2 (Riboflavin);</a:t>
            </a:r>
          </a:p>
          <a:p>
            <a:r>
              <a:rPr lang="en-US" sz="3200" dirty="0">
                <a:solidFill>
                  <a:srgbClr val="000000"/>
                </a:solidFill>
                <a:latin typeface="Source Sans Pro" panose="020B0503030403020204" pitchFamily="34" charset="0"/>
                <a:ea typeface="Source Sans Pro" panose="020B0503030403020204" pitchFamily="34" charset="0"/>
                <a:cs typeface="Arial"/>
              </a:rPr>
              <a:t>• vitamin B3 (Niacin);</a:t>
            </a:r>
          </a:p>
          <a:p>
            <a:r>
              <a:rPr lang="en-US" sz="3200" dirty="0">
                <a:solidFill>
                  <a:srgbClr val="000000"/>
                </a:solidFill>
                <a:latin typeface="Source Sans Pro" panose="020B0503030403020204" pitchFamily="34" charset="0"/>
                <a:ea typeface="Source Sans Pro" panose="020B0503030403020204" pitchFamily="34" charset="0"/>
                <a:cs typeface="Arial"/>
              </a:rPr>
              <a:t>• vitamin B6;</a:t>
            </a:r>
          </a:p>
          <a:p>
            <a:r>
              <a:rPr lang="en-US" sz="3200" dirty="0">
                <a:solidFill>
                  <a:srgbClr val="000000"/>
                </a:solidFill>
                <a:latin typeface="Source Sans Pro" panose="020B0503030403020204" pitchFamily="34" charset="0"/>
                <a:ea typeface="Source Sans Pro" panose="020B0503030403020204" pitchFamily="34" charset="0"/>
                <a:cs typeface="Arial"/>
              </a:rPr>
              <a: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 vitamin B12;</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• folate/folic acid.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group of food on a white board&#10;&#10;AI-generated content may be incorrect.">
            <a:extLst>
              <a:ext uri="{FF2B5EF4-FFF2-40B4-BE49-F238E27FC236}">
                <a16:creationId xmlns:a16="http://schemas.microsoft.com/office/drawing/2014/main" id="{6F64C273-7F32-C129-65AA-A1B56AE47A57}"/>
              </a:ext>
            </a:extLst>
          </p:cNvPr>
          <p:cNvPicPr>
            <a:picLocks noChangeAspect="1"/>
          </p:cNvPicPr>
          <p:nvPr/>
        </p:nvPicPr>
        <p:blipFill>
          <a:blip r:embed="rId2"/>
          <a:stretch>
            <a:fillRect/>
          </a:stretch>
        </p:blipFill>
        <p:spPr>
          <a:xfrm>
            <a:off x="10713855" y="3623465"/>
            <a:ext cx="7282976" cy="5406233"/>
          </a:xfrm>
          <a:prstGeom prst="rect">
            <a:avLst/>
          </a:prstGeom>
        </p:spPr>
      </p:pic>
    </p:spTree>
    <p:extLst>
      <p:ext uri="{BB962C8B-B14F-4D97-AF65-F5344CB8AC3E}">
        <p14:creationId xmlns:p14="http://schemas.microsoft.com/office/powerpoint/2010/main" val="21042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75995-DF39-434E-74D1-37ADAA8B851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DF8F9D8-73A8-5544-9379-5A6921EEE5EC}"/>
              </a:ext>
            </a:extLst>
          </p:cNvPr>
          <p:cNvGrpSpPr/>
          <p:nvPr/>
        </p:nvGrpSpPr>
        <p:grpSpPr>
          <a:xfrm>
            <a:off x="8146180" y="2803477"/>
            <a:ext cx="7667253" cy="5770505"/>
            <a:chOff x="0" y="-38100"/>
            <a:chExt cx="2362379" cy="1610400"/>
          </a:xfrm>
        </p:grpSpPr>
        <p:sp>
          <p:nvSpPr>
            <p:cNvPr id="3" name="Freeform 3">
              <a:extLst>
                <a:ext uri="{FF2B5EF4-FFF2-40B4-BE49-F238E27FC236}">
                  <a16:creationId xmlns:a16="http://schemas.microsoft.com/office/drawing/2014/main" id="{CA7DFB82-7389-5B8A-0F4F-10078EC607F6}"/>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D223A545-7892-3E30-73C6-1D8BC5EFB6C3}"/>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737C2DFD-E985-23AD-71D0-7D7D84E7202D}"/>
              </a:ext>
            </a:extLst>
          </p:cNvPr>
          <p:cNvSpPr txBox="1"/>
          <p:nvPr/>
        </p:nvSpPr>
        <p:spPr>
          <a:xfrm>
            <a:off x="8552411" y="3212943"/>
            <a:ext cx="7647969" cy="580158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Sources of Thiamin (vitamin B1):</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• Whole grains.</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• Nuts</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• Meat (especially pork).</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• Fruit </a:t>
            </a:r>
            <a:r>
              <a:rPr lang="en-US" sz="3200" dirty="0">
                <a:solidFill>
                  <a:srgbClr val="000000"/>
                </a:solidFill>
                <a:latin typeface="Source Sans Pro" panose="020B0503030403020204" pitchFamily="34" charset="0"/>
                <a:ea typeface="Source Sans Pro" panose="020B0503030403020204" pitchFamily="34" charset="0"/>
                <a:cs typeface="Arial"/>
              </a:rPr>
              <a:t>and vegetables.</a:t>
            </a:r>
          </a:p>
          <a:p>
            <a:r>
              <a:rPr lang="en-US" sz="3200" dirty="0">
                <a:solidFill>
                  <a:srgbClr val="000000"/>
                </a:solidFill>
                <a:latin typeface="Source Sans Pro" panose="020B0503030403020204" pitchFamily="34" charset="0"/>
                <a:ea typeface="Source Sans Pro" panose="020B0503030403020204" pitchFamily="34" charset="0"/>
                <a:cs typeface="Arial"/>
              </a:rPr>
              <a:t>• Fortified breakfast cereals.</a:t>
            </a: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D27CF56D-982B-F84F-E3B6-6F948AA8C37C}"/>
              </a:ext>
            </a:extLst>
          </p:cNvPr>
          <p:cNvSpPr txBox="1"/>
          <p:nvPr/>
        </p:nvSpPr>
        <p:spPr>
          <a:xfrm>
            <a:off x="995570" y="453843"/>
            <a:ext cx="12732039" cy="15925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Thiamin</a:t>
            </a:r>
            <a:r>
              <a:rPr lang="en-US" sz="93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(vitamin</a:t>
            </a:r>
            <a:r>
              <a:rPr lang="en-US" sz="93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B1)</a:t>
            </a:r>
          </a:p>
        </p:txBody>
      </p:sp>
      <p:sp>
        <p:nvSpPr>
          <p:cNvPr id="12" name="TextBox 12">
            <a:extLst>
              <a:ext uri="{FF2B5EF4-FFF2-40B4-BE49-F238E27FC236}">
                <a16:creationId xmlns:a16="http://schemas.microsoft.com/office/drawing/2014/main" id="{FE373E36-015E-2F7E-210D-253CDADAF7D5}"/>
              </a:ext>
            </a:extLst>
          </p:cNvPr>
          <p:cNvSpPr txBox="1"/>
          <p:nvPr/>
        </p:nvSpPr>
        <p:spPr>
          <a:xfrm>
            <a:off x="995570" y="2803477"/>
            <a:ext cx="6899616" cy="401648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Thiamin</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dirty="0">
                <a:solidFill>
                  <a:srgbClr val="000000"/>
                </a:solidFill>
                <a:latin typeface="Source Sans Pro" panose="020B0503030403020204" pitchFamily="34" charset="0"/>
                <a:ea typeface="Source Sans Pro" panose="020B0503030403020204" pitchFamily="34" charset="0"/>
                <a:cs typeface="Arial"/>
              </a:rPr>
              <a:t>helps to release energy from food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It also helps our </a:t>
            </a:r>
            <a:r>
              <a:rPr lang="en-US" sz="3200" dirty="0">
                <a:solidFill>
                  <a:srgbClr val="000000"/>
                </a:solidFill>
                <a:latin typeface="Source Sans Pro" panose="020B0503030403020204" pitchFamily="34" charset="0"/>
                <a:ea typeface="Source Sans Pro" panose="020B0503030403020204" pitchFamily="34" charset="0"/>
                <a:cs typeface="Arial"/>
              </a:rPr>
              <a:t>nervous system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and heart </a:t>
            </a:r>
            <a:r>
              <a:rPr lang="en-US" sz="3200" dirty="0">
                <a:solidFill>
                  <a:srgbClr val="000000"/>
                </a:solidFill>
                <a:latin typeface="Source Sans Pro" panose="020B0503030403020204" pitchFamily="34" charset="0"/>
                <a:ea typeface="Source Sans Pro" panose="020B0503030403020204" pitchFamily="34" charset="0"/>
                <a:cs typeface="Arial"/>
              </a:rPr>
              <a:t>function normally</a:t>
            </a:r>
            <a:r>
              <a:rPr lang="en-US" sz="3600" dirty="0">
                <a:solidFill>
                  <a:srgbClr val="263143"/>
                </a:solidFill>
                <a:latin typeface="Source Sans Pro Light"/>
                <a:ea typeface="Source Sans Pro Light"/>
                <a:cs typeface="Helvetica"/>
              </a:rPr>
              <a:t>.</a:t>
            </a:r>
            <a:endParaRPr lang="en-US" sz="3600" b="1" dirty="0">
              <a:solidFill>
                <a:srgbClr val="000000"/>
              </a:solidFill>
              <a:latin typeface="Source Sans Pro Light"/>
              <a:ea typeface="Source Sans Pro Light"/>
              <a:cs typeface="Arial"/>
            </a:endParaRPr>
          </a:p>
          <a:p>
            <a:endParaRPr lang="en-US" sz="3600"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5" name="Picture 4" descr="A bowl of nuts and dried fruits&#10;&#10;AI-generated content may be incorrect.">
            <a:extLst>
              <a:ext uri="{FF2B5EF4-FFF2-40B4-BE49-F238E27FC236}">
                <a16:creationId xmlns:a16="http://schemas.microsoft.com/office/drawing/2014/main" id="{3C38D5AD-AC6A-EEE7-379C-011B43421CB4}"/>
              </a:ext>
            </a:extLst>
          </p:cNvPr>
          <p:cNvPicPr>
            <a:picLocks noChangeAspect="1"/>
          </p:cNvPicPr>
          <p:nvPr/>
        </p:nvPicPr>
        <p:blipFill>
          <a:blip r:embed="rId2"/>
          <a:stretch>
            <a:fillRect/>
          </a:stretch>
        </p:blipFill>
        <p:spPr>
          <a:xfrm>
            <a:off x="998687" y="5806027"/>
            <a:ext cx="5162550" cy="3419475"/>
          </a:xfrm>
          <a:prstGeom prst="rect">
            <a:avLst/>
          </a:prstGeom>
        </p:spPr>
      </p:pic>
    </p:spTree>
    <p:extLst>
      <p:ext uri="{BB962C8B-B14F-4D97-AF65-F5344CB8AC3E}">
        <p14:creationId xmlns:p14="http://schemas.microsoft.com/office/powerpoint/2010/main" val="1592800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999C-E67E-1D1F-F551-6AFBF7BB1A7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B4B5FD5-9209-F207-2A96-7A99AD799C5A}"/>
              </a:ext>
            </a:extLst>
          </p:cNvPr>
          <p:cNvGrpSpPr/>
          <p:nvPr/>
        </p:nvGrpSpPr>
        <p:grpSpPr>
          <a:xfrm>
            <a:off x="8234929" y="2897074"/>
            <a:ext cx="7667253" cy="5770505"/>
            <a:chOff x="0" y="-38100"/>
            <a:chExt cx="2362379" cy="1610400"/>
          </a:xfrm>
        </p:grpSpPr>
        <p:sp>
          <p:nvSpPr>
            <p:cNvPr id="3" name="Freeform 3">
              <a:extLst>
                <a:ext uri="{FF2B5EF4-FFF2-40B4-BE49-F238E27FC236}">
                  <a16:creationId xmlns:a16="http://schemas.microsoft.com/office/drawing/2014/main" id="{23E228D0-FE01-CA70-0D30-307DE70830B2}"/>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E5C78080-19C2-2714-FAEC-9C3FDD0DE1C6}"/>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ED40097F-5D03-6925-2498-AB4D49BEC84D}"/>
              </a:ext>
            </a:extLst>
          </p:cNvPr>
          <p:cNvSpPr txBox="1"/>
          <p:nvPr/>
        </p:nvSpPr>
        <p:spPr>
          <a:xfrm>
            <a:off x="8593956" y="3033597"/>
            <a:ext cx="7647969" cy="7340471"/>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Sources of Riboflavin (vitamin B2):</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• Milk.</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• Eggs</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• Rice</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rPr>
              <a:t>• Fortified breakfast cereals.</a:t>
            </a:r>
          </a:p>
          <a:p>
            <a:r>
              <a:rPr lang="en-US" sz="3200" dirty="0">
                <a:solidFill>
                  <a:srgbClr val="000000"/>
                </a:solidFill>
                <a:latin typeface="Source Sans Pro" panose="020B0503030403020204" pitchFamily="34" charset="0"/>
                <a:ea typeface="Source Sans Pro" panose="020B0503030403020204" pitchFamily="34" charset="0"/>
                <a:cs typeface="Arial"/>
              </a:rPr>
              <a:t>• Legumes.</a:t>
            </a:r>
          </a:p>
          <a:p>
            <a:r>
              <a:rPr lang="en-US" sz="3200" dirty="0">
                <a:solidFill>
                  <a:srgbClr val="000000"/>
                </a:solidFill>
                <a:latin typeface="Source Sans Pro" panose="020B0503030403020204" pitchFamily="34" charset="0"/>
                <a:ea typeface="Source Sans Pro" panose="020B0503030403020204" pitchFamily="34" charset="0"/>
                <a:cs typeface="Arial"/>
              </a:rPr>
              <a:t>• Mushrooms.</a:t>
            </a:r>
          </a:p>
          <a:p>
            <a:r>
              <a:rPr lang="en-US" sz="3200" dirty="0">
                <a:solidFill>
                  <a:srgbClr val="000000"/>
                </a:solidFill>
                <a:latin typeface="Source Sans Pro" panose="020B0503030403020204" pitchFamily="34" charset="0"/>
                <a:ea typeface="Source Sans Pro" panose="020B0503030403020204" pitchFamily="34" charset="0"/>
                <a:cs typeface="Arial"/>
              </a:rPr>
              <a:t>• Green vegetables.</a:t>
            </a: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D9FEDAC0-2A06-B75D-60B4-256E1AC106A6}"/>
              </a:ext>
            </a:extLst>
          </p:cNvPr>
          <p:cNvSpPr txBox="1"/>
          <p:nvPr/>
        </p:nvSpPr>
        <p:spPr>
          <a:xfrm>
            <a:off x="995570" y="453843"/>
            <a:ext cx="1273203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Riboflavin (vitamin B2)</a:t>
            </a:r>
          </a:p>
        </p:txBody>
      </p:sp>
      <p:sp>
        <p:nvSpPr>
          <p:cNvPr id="12" name="TextBox 12">
            <a:extLst>
              <a:ext uri="{FF2B5EF4-FFF2-40B4-BE49-F238E27FC236}">
                <a16:creationId xmlns:a16="http://schemas.microsoft.com/office/drawing/2014/main" id="{058D32E7-C972-51DC-E514-8ECA965F86DE}"/>
              </a:ext>
            </a:extLst>
          </p:cNvPr>
          <p:cNvSpPr txBox="1"/>
          <p:nvPr/>
        </p:nvSpPr>
        <p:spPr>
          <a:xfrm>
            <a:off x="995570" y="3033597"/>
            <a:ext cx="6899616" cy="4878259"/>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Riboflavin helps to release energy from food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reduce tiredness, and helps to </a:t>
            </a:r>
            <a:r>
              <a:rPr lang="en-US" sz="3200" dirty="0">
                <a:solidFill>
                  <a:srgbClr val="000000"/>
                </a:solidFill>
                <a:latin typeface="Source Sans Pro" panose="020B0503030403020204" pitchFamily="34" charset="0"/>
                <a:ea typeface="Source Sans Pro" panose="020B0503030403020204" pitchFamily="34" charset="0"/>
                <a:cs typeface="Arial"/>
              </a:rPr>
              <a:t>maintain normal skin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and a </a:t>
            </a:r>
            <a:r>
              <a:rPr lang="en-US" sz="3200" dirty="0">
                <a:solidFill>
                  <a:srgbClr val="000000"/>
                </a:solidFill>
                <a:latin typeface="Source Sans Pro" panose="020B0503030403020204" pitchFamily="34" charset="0"/>
                <a:ea typeface="Source Sans Pro" panose="020B0503030403020204" pitchFamily="34" charset="0"/>
                <a:cs typeface="Arial"/>
              </a:rPr>
              <a:t>normal nervous system.</a:t>
            </a: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7" name="Picture 6" descr="A group of mushrooms on a white background&#10;&#10;AI-generated content may be incorrect.">
            <a:extLst>
              <a:ext uri="{FF2B5EF4-FFF2-40B4-BE49-F238E27FC236}">
                <a16:creationId xmlns:a16="http://schemas.microsoft.com/office/drawing/2014/main" id="{37AED4B4-E7F8-2774-CB32-0EA3841F662E}"/>
              </a:ext>
            </a:extLst>
          </p:cNvPr>
          <p:cNvPicPr>
            <a:picLocks noChangeAspect="1"/>
          </p:cNvPicPr>
          <p:nvPr/>
        </p:nvPicPr>
        <p:blipFill>
          <a:blip r:embed="rId2"/>
          <a:stretch>
            <a:fillRect/>
          </a:stretch>
        </p:blipFill>
        <p:spPr>
          <a:xfrm>
            <a:off x="1351921" y="6071558"/>
            <a:ext cx="4714875" cy="3276600"/>
          </a:xfrm>
          <a:prstGeom prst="rect">
            <a:avLst/>
          </a:prstGeom>
        </p:spPr>
      </p:pic>
    </p:spTree>
    <p:extLst>
      <p:ext uri="{BB962C8B-B14F-4D97-AF65-F5344CB8AC3E}">
        <p14:creationId xmlns:p14="http://schemas.microsoft.com/office/powerpoint/2010/main" val="603882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E9411-9833-1BA8-8669-AFA838EAF5A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96334C4-F0CF-DA8D-A61B-5CE6C19FF9FE}"/>
              </a:ext>
            </a:extLst>
          </p:cNvPr>
          <p:cNvGrpSpPr/>
          <p:nvPr/>
        </p:nvGrpSpPr>
        <p:grpSpPr>
          <a:xfrm>
            <a:off x="8234929" y="2897074"/>
            <a:ext cx="7667253" cy="5770505"/>
            <a:chOff x="0" y="-38100"/>
            <a:chExt cx="2362379" cy="1610400"/>
          </a:xfrm>
        </p:grpSpPr>
        <p:sp>
          <p:nvSpPr>
            <p:cNvPr id="3" name="Freeform 3">
              <a:extLst>
                <a:ext uri="{FF2B5EF4-FFF2-40B4-BE49-F238E27FC236}">
                  <a16:creationId xmlns:a16="http://schemas.microsoft.com/office/drawing/2014/main" id="{4327770B-4AD6-2CD3-7EA1-66428F0F0454}"/>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BCE71E8E-52CB-9D6C-488F-8C08AA1D8A4C}"/>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7C263937-FBBF-B8D2-C7C9-903F4A32AA80}"/>
              </a:ext>
            </a:extLst>
          </p:cNvPr>
          <p:cNvSpPr txBox="1"/>
          <p:nvPr/>
        </p:nvSpPr>
        <p:spPr>
          <a:xfrm>
            <a:off x="8467311" y="3261928"/>
            <a:ext cx="7647969" cy="690958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Sources of Niacin:</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• Meat</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• Wheat and maize flour</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rPr>
              <a:t>• Eggs.</a:t>
            </a:r>
          </a:p>
          <a:p>
            <a:r>
              <a:rPr lang="en-US" sz="3200" dirty="0">
                <a:solidFill>
                  <a:srgbClr val="000000"/>
                </a:solidFill>
                <a:latin typeface="Source Sans Pro" panose="020B0503030403020204" pitchFamily="34" charset="0"/>
                <a:ea typeface="Source Sans Pro" panose="020B0503030403020204" pitchFamily="34" charset="0"/>
                <a:cs typeface="Arial"/>
              </a:rPr>
              <a:t>• Dairy products.</a:t>
            </a:r>
          </a:p>
          <a:p>
            <a:r>
              <a:rPr lang="en-US" sz="3200" dirty="0">
                <a:solidFill>
                  <a:srgbClr val="000000"/>
                </a:solidFill>
                <a:latin typeface="Source Sans Pro" panose="020B0503030403020204" pitchFamily="34" charset="0"/>
                <a:ea typeface="Source Sans Pro" panose="020B0503030403020204" pitchFamily="34" charset="0"/>
                <a:cs typeface="Arial"/>
              </a:rPr>
              <a:t>• Yeast.</a:t>
            </a: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C8EA2B48-A74B-5E57-E3D6-A1D6219EDBAA}"/>
              </a:ext>
            </a:extLst>
          </p:cNvPr>
          <p:cNvSpPr txBox="1"/>
          <p:nvPr/>
        </p:nvSpPr>
        <p:spPr>
          <a:xfrm>
            <a:off x="995570" y="453843"/>
            <a:ext cx="1273203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Niacin (vitamin B3)</a:t>
            </a:r>
          </a:p>
        </p:txBody>
      </p:sp>
      <p:sp>
        <p:nvSpPr>
          <p:cNvPr id="12" name="TextBox 12">
            <a:extLst>
              <a:ext uri="{FF2B5EF4-FFF2-40B4-BE49-F238E27FC236}">
                <a16:creationId xmlns:a16="http://schemas.microsoft.com/office/drawing/2014/main" id="{5EB39599-D5E7-FF32-CC04-7FECC7876434}"/>
              </a:ext>
            </a:extLst>
          </p:cNvPr>
          <p:cNvSpPr txBox="1"/>
          <p:nvPr/>
        </p:nvSpPr>
        <p:spPr>
          <a:xfrm>
            <a:off x="918047" y="2897074"/>
            <a:ext cx="6899616" cy="5432256"/>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Niacin helps to release energy from food</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reduce tiredness, and helps to </a:t>
            </a:r>
            <a:r>
              <a:rPr lang="en-US" sz="3200" dirty="0">
                <a:solidFill>
                  <a:srgbClr val="000000"/>
                </a:solidFill>
                <a:latin typeface="Source Sans Pro" panose="020B0503030403020204" pitchFamily="34" charset="0"/>
                <a:ea typeface="Source Sans Pro" panose="020B0503030403020204" pitchFamily="34" charset="0"/>
                <a:cs typeface="Arial"/>
              </a:rPr>
              <a:t>maintain normal skin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and a </a:t>
            </a:r>
            <a:r>
              <a:rPr lang="en-US" sz="3200" dirty="0">
                <a:solidFill>
                  <a:srgbClr val="000000"/>
                </a:solidFill>
                <a:latin typeface="Source Sans Pro" panose="020B0503030403020204" pitchFamily="34" charset="0"/>
                <a:ea typeface="Source Sans Pro" panose="020B0503030403020204" pitchFamily="34" charset="0"/>
                <a:cs typeface="Arial"/>
              </a:rPr>
              <a:t>normal nervous system.</a:t>
            </a: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5" name="Picture 4" descr="A close-up of food on a white background&#10;&#10;AI-generated content may be incorrect.">
            <a:extLst>
              <a:ext uri="{FF2B5EF4-FFF2-40B4-BE49-F238E27FC236}">
                <a16:creationId xmlns:a16="http://schemas.microsoft.com/office/drawing/2014/main" id="{F93BA0DE-8D4D-A392-1D3C-3C703032C16A}"/>
              </a:ext>
            </a:extLst>
          </p:cNvPr>
          <p:cNvPicPr>
            <a:picLocks noChangeAspect="1"/>
          </p:cNvPicPr>
          <p:nvPr/>
        </p:nvPicPr>
        <p:blipFill>
          <a:blip r:embed="rId2"/>
          <a:stretch>
            <a:fillRect/>
          </a:stretch>
        </p:blipFill>
        <p:spPr>
          <a:xfrm>
            <a:off x="1292615" y="5862367"/>
            <a:ext cx="4704091" cy="3328358"/>
          </a:xfrm>
          <a:prstGeom prst="rect">
            <a:avLst/>
          </a:prstGeom>
        </p:spPr>
      </p:pic>
    </p:spTree>
    <p:extLst>
      <p:ext uri="{BB962C8B-B14F-4D97-AF65-F5344CB8AC3E}">
        <p14:creationId xmlns:p14="http://schemas.microsoft.com/office/powerpoint/2010/main" val="1146459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BA258-4DA1-0136-F9A5-69B5E8DB0E7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B89AA0-8139-A83A-BBBD-56C7ACD205BE}"/>
              </a:ext>
            </a:extLst>
          </p:cNvPr>
          <p:cNvGrpSpPr/>
          <p:nvPr/>
        </p:nvGrpSpPr>
        <p:grpSpPr>
          <a:xfrm>
            <a:off x="8853258" y="2573583"/>
            <a:ext cx="7667253" cy="5770505"/>
            <a:chOff x="0" y="-38100"/>
            <a:chExt cx="2362379" cy="1610400"/>
          </a:xfrm>
        </p:grpSpPr>
        <p:sp>
          <p:nvSpPr>
            <p:cNvPr id="3" name="Freeform 3">
              <a:extLst>
                <a:ext uri="{FF2B5EF4-FFF2-40B4-BE49-F238E27FC236}">
                  <a16:creationId xmlns:a16="http://schemas.microsoft.com/office/drawing/2014/main" id="{FAF46BF7-450B-D94D-F9EB-B101B4ABDF2F}"/>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CF5B611B-74AF-39CF-702C-132D117CEFD8}"/>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13408B7D-C117-ECCB-5C2F-1555F1D7F792}"/>
              </a:ext>
            </a:extLst>
          </p:cNvPr>
          <p:cNvSpPr txBox="1"/>
          <p:nvPr/>
        </p:nvSpPr>
        <p:spPr>
          <a:xfrm>
            <a:off x="9144000" y="2999621"/>
            <a:ext cx="7669535" cy="7402026"/>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Sources of vitamin C:</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• Fresh fruit especially citrus fruits </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and berries</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• Green vegetables</a:t>
            </a:r>
            <a:r>
              <a:rPr lang="en-US" sz="3200" dirty="0">
                <a:solidFill>
                  <a:srgbClr val="000000"/>
                </a:solidFill>
                <a:latin typeface="Source Sans Pro" panose="020B0503030403020204" pitchFamily="34" charset="0"/>
                <a:ea typeface="Source Sans Pro" panose="020B0503030403020204" pitchFamily="34" charset="0"/>
                <a:cs typeface="Arial"/>
              </a:rPr>
              <a:t>.</a:t>
            </a:r>
          </a:p>
          <a:p>
            <a:r>
              <a:rPr lang="en-US" sz="3200" dirty="0">
                <a:solidFill>
                  <a:srgbClr val="000000"/>
                </a:solidFill>
                <a:latin typeface="Source Sans Pro" panose="020B0503030403020204" pitchFamily="34" charset="0"/>
                <a:ea typeface="Source Sans Pro" panose="020B0503030403020204" pitchFamily="34" charset="0"/>
                <a:cs typeface="Arial"/>
              </a:rPr>
              <a:t>• Peppers.</a:t>
            </a:r>
          </a:p>
          <a:p>
            <a:r>
              <a:rPr lang="en-US" sz="3200" dirty="0">
                <a:solidFill>
                  <a:srgbClr val="000000"/>
                </a:solidFill>
                <a:latin typeface="Source Sans Pro" panose="020B0503030403020204" pitchFamily="34" charset="0"/>
                <a:ea typeface="Source Sans Pro" panose="020B0503030403020204" pitchFamily="34" charset="0"/>
                <a:cs typeface="Arial"/>
              </a:rPr>
              <a:t>• Tomatoes.</a:t>
            </a:r>
          </a:p>
          <a:p>
            <a:r>
              <a:rPr lang="en-US" sz="3200" dirty="0">
                <a:solidFill>
                  <a:srgbClr val="000000"/>
                </a:solidFill>
                <a:latin typeface="Source Sans Pro" panose="020B0503030403020204" pitchFamily="34" charset="0"/>
                <a:ea typeface="Source Sans Pro" panose="020B0503030403020204" pitchFamily="34" charset="0"/>
                <a:cs typeface="Arial"/>
              </a:rPr>
              <a:t>• New potatoes.</a:t>
            </a: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9D92A8B5-8B8C-53F4-337E-149C320DE0C1}"/>
              </a:ext>
            </a:extLst>
          </p:cNvPr>
          <p:cNvSpPr txBox="1"/>
          <p:nvPr/>
        </p:nvSpPr>
        <p:spPr>
          <a:xfrm>
            <a:off x="995570" y="453843"/>
            <a:ext cx="1273203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Vitamin C</a:t>
            </a:r>
          </a:p>
        </p:txBody>
      </p:sp>
      <p:sp>
        <p:nvSpPr>
          <p:cNvPr id="12" name="TextBox 12">
            <a:extLst>
              <a:ext uri="{FF2B5EF4-FFF2-40B4-BE49-F238E27FC236}">
                <a16:creationId xmlns:a16="http://schemas.microsoft.com/office/drawing/2014/main" id="{DB82FBE5-AE1B-D0C3-7F1E-BE8E68298963}"/>
              </a:ext>
            </a:extLst>
          </p:cNvPr>
          <p:cNvSpPr txBox="1"/>
          <p:nvPr/>
        </p:nvSpPr>
        <p:spPr>
          <a:xfrm>
            <a:off x="995670" y="2944889"/>
            <a:ext cx="6899616" cy="6971139"/>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Vitamin C helps to protect cells from damage. It helps form collagen, which is important for normal bones</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gums, teeth and skin. It also helps the immune </a:t>
            </a:r>
            <a:r>
              <a:rPr lang="en-US" sz="3200" dirty="0">
                <a:solidFill>
                  <a:srgbClr val="000000"/>
                </a:solidFill>
                <a:latin typeface="Source Sans Pro" panose="020B0503030403020204" pitchFamily="34" charset="0"/>
                <a:ea typeface="Source Sans Pro" panose="020B0503030403020204" pitchFamily="34" charset="0"/>
                <a:cs typeface="Arial"/>
              </a:rPr>
              <a:t>system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and the </a:t>
            </a:r>
            <a:r>
              <a:rPr lang="en-US" sz="3200" dirty="0">
                <a:solidFill>
                  <a:srgbClr val="000000"/>
                </a:solidFill>
                <a:latin typeface="Source Sans Pro" panose="020B0503030403020204" pitchFamily="34" charset="0"/>
                <a:ea typeface="Source Sans Pro" panose="020B0503030403020204" pitchFamily="34" charset="0"/>
                <a:cs typeface="Arial"/>
              </a:rPr>
              <a:t>nervous system to function normally.</a:t>
            </a: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7" name="Picture 6" descr="A close up of an orange&#10;&#10;AI-generated content may be incorrect.">
            <a:extLst>
              <a:ext uri="{FF2B5EF4-FFF2-40B4-BE49-F238E27FC236}">
                <a16:creationId xmlns:a16="http://schemas.microsoft.com/office/drawing/2014/main" id="{77204981-BD28-28B2-A101-629178448B65}"/>
              </a:ext>
            </a:extLst>
          </p:cNvPr>
          <p:cNvPicPr>
            <a:picLocks noChangeAspect="1"/>
          </p:cNvPicPr>
          <p:nvPr/>
        </p:nvPicPr>
        <p:blipFill>
          <a:blip r:embed="rId2"/>
          <a:stretch>
            <a:fillRect/>
          </a:stretch>
        </p:blipFill>
        <p:spPr>
          <a:xfrm>
            <a:off x="989881" y="6318938"/>
            <a:ext cx="4619445" cy="3191593"/>
          </a:xfrm>
          <a:prstGeom prst="rect">
            <a:avLst/>
          </a:prstGeom>
        </p:spPr>
      </p:pic>
    </p:spTree>
    <p:extLst>
      <p:ext uri="{BB962C8B-B14F-4D97-AF65-F5344CB8AC3E}">
        <p14:creationId xmlns:p14="http://schemas.microsoft.com/office/powerpoint/2010/main" val="751703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2A890-AE4C-EB48-70BA-BE5AC859E46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7512D6A8-4CEF-1481-668F-9933835A83DD}"/>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Minerals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C6499F34-63E6-1B88-C147-92B78DDA0555}"/>
              </a:ext>
            </a:extLst>
          </p:cNvPr>
          <p:cNvSpPr txBox="1"/>
          <p:nvPr/>
        </p:nvSpPr>
        <p:spPr>
          <a:xfrm>
            <a:off x="1028700" y="2573041"/>
            <a:ext cx="12295414" cy="880241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Minerals </a:t>
            </a:r>
            <a:r>
              <a:rPr lang="en-US" sz="3200" dirty="0">
                <a:solidFill>
                  <a:srgbClr val="000000"/>
                </a:solidFill>
                <a:latin typeface="Source Sans Pro" panose="020B0503030403020204" pitchFamily="34" charset="0"/>
                <a:ea typeface="Source Sans Pro" panose="020B0503030403020204" pitchFamily="34" charset="0"/>
                <a:cs typeface="Arial"/>
              </a:rPr>
              <a:t>are inorganic substances required by the body</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in small amounts for a variety of different functions.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body requires </a:t>
            </a:r>
            <a:r>
              <a:rPr lang="en-US" sz="3200" dirty="0">
                <a:solidFill>
                  <a:srgbClr val="000000"/>
                </a:solidFill>
                <a:latin typeface="Source Sans Pro" panose="020B0503030403020204" pitchFamily="34" charset="0"/>
                <a:ea typeface="Source Sans Pro" panose="020B0503030403020204" pitchFamily="34" charset="0"/>
                <a:cs typeface="Arial"/>
              </a:rPr>
              <a:t>different amounts of each mineral</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People have different requirements, according to their:</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• age; </a:t>
            </a:r>
          </a:p>
          <a:p>
            <a:r>
              <a:rPr lang="en-US" sz="3200" dirty="0">
                <a:solidFill>
                  <a:srgbClr val="000000"/>
                </a:solidFill>
                <a:latin typeface="Source Sans Pro" panose="020B0503030403020204" pitchFamily="34" charset="0"/>
                <a:ea typeface="Source Sans Pro" panose="020B0503030403020204" pitchFamily="34" charset="0"/>
                <a:cs typeface="Arial"/>
              </a:rPr>
              <a: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 gender;</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• physiological state (e.g. pregnancy).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spTree>
    <p:extLst>
      <p:ext uri="{BB962C8B-B14F-4D97-AF65-F5344CB8AC3E}">
        <p14:creationId xmlns:p14="http://schemas.microsoft.com/office/powerpoint/2010/main" val="2992178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9346-AB26-3FDB-927E-DA1315E8A5B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C893EF5-7ADA-9B1A-AECD-2D606763A2D7}"/>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Calcium</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2F7886F9-0582-4ED7-5D9E-09CED850D344}"/>
              </a:ext>
            </a:extLst>
          </p:cNvPr>
          <p:cNvSpPr txBox="1"/>
          <p:nvPr/>
        </p:nvSpPr>
        <p:spPr>
          <a:xfrm>
            <a:off x="1028701" y="2573041"/>
            <a:ext cx="8572500" cy="7817525"/>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body contains more calcium than any other </a:t>
            </a:r>
            <a:r>
              <a:rPr lang="en-US" sz="3200" dirty="0">
                <a:solidFill>
                  <a:srgbClr val="000000"/>
                </a:solidFill>
                <a:latin typeface="Source Sans Pro" panose="020B0503030403020204" pitchFamily="34" charset="0"/>
                <a:ea typeface="Source Sans Pro" panose="020B0503030403020204" pitchFamily="34" charset="0"/>
                <a:cs typeface="Arial"/>
              </a:rPr>
              <a:t>mineral</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It helps to build and maintain strong bones and teeth. It helps nerves and muscles to function normally and helps</a:t>
            </a:r>
            <a:r>
              <a:rPr lang="en-US" sz="3200" dirty="0">
                <a:solidFill>
                  <a:srgbClr val="000000"/>
                </a:solidFill>
                <a:latin typeface="Source Sans Pro" panose="020B0503030403020204" pitchFamily="34" charset="0"/>
                <a:ea typeface="Source Sans Pro" panose="020B0503030403020204" pitchFamily="34" charset="0"/>
                <a:cs typeface="Arial"/>
              </a:rPr>
              <a:t> blood to clot normally.</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Milk, cheese and other dairy products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provide about half of the calcium in the UK diet.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group of eggs and cheese&#10;&#10;AI-generated content may be incorrect.">
            <a:extLst>
              <a:ext uri="{FF2B5EF4-FFF2-40B4-BE49-F238E27FC236}">
                <a16:creationId xmlns:a16="http://schemas.microsoft.com/office/drawing/2014/main" id="{F9B6A758-E44D-28AE-82FD-9B6BDBC953D7}"/>
              </a:ext>
            </a:extLst>
          </p:cNvPr>
          <p:cNvPicPr>
            <a:picLocks noChangeAspect="1"/>
          </p:cNvPicPr>
          <p:nvPr/>
        </p:nvPicPr>
        <p:blipFill>
          <a:blip r:embed="rId2"/>
          <a:stretch>
            <a:fillRect/>
          </a:stretch>
        </p:blipFill>
        <p:spPr>
          <a:xfrm>
            <a:off x="11234056" y="2573041"/>
            <a:ext cx="6310429" cy="6113228"/>
          </a:xfrm>
          <a:prstGeom prst="rect">
            <a:avLst/>
          </a:prstGeom>
        </p:spPr>
      </p:pic>
    </p:spTree>
    <p:extLst>
      <p:ext uri="{BB962C8B-B14F-4D97-AF65-F5344CB8AC3E}">
        <p14:creationId xmlns:p14="http://schemas.microsoft.com/office/powerpoint/2010/main" val="1429910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DC3A8-09A9-F337-B305-8F9888A8B76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5DA778C-8004-3A6E-79FB-CC7A18DE5D39}"/>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Iron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75A8BD99-1BA1-9D51-5671-4DCBCF33B2AE}"/>
              </a:ext>
            </a:extLst>
          </p:cNvPr>
          <p:cNvSpPr txBox="1"/>
          <p:nvPr/>
        </p:nvSpPr>
        <p:spPr>
          <a:xfrm>
            <a:off x="1028701" y="2573041"/>
            <a:ext cx="8294914" cy="984885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Iron helps to make red blood cells, which carry oxygen around the body. It also helps the immune system to work and helps the brain to function normally</a:t>
            </a:r>
            <a:r>
              <a:rPr lang="en-US" sz="3200" dirty="0">
                <a:solidFill>
                  <a:srgbClr val="000000"/>
                </a:solidFill>
                <a:latin typeface="Source Sans Pro" panose="020B0503030403020204" pitchFamily="34" charset="0"/>
                <a:ea typeface="Source Sans Pro" panose="020B0503030403020204" pitchFamily="34" charset="0"/>
                <a:cs typeface="Arial"/>
              </a:rPr>
              <a:t>.</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b="1" dirty="0">
                <a:solidFill>
                  <a:srgbClr val="000000"/>
                </a:solidFill>
                <a:latin typeface="Source Sans Pro" panose="020B0503030403020204" pitchFamily="34" charset="0"/>
                <a:ea typeface="Source Sans Pro" panose="020B0503030403020204" pitchFamily="34" charset="0"/>
                <a:cs typeface="Arial"/>
              </a:rPr>
              <a:t>Did you know?</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There are two types of iron; one from animals sources (e.g. liver and red meat) and the other from plant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sources (e.g. pulses, dark green leafy vegetables).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3" name="Picture 2" descr="A group of different foods&#10;&#10;AI-generated content may be incorrect.">
            <a:extLst>
              <a:ext uri="{FF2B5EF4-FFF2-40B4-BE49-F238E27FC236}">
                <a16:creationId xmlns:a16="http://schemas.microsoft.com/office/drawing/2014/main" id="{ED807CF7-3159-AABC-4228-2C2F997DDF7B}"/>
              </a:ext>
            </a:extLst>
          </p:cNvPr>
          <p:cNvPicPr>
            <a:picLocks noChangeAspect="1"/>
          </p:cNvPicPr>
          <p:nvPr/>
        </p:nvPicPr>
        <p:blipFill>
          <a:blip r:embed="rId2"/>
          <a:stretch>
            <a:fillRect/>
          </a:stretch>
        </p:blipFill>
        <p:spPr>
          <a:xfrm>
            <a:off x="11466591" y="3358244"/>
            <a:ext cx="6146796" cy="4103914"/>
          </a:xfrm>
          <a:prstGeom prst="rect">
            <a:avLst/>
          </a:prstGeom>
        </p:spPr>
      </p:pic>
    </p:spTree>
    <p:extLst>
      <p:ext uri="{BB962C8B-B14F-4D97-AF65-F5344CB8AC3E}">
        <p14:creationId xmlns:p14="http://schemas.microsoft.com/office/powerpoint/2010/main" val="1173446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AF557-A7E5-43C6-0648-8C53830081A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6A9FAB9-E51F-AE92-674C-A0A6121FDFA1}"/>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Sodium</a:t>
            </a:r>
          </a:p>
        </p:txBody>
      </p:sp>
      <p:sp>
        <p:nvSpPr>
          <p:cNvPr id="9" name="TextBox 9">
            <a:extLst>
              <a:ext uri="{FF2B5EF4-FFF2-40B4-BE49-F238E27FC236}">
                <a16:creationId xmlns:a16="http://schemas.microsoft.com/office/drawing/2014/main" id="{BD1B9F0B-A514-194B-D485-687F99036ECF}"/>
              </a:ext>
            </a:extLst>
          </p:cNvPr>
          <p:cNvSpPr txBox="1"/>
          <p:nvPr/>
        </p:nvSpPr>
        <p:spPr>
          <a:xfrm>
            <a:off x="1028700" y="2573041"/>
            <a:ext cx="10548257" cy="1138773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Sodium is found in all cells and body fluids. It helps regulate the water content in the body</a:t>
            </a:r>
            <a:r>
              <a:rPr lang="en-US" sz="3200" dirty="0">
                <a:solidFill>
                  <a:srgbClr val="000000"/>
                </a:solidFill>
                <a:latin typeface="Source Sans Pro" panose="020B0503030403020204" pitchFamily="34" charset="0"/>
                <a:ea typeface="Source Sans Pro" panose="020B0503030403020204" pitchFamily="34" charset="0"/>
                <a:cs typeface="Arial"/>
              </a:rPr>
              <a:t>.</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Sodium is a component of table salt, known as sodium chloride (NaCl).</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Sodium intakes in the UK are considered to be too high. It is recommended that adults and children 11 years and over not to have more than 6g of salt per day. Young children should eat less.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High sodium intake is considered to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be one of </a:t>
            </a:r>
            <a:r>
              <a:rPr lang="en-US" sz="3200" dirty="0">
                <a:solidFill>
                  <a:srgbClr val="000000"/>
                </a:solidFill>
                <a:latin typeface="Source Sans Pro" panose="020B0503030403020204" pitchFamily="34" charset="0"/>
                <a:ea typeface="Source Sans Pro" panose="020B0503030403020204" pitchFamily="34" charset="0"/>
                <a:cs typeface="Arial"/>
              </a:rPr>
              <a:t>the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risk factors for high blood pressure.</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pic>
        <p:nvPicPr>
          <p:cNvPr id="2" name="Picture 1" descr="A glass jar with white powder&#10;&#10;AI-generated content may be incorrect.">
            <a:extLst>
              <a:ext uri="{FF2B5EF4-FFF2-40B4-BE49-F238E27FC236}">
                <a16:creationId xmlns:a16="http://schemas.microsoft.com/office/drawing/2014/main" id="{2ECED083-4DD7-5C13-4366-CD136257B60C}"/>
              </a:ext>
            </a:extLst>
          </p:cNvPr>
          <p:cNvPicPr>
            <a:picLocks noChangeAspect="1"/>
          </p:cNvPicPr>
          <p:nvPr/>
        </p:nvPicPr>
        <p:blipFill>
          <a:blip r:embed="rId2"/>
          <a:stretch>
            <a:fillRect/>
          </a:stretch>
        </p:blipFill>
        <p:spPr>
          <a:xfrm>
            <a:off x="14423159" y="2829562"/>
            <a:ext cx="3342802" cy="6053182"/>
          </a:xfrm>
          <a:prstGeom prst="rect">
            <a:avLst/>
          </a:prstGeom>
        </p:spPr>
      </p:pic>
    </p:spTree>
    <p:extLst>
      <p:ext uri="{BB962C8B-B14F-4D97-AF65-F5344CB8AC3E}">
        <p14:creationId xmlns:p14="http://schemas.microsoft.com/office/powerpoint/2010/main" val="116274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E9DF-602C-CC48-C8D4-F4D4C1DDF5C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76411343-A967-F7D3-52BC-929C1D1CDA49}"/>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Summary</a:t>
            </a:r>
          </a:p>
        </p:txBody>
      </p:sp>
      <p:sp>
        <p:nvSpPr>
          <p:cNvPr id="9" name="TextBox 9">
            <a:extLst>
              <a:ext uri="{FF2B5EF4-FFF2-40B4-BE49-F238E27FC236}">
                <a16:creationId xmlns:a16="http://schemas.microsoft.com/office/drawing/2014/main" id="{984A2CEA-27F9-54AA-857F-5786884E88B5}"/>
              </a:ext>
            </a:extLst>
          </p:cNvPr>
          <p:cNvSpPr txBox="1"/>
          <p:nvPr/>
        </p:nvSpPr>
        <p:spPr>
          <a:xfrm>
            <a:off x="1028701" y="2810267"/>
            <a:ext cx="11593286" cy="830996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Macronutrients</a:t>
            </a:r>
            <a:r>
              <a:rPr lang="en-US" sz="3200" dirty="0">
                <a:solidFill>
                  <a:srgbClr val="000000"/>
                </a:solidFill>
                <a:latin typeface="Source Sans Pro" panose="020B0503030403020204" pitchFamily="34" charset="0"/>
                <a:ea typeface="Source Sans Pro" panose="020B0503030403020204" pitchFamily="34" charset="0"/>
                <a:cs typeface="Arial"/>
              </a:rPr>
              <a:t> include carbohydrate, protein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and </a:t>
            </a:r>
            <a:r>
              <a:rPr lang="en-US" sz="3200" dirty="0">
                <a:solidFill>
                  <a:srgbClr val="000000"/>
                </a:solidFill>
                <a:latin typeface="Source Sans Pro" panose="020B0503030403020204" pitchFamily="34" charset="0"/>
                <a:ea typeface="Source Sans Pro" panose="020B0503030403020204" pitchFamily="34" charset="0"/>
                <a:cs typeface="Arial"/>
              </a:rPr>
              <a:t>fat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t>
            </a:r>
            <a:r>
              <a:rPr lang="en-US" sz="3200" dirty="0">
                <a:solidFill>
                  <a:srgbClr val="000000"/>
                </a:solidFill>
                <a:latin typeface="Source Sans Pro" panose="020B0503030403020204" pitchFamily="34" charset="0"/>
                <a:ea typeface="Source Sans Pro" panose="020B0503030403020204" pitchFamily="34" charset="0"/>
                <a:cs typeface="Arial"/>
              </a:rPr>
              <a:t>These provide energy and are needed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in </a:t>
            </a:r>
            <a:r>
              <a:rPr lang="en-US" sz="3200" dirty="0">
                <a:solidFill>
                  <a:srgbClr val="000000"/>
                </a:solidFill>
                <a:latin typeface="Source Sans Pro" panose="020B0503030403020204" pitchFamily="34" charset="0"/>
                <a:ea typeface="Source Sans Pro" panose="020B0503030403020204" pitchFamily="34" charset="0"/>
                <a:cs typeface="Arial"/>
              </a:rPr>
              <a:t>large amounts.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Micronutrients include vitamins and minerals. These do not provide energy but are essential for health.</a:t>
            </a: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p:txBody>
      </p:sp>
    </p:spTree>
    <p:extLst>
      <p:ext uri="{BB962C8B-B14F-4D97-AF65-F5344CB8AC3E}">
        <p14:creationId xmlns:p14="http://schemas.microsoft.com/office/powerpoint/2010/main" val="2608364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4770A-03A6-BA08-B017-9E501CE8587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AB4BDCE-496D-7DC9-31FC-BDBEC33F7CCA}"/>
              </a:ext>
            </a:extLst>
          </p:cNvPr>
          <p:cNvSpPr txBox="1"/>
          <p:nvPr/>
        </p:nvSpPr>
        <p:spPr>
          <a:xfrm>
            <a:off x="1028700" y="453843"/>
            <a:ext cx="13046779"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Kahoot quiz</a:t>
            </a:r>
          </a:p>
        </p:txBody>
      </p:sp>
      <p:sp>
        <p:nvSpPr>
          <p:cNvPr id="9" name="TextBox 9">
            <a:extLst>
              <a:ext uri="{FF2B5EF4-FFF2-40B4-BE49-F238E27FC236}">
                <a16:creationId xmlns:a16="http://schemas.microsoft.com/office/drawing/2014/main" id="{557F4E99-8FD2-FD90-5E22-559A2C99CAAB}"/>
              </a:ext>
            </a:extLst>
          </p:cNvPr>
          <p:cNvSpPr txBox="1"/>
          <p:nvPr/>
        </p:nvSpPr>
        <p:spPr>
          <a:xfrm>
            <a:off x="1028700" y="2810267"/>
            <a:ext cx="14674360" cy="12064841"/>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Open the link below on the main screen and </a:t>
            </a:r>
            <a:r>
              <a:rPr lang="en-US" sz="3200" dirty="0">
                <a:solidFill>
                  <a:srgbClr val="000000"/>
                </a:solidFill>
                <a:latin typeface="Source Sans Pro" panose="020B0503030403020204" pitchFamily="34" charset="0"/>
                <a:ea typeface="Source Sans Pro" panose="020B0503030403020204" pitchFamily="34" charset="0"/>
                <a:cs typeface="Arial"/>
              </a:rPr>
              <a:t>get students to log onto kahoot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.it on their tablets or smartphones</a:t>
            </a:r>
            <a:r>
              <a:rPr lang="en-US" sz="3200" dirty="0">
                <a:solidFill>
                  <a:srgbClr val="000000"/>
                </a:solidFill>
                <a:latin typeface="Source Sans Pro" panose="020B0503030403020204" pitchFamily="34" charset="0"/>
                <a:ea typeface="Source Sans Pro" panose="020B0503030403020204" pitchFamily="34" charset="0"/>
                <a:cs typeface="Arial"/>
              </a:rPr>
              <a:t>.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They can then enter the code (that will come up on the main screen when you start the game) and their own nickname.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They can then play along with the quiz choosing the multiple choice answers that correspond with the questions on the main screen. There will then be a leaderboard of the scores after each question and at the end.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hlinkClick r:id="rId2">
                  <a:extLst>
                    <a:ext uri="{A12FA001-AC4F-418D-AE19-62706E023703}">
                      <ahyp:hlinkClr xmlns:ahyp="http://schemas.microsoft.com/office/drawing/2018/hyperlinkcolor" val="tx"/>
                    </a:ext>
                  </a:extLst>
                </a:hlinkClick>
              </a:rPr>
              <a:t>https://play.kahoot.it/#/?quizId=fb67ce7b-ce4b-46fd-b843-5b3d026e0330</a:t>
            </a:r>
            <a:r>
              <a:rPr lang="en-US" sz="3200" dirty="0">
                <a:solidFill>
                  <a:srgbClr val="000000"/>
                </a:solidFill>
                <a:latin typeface="Source Sans Pro" panose="020B0503030403020204" pitchFamily="34" charset="0"/>
                <a:ea typeface="Source Sans Pro" panose="020B0503030403020204" pitchFamily="34" charset="0"/>
                <a:cs typeface="Arial"/>
              </a:rPr>
              <a:t>  </a:t>
            </a:r>
          </a:p>
          <a:p>
            <a:endParaRPr lang="en-US" sz="3600" dirty="0">
              <a:solidFill>
                <a:srgbClr val="263143"/>
              </a:solidFill>
              <a:latin typeface="Source Sans Pro Light"/>
              <a:ea typeface="Source Sans Pro Light"/>
              <a:cs typeface="Arial"/>
            </a:endParaRPr>
          </a:p>
          <a:p>
            <a:endParaRPr lang="en-US" sz="3600" dirty="0">
              <a:solidFill>
                <a:srgbClr val="263143"/>
              </a:solidFill>
              <a:latin typeface="Source Sans Pro Light"/>
              <a:ea typeface="Source Sans Pro Light"/>
              <a:cs typeface="Arial"/>
            </a:endParaRP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solidFill>
                <a:srgbClr val="263143"/>
              </a:solidFill>
              <a:latin typeface="Source Sans Pro Light"/>
              <a:ea typeface="Source Sans Pro Light"/>
              <a:cs typeface="Helvetica"/>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endParaRPr lang="en-US" sz="3600" dirty="0">
              <a:solidFill>
                <a:srgbClr val="000000"/>
              </a:solidFill>
              <a:latin typeface="Source Sans Pro Light"/>
              <a:ea typeface="Source Sans Pro Light"/>
              <a:cs typeface="Arial"/>
            </a:endParaRPr>
          </a:p>
          <a:p>
            <a:endParaRPr lang="en-US" sz="3600" dirty="0">
              <a:solidFill>
                <a:srgbClr val="000000"/>
              </a:solidFill>
              <a:latin typeface="Source Sans Pro Light"/>
              <a:ea typeface="Source Sans Pro Light"/>
              <a:cs typeface="Arial"/>
            </a:endParaRPr>
          </a:p>
          <a:p>
            <a:endParaRPr lang="en-US" sz="3600" dirty="0">
              <a:solidFill>
                <a:srgbClr val="000000"/>
              </a:solidFill>
              <a:latin typeface="Source Sans Pro Light"/>
              <a:ea typeface="Source Sans Pro Light"/>
              <a:cs typeface="Arial"/>
            </a:endParaRPr>
          </a:p>
        </p:txBody>
      </p:sp>
    </p:spTree>
    <p:extLst>
      <p:ext uri="{BB962C8B-B14F-4D97-AF65-F5344CB8AC3E}">
        <p14:creationId xmlns:p14="http://schemas.microsoft.com/office/powerpoint/2010/main" val="13657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p:txBody>
          <a:bodyPr lIns="91440" tIns="45720" rIns="91440" bIns="45720" anchor="t"/>
          <a:lstStyle/>
          <a:p>
            <a:r>
              <a:rPr lang="en-GB">
                <a:ea typeface="Source Sans Pro SemiBold"/>
              </a:rPr>
              <a:t>Nutrients</a:t>
            </a:r>
            <a:endParaRPr lang="en-GB"/>
          </a:p>
        </p:txBody>
      </p:sp>
      <p:pic>
        <p:nvPicPr>
          <p:cNvPr id="7" name="Picture Placeholder 6">
            <a:extLst>
              <a:ext uri="{FF2B5EF4-FFF2-40B4-BE49-F238E27FC236}">
                <a16:creationId xmlns:a16="http://schemas.microsoft.com/office/drawing/2014/main" id="{F7BDA3F9-31EA-1EB5-523A-E92E5E2C41C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5039" r="5039"/>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060835-64FD-4DC1-95B8-3BD144F57414}">
  <ds:schemaRefs>
    <ds:schemaRef ds:uri="http://schemas.microsoft.com/sharepoint/v3/contenttype/forms"/>
  </ds:schemaRefs>
</ds:datastoreItem>
</file>

<file path=customXml/itemProps2.xml><?xml version="1.0" encoding="utf-8"?>
<ds:datastoreItem xmlns:ds="http://schemas.openxmlformats.org/officeDocument/2006/customXml" ds:itemID="{B888D47F-72B8-4B16-9F68-31D2A3AD1D55}">
  <ds:schemaRefs>
    <ds:schemaRef ds:uri="http://schemas.microsoft.com/office/2006/documentManagement/types"/>
    <ds:schemaRef ds:uri="http://www.w3.org/XML/1998/namespace"/>
    <ds:schemaRef ds:uri="1f56eadb-4c92-4b7e-b07a-a54cec0eff51"/>
    <ds:schemaRef ds:uri="http://purl.org/dc/elements/1.1/"/>
    <ds:schemaRef ds:uri="http://schemas.microsoft.com/office/infopath/2007/PartnerControls"/>
    <ds:schemaRef ds:uri="e23bd75c-2c0f-42ec-881a-8c8145746009"/>
    <ds:schemaRef ds:uri="http://purl.org/dc/dcmitype/"/>
    <ds:schemaRef ds:uri="http://schemas.openxmlformats.org/package/2006/metadata/core-properties"/>
    <ds:schemaRef ds:uri="http://schemas.microsoft.com/office/2006/metadata/properties"/>
    <ds:schemaRef ds:uri="http://purl.org/dc/terms/"/>
    <ds:schemaRef ds:uri="4c7d02dd-d8f6-4ac9-bd74-b11e6dbbf829"/>
  </ds:schemaRefs>
</ds:datastoreItem>
</file>

<file path=customXml/itemProps3.xml><?xml version="1.0" encoding="utf-8"?>
<ds:datastoreItem xmlns:ds="http://schemas.openxmlformats.org/officeDocument/2006/customXml" ds:itemID="{7A312309-D77D-4FCD-BBBA-F52028816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d02dd-d8f6-4ac9-bd74-b11e6dbbf829"/>
    <ds:schemaRef ds:uri="e23bd75c-2c0f-42ec-881a-8c81457460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92</TotalTime>
  <Words>1571</Words>
  <Application>Microsoft Office PowerPoint</Application>
  <PresentationFormat>Custom</PresentationFormat>
  <Paragraphs>298</Paragraphs>
  <Slides>26</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Source Sans Pro SemiBold</vt:lpstr>
      <vt:lpstr>Source Sans Pro</vt:lpstr>
      <vt:lpstr>Source Sans Pro Light</vt:lpstr>
      <vt:lpstr>Source Sans Pro Semi-Bold</vt:lpstr>
      <vt:lpstr>Arial</vt:lpstr>
      <vt:lpstr>Front and Back</vt:lpstr>
      <vt:lpstr>White Palace</vt:lpstr>
      <vt:lpstr>Lost Verdania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Claire Theobald</cp:lastModifiedBy>
  <cp:revision>323</cp:revision>
  <dcterms:created xsi:type="dcterms:W3CDTF">2026-03-04T15:22:34Z</dcterms:created>
  <dcterms:modified xsi:type="dcterms:W3CDTF">2026-09-10T06:28:05Z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