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notesMasterIdLst>
    <p:notesMasterId r:id="rId20"/>
  </p:notesMasterIdLst>
  <p:sldIdLst>
    <p:sldId id="256" r:id="rId7"/>
    <p:sldId id="283" r:id="rId8"/>
    <p:sldId id="284" r:id="rId9"/>
    <p:sldId id="26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65" r:id="rId19"/>
  </p:sldIdLst>
  <p:sldSz cx="18288000" cy="10287000"/>
  <p:notesSz cx="6858000" cy="9144000"/>
  <p:embeddedFontLst>
    <p:embeddedFont>
      <p:font typeface="Source Sans Pro" panose="020B0503030403020204" pitchFamily="34" charset="0"/>
      <p:regular r:id="rId21"/>
      <p:bold r:id="rId22"/>
      <p:italic r:id="rId23"/>
      <p:boldItalic r:id="rId24"/>
    </p:embeddedFont>
    <p:embeddedFont>
      <p:font typeface="Source Sans Pro Light" panose="020B0403030403020204" pitchFamily="34" charset="0"/>
      <p:regular r:id="rId25"/>
      <p:italic r:id="rId26"/>
    </p:embeddedFont>
    <p:embeddedFont>
      <p:font typeface="Source Sans Pro SemiBold" panose="020B0603030403020204" pitchFamily="34" charset="0"/>
      <p:bold r:id="rId27"/>
      <p:boldItalic r:id="rId28"/>
    </p:embeddedFont>
    <p:embeddedFont>
      <p:font typeface="Source Sans Pro Semi-Bold" panose="020B0604020202020204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256"/>
            <p14:sldId id="283"/>
            <p14:sldId id="284"/>
            <p14:sldId id="26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66FA7E-5272-4E94-88CF-5EB5DB0B7A0B}" v="1" dt="2026-09-08T12:01:22.4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69" autoAdjust="0"/>
    <p:restoredTop sz="94660"/>
  </p:normalViewPr>
  <p:slideViewPr>
    <p:cSldViewPr snapToGrid="0">
      <p:cViewPr varScale="1">
        <p:scale>
          <a:sx n="70" d="100"/>
          <a:sy n="70" d="100"/>
        </p:scale>
        <p:origin x="978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34" Type="http://schemas.microsoft.com/office/2016/11/relationships/changesInfo" Target="changesInfos/changesInfo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microsoft.com/office/2018/10/relationships/authors" Target="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Theobald" userId="e5e96d6a-dffb-4be3-a7c9-5724c0a71d0d" providerId="ADAL" clId="{8198538B-C0E0-4215-931D-B5281D5D4D48}"/>
    <pc:docChg chg="undo custSel modSld">
      <pc:chgData name="Claire Theobald" userId="e5e96d6a-dffb-4be3-a7c9-5724c0a71d0d" providerId="ADAL" clId="{8198538B-C0E0-4215-931D-B5281D5D4D48}" dt="2026-09-08T12:01:43.357" v="33" actId="1076"/>
      <pc:docMkLst>
        <pc:docMk/>
      </pc:docMkLst>
      <pc:sldChg chg="addSp delSp modSp mod">
        <pc:chgData name="Claire Theobald" userId="e5e96d6a-dffb-4be3-a7c9-5724c0a71d0d" providerId="ADAL" clId="{8198538B-C0E0-4215-931D-B5281D5D4D48}" dt="2026-09-08T11:57:58.034" v="29" actId="1036"/>
        <pc:sldMkLst>
          <pc:docMk/>
          <pc:sldMk cId="0" sldId="256"/>
        </pc:sldMkLst>
        <pc:spChg chg="mod">
          <ac:chgData name="Claire Theobald" userId="e5e96d6a-dffb-4be3-a7c9-5724c0a71d0d" providerId="ADAL" clId="{8198538B-C0E0-4215-931D-B5281D5D4D48}" dt="2026-09-08T11:57:58.034" v="29" actId="1036"/>
          <ac:spMkLst>
            <pc:docMk/>
            <pc:sldMk cId="0" sldId="256"/>
            <ac:spMk id="4" creationId="{B2DC5C4D-29D4-9D68-3D66-FA7560FCE1F4}"/>
          </ac:spMkLst>
        </pc:spChg>
        <pc:spChg chg="add del mod">
          <ac:chgData name="Claire Theobald" userId="e5e96d6a-dffb-4be3-a7c9-5724c0a71d0d" providerId="ADAL" clId="{8198538B-C0E0-4215-931D-B5281D5D4D48}" dt="2026-09-08T11:56:31.868" v="3" actId="931"/>
          <ac:spMkLst>
            <pc:docMk/>
            <pc:sldMk cId="0" sldId="256"/>
            <ac:spMk id="6" creationId="{5CE6C27C-0BD7-B153-AF6A-ED8C55EF4A01}"/>
          </ac:spMkLst>
        </pc:spChg>
        <pc:picChg chg="add del mod">
          <ac:chgData name="Claire Theobald" userId="e5e96d6a-dffb-4be3-a7c9-5724c0a71d0d" providerId="ADAL" clId="{8198538B-C0E0-4215-931D-B5281D5D4D48}" dt="2026-09-08T11:55:38.894" v="1" actId="478"/>
          <ac:picMkLst>
            <pc:docMk/>
            <pc:sldMk cId="0" sldId="256"/>
            <ac:picMk id="3" creationId="{85172838-7D62-FF5A-EB27-A3D6AE3D4D43}"/>
          </ac:picMkLst>
        </pc:picChg>
        <pc:picChg chg="del">
          <ac:chgData name="Claire Theobald" userId="e5e96d6a-dffb-4be3-a7c9-5724c0a71d0d" providerId="ADAL" clId="{8198538B-C0E0-4215-931D-B5281D5D4D48}" dt="2026-09-08T11:56:27.188" v="2" actId="478"/>
          <ac:picMkLst>
            <pc:docMk/>
            <pc:sldMk cId="0" sldId="256"/>
            <ac:picMk id="7" creationId="{A8D8FCF2-89E1-506F-2CAB-05AEFA99EED1}"/>
          </ac:picMkLst>
        </pc:picChg>
        <pc:picChg chg="add mod ord">
          <ac:chgData name="Claire Theobald" userId="e5e96d6a-dffb-4be3-a7c9-5724c0a71d0d" providerId="ADAL" clId="{8198538B-C0E0-4215-931D-B5281D5D4D48}" dt="2026-09-08T11:56:31.868" v="3" actId="931"/>
          <ac:picMkLst>
            <pc:docMk/>
            <pc:sldMk cId="0" sldId="256"/>
            <ac:picMk id="9" creationId="{FC262C52-1A35-4F42-6EAD-334943CAEA98}"/>
          </ac:picMkLst>
        </pc:picChg>
      </pc:sldChg>
      <pc:sldChg chg="addSp delSp modSp mod">
        <pc:chgData name="Claire Theobald" userId="e5e96d6a-dffb-4be3-a7c9-5724c0a71d0d" providerId="ADAL" clId="{8198538B-C0E0-4215-931D-B5281D5D4D48}" dt="2026-09-08T12:01:43.357" v="33" actId="1076"/>
        <pc:sldMkLst>
          <pc:docMk/>
          <pc:sldMk cId="0" sldId="265"/>
        </pc:sldMkLst>
        <pc:spChg chg="add del mod">
          <ac:chgData name="Claire Theobald" userId="e5e96d6a-dffb-4be3-a7c9-5724c0a71d0d" providerId="ADAL" clId="{8198538B-C0E0-4215-931D-B5281D5D4D48}" dt="2026-09-08T12:01:39.029" v="32" actId="931"/>
          <ac:spMkLst>
            <pc:docMk/>
            <pc:sldMk cId="0" sldId="265"/>
            <ac:spMk id="4" creationId="{C33DB1F7-3308-46A7-D43F-EB620F426CA1}"/>
          </ac:spMkLst>
        </pc:spChg>
        <pc:spChg chg="mod">
          <ac:chgData name="Claire Theobald" userId="e5e96d6a-dffb-4be3-a7c9-5724c0a71d0d" providerId="ADAL" clId="{8198538B-C0E0-4215-931D-B5281D5D4D48}" dt="2026-09-08T12:01:43.357" v="33" actId="1076"/>
          <ac:spMkLst>
            <pc:docMk/>
            <pc:sldMk cId="0" sldId="265"/>
            <ac:spMk id="5" creationId="{7210C7FD-FF69-382B-F0CD-9D0EEF6C66DF}"/>
          </ac:spMkLst>
        </pc:spChg>
        <pc:picChg chg="del">
          <ac:chgData name="Claire Theobald" userId="e5e96d6a-dffb-4be3-a7c9-5724c0a71d0d" providerId="ADAL" clId="{8198538B-C0E0-4215-931D-B5281D5D4D48}" dt="2026-09-08T12:01:27.521" v="31" actId="478"/>
          <ac:picMkLst>
            <pc:docMk/>
            <pc:sldMk cId="0" sldId="265"/>
            <ac:picMk id="3" creationId="{9444E649-1957-7ACF-72A8-BDF4D2C8EE5B}"/>
          </ac:picMkLst>
        </pc:picChg>
        <pc:picChg chg="add mod ord">
          <ac:chgData name="Claire Theobald" userId="e5e96d6a-dffb-4be3-a7c9-5724c0a71d0d" providerId="ADAL" clId="{8198538B-C0E0-4215-931D-B5281D5D4D48}" dt="2026-09-08T12:01:39.029" v="32" actId="931"/>
          <ac:picMkLst>
            <pc:docMk/>
            <pc:sldMk cId="0" sldId="265"/>
            <ac:picMk id="7" creationId="{5A48BC53-409D-FD8B-0B85-A01E5789349E}"/>
          </ac:picMkLst>
        </pc:picChg>
      </pc:sldChg>
      <pc:sldChg chg="modSp">
        <pc:chgData name="Claire Theobald" userId="e5e96d6a-dffb-4be3-a7c9-5724c0a71d0d" providerId="ADAL" clId="{8198538B-C0E0-4215-931D-B5281D5D4D48}" dt="2026-09-08T12:01:22.390" v="30" actId="11530"/>
        <pc:sldMkLst>
          <pc:docMk/>
          <pc:sldMk cId="470145056" sldId="290"/>
        </pc:sldMkLst>
        <pc:picChg chg="mod">
          <ac:chgData name="Claire Theobald" userId="e5e96d6a-dffb-4be3-a7c9-5724c0a71d0d" providerId="ADAL" clId="{8198538B-C0E0-4215-931D-B5281D5D4D48}" dt="2026-09-08T12:01:22.390" v="30" actId="11530"/>
          <ac:picMkLst>
            <pc:docMk/>
            <pc:sldMk cId="470145056" sldId="290"/>
            <ac:picMk id="3074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87ED86-63B5-4EC4-967C-E27748802B5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ECCEB-4B6C-42A1-8CBC-3074C721D2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053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51 kcals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E88D5-36FD-41CC-9836-D4265EA12A2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701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168 kcals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E88D5-36FD-41CC-9836-D4265EA12A2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971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115.5 kcals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E88D5-36FD-41CC-9836-D4265EA12A2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6901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224 kcals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6E88D5-36FD-41CC-9836-D4265EA12A2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7107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682554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8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4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3.jpeg"/><Relationship Id="rId11" Type="http://schemas.openxmlformats.org/officeDocument/2006/relationships/image" Target="../media/image7.png"/><Relationship Id="rId5" Type="http://schemas.openxmlformats.org/officeDocument/2006/relationships/image" Target="../media/image8.png"/><Relationship Id="rId10" Type="http://schemas.openxmlformats.org/officeDocument/2006/relationships/image" Target="../media/image17.jpe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9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8.jpeg"/><Relationship Id="rId11" Type="http://schemas.openxmlformats.org/officeDocument/2006/relationships/image" Target="../media/image22.jpeg"/><Relationship Id="rId5" Type="http://schemas.openxmlformats.org/officeDocument/2006/relationships/image" Target="../media/image8.png"/><Relationship Id="rId10" Type="http://schemas.openxmlformats.org/officeDocument/2006/relationships/image" Target="../media/image21.jpe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4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3.jpeg"/><Relationship Id="rId11" Type="http://schemas.openxmlformats.org/officeDocument/2006/relationships/image" Target="../media/image21.jpeg"/><Relationship Id="rId5" Type="http://schemas.openxmlformats.org/officeDocument/2006/relationships/image" Target="../media/image8.png"/><Relationship Id="rId10" Type="http://schemas.openxmlformats.org/officeDocument/2006/relationships/image" Target="../media/image26.jpe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8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7.png"/><Relationship Id="rId5" Type="http://schemas.openxmlformats.org/officeDocument/2006/relationships/image" Target="../media/image27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9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7.png"/><Relationship Id="rId5" Type="http://schemas.openxmlformats.org/officeDocument/2006/relationships/image" Target="../media/image30.wmf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7.png"/><Relationship Id="rId5" Type="http://schemas.openxmlformats.org/officeDocument/2006/relationships/image" Target="../media/image30.wmf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2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1.jpeg"/><Relationship Id="rId5" Type="http://schemas.openxmlformats.org/officeDocument/2006/relationships/image" Target="../media/image8.png"/><Relationship Id="rId10" Type="http://schemas.openxmlformats.org/officeDocument/2006/relationships/image" Target="../media/image35.jpeg"/><Relationship Id="rId4" Type="http://schemas.openxmlformats.org/officeDocument/2006/relationships/image" Target="../media/image7.png"/><Relationship Id="rId9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2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6.jpeg"/><Relationship Id="rId5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hf.org.uk/informationsupport/support/healthy-living/staying-active/exercise-calorie-calculator" TargetMode="External"/><Relationship Id="rId2" Type="http://schemas.openxmlformats.org/officeDocument/2006/relationships/hyperlink" Target="https://bnf.nice.org.uk/about/approximate-conversions-and-units.html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DC5C4D-29D4-9D68-3D66-FA7560FCE1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14699" y="3703664"/>
            <a:ext cx="11805313" cy="2362200"/>
          </a:xfrm>
        </p:spPr>
        <p:txBody>
          <a:bodyPr lIns="91440" tIns="45720" rIns="91440" bIns="45720" anchor="t"/>
          <a:lstStyle/>
          <a:p>
            <a:r>
              <a:rPr lang="en-GB" sz="9000" dirty="0">
                <a:ea typeface="Source Sans Pro SemiBold"/>
              </a:rPr>
              <a:t>Energy in, energy out</a:t>
            </a:r>
            <a:endParaRPr lang="en-GB" sz="9000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FC262C52-1A35-4F42-6EAD-334943CAEA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0" r="5100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1072" y="1831133"/>
            <a:ext cx="7920881" cy="1661987"/>
          </a:xfrm>
          <a:prstGeom prst="rect">
            <a:avLst/>
          </a:prstGeom>
          <a:noFill/>
        </p:spPr>
        <p:txBody>
          <a:bodyPr wrap="square" lIns="182876" tIns="91437" rIns="182876" bIns="91437" rtlCol="0">
            <a:spAutoFit/>
          </a:bodyPr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Which food provides approximately the same amount of energy as dancing for 10 minutes uses?</a:t>
            </a:r>
          </a:p>
        </p:txBody>
      </p:sp>
      <p:pic>
        <p:nvPicPr>
          <p:cNvPr id="1026" name="Picture 2" descr="C:\Users\rballam.BNF\AppData\Local\Microsoft\Windows\Temporary Internet Files\Content.IE5\4PA0NVL2\people_dancing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9456" y="4135390"/>
            <a:ext cx="6048672" cy="488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8272129" y="1961257"/>
            <a:ext cx="2781695" cy="32161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a) 2 bananas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872529" y="1961257"/>
            <a:ext cx="2781695" cy="32161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b) 50g of chocolate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72129" y="5835128"/>
            <a:ext cx="2781695" cy="32161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c) 100g of cheddar cheese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848969" y="5835128"/>
            <a:ext cx="2781695" cy="32161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d) 2 boiled eggs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519264" y="7990284"/>
            <a:ext cx="4320480" cy="16871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ctr"/>
          <a:lstStyle/>
          <a:p>
            <a:pPr algn="ctr"/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VOTE NOW!</a:t>
            </a:r>
          </a:p>
        </p:txBody>
      </p:sp>
      <p:pic>
        <p:nvPicPr>
          <p:cNvPr id="1027" name="Picture 3" descr="C:\Users\rballam.BNF\AppData\Local\Microsoft\Windows\Temporary Internet Files\Content.IE5\NKSDGKLI\Kliponious-green-tick[1]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887735" y="6715213"/>
            <a:ext cx="1762002" cy="201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678400" y="9677400"/>
            <a:ext cx="609600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5797" y="3377873"/>
            <a:ext cx="2189910" cy="14598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941" r="34030"/>
          <a:stretch/>
        </p:blipFill>
        <p:spPr>
          <a:xfrm>
            <a:off x="12608165" y="7151426"/>
            <a:ext cx="886519" cy="17367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7936" y="7420357"/>
            <a:ext cx="2157771" cy="143851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90554" y="3225633"/>
            <a:ext cx="2267005" cy="161209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941" r="34030"/>
          <a:stretch/>
        </p:blipFill>
        <p:spPr>
          <a:xfrm>
            <a:off x="13626901" y="7188799"/>
            <a:ext cx="871546" cy="170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29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7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1072" y="1831133"/>
            <a:ext cx="7920881" cy="1661987"/>
          </a:xfrm>
          <a:prstGeom prst="rect">
            <a:avLst/>
          </a:prstGeom>
          <a:noFill/>
        </p:spPr>
        <p:txBody>
          <a:bodyPr wrap="square" lIns="182876" tIns="91437" rIns="182876" bIns="91437" rtlCol="0">
            <a:spAutoFit/>
          </a:bodyPr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Which food provides approximately the same amount of energy as walking for 1 hour uses?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93159" y="1831133"/>
            <a:ext cx="2978765" cy="34546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pPr algn="ctr"/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a) 50g of low fat yoghurt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893559" y="1831133"/>
            <a:ext cx="2978765" cy="34546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b) 50g of low fat crisps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93159" y="5705004"/>
            <a:ext cx="2978765" cy="34546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c) 100g of white pasta (boiled)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869999" y="5705004"/>
            <a:ext cx="2978765" cy="34546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d) 100g of baked beans</a:t>
            </a:r>
          </a:p>
        </p:txBody>
      </p:sp>
      <p:pic>
        <p:nvPicPr>
          <p:cNvPr id="8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678400" y="9677400"/>
            <a:ext cx="609600" cy="609600"/>
          </a:xfrm>
          <a:prstGeom prst="rect">
            <a:avLst/>
          </a:prstGeom>
        </p:spPr>
      </p:pic>
      <p:pic>
        <p:nvPicPr>
          <p:cNvPr id="2050" name="Picture 2" descr="C:\Users\rballam.BNF\AppData\Local\Microsoft\Windows\Temporary Internet Files\Content.IE5\4PA0NVL2\walking-together-four-friends-with-their-shadows-in-black-and-white-exercise-social[1]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0157" y="3861378"/>
            <a:ext cx="6689050" cy="445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2519264" y="7990284"/>
            <a:ext cx="4320480" cy="16871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ctr"/>
          <a:lstStyle/>
          <a:p>
            <a:pPr algn="ctr"/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VOTE NOW!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41162" y="3268959"/>
            <a:ext cx="2441659" cy="16285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83060" y="7195216"/>
            <a:ext cx="2599761" cy="17340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4413" y="3268959"/>
            <a:ext cx="2216255" cy="1874541"/>
          </a:xfrm>
          <a:prstGeom prst="rect">
            <a:avLst/>
          </a:prstGeom>
        </p:spPr>
      </p:pic>
      <p:pic>
        <p:nvPicPr>
          <p:cNvPr id="5122" name="Picture 2" descr="C:\Users\AWhite\Downloads\shutterstock_722719228.jpg"/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74" t="9605" r="3974" b="1727"/>
          <a:stretch/>
        </p:blipFill>
        <p:spPr bwMode="auto">
          <a:xfrm>
            <a:off x="9092622" y="7451906"/>
            <a:ext cx="1955945" cy="140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ballam.BNF\AppData\Local\Microsoft\Windows\Temporary Internet Files\Content.IE5\NKSDGKLI\Kliponious-green-tick[1]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35685" y="7053445"/>
            <a:ext cx="1762002" cy="201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55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71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1072" y="1831133"/>
            <a:ext cx="7920881" cy="1661987"/>
          </a:xfrm>
          <a:prstGeom prst="rect">
            <a:avLst/>
          </a:prstGeom>
          <a:noFill/>
        </p:spPr>
        <p:txBody>
          <a:bodyPr wrap="square" lIns="182876" tIns="91437" rIns="182876" bIns="91437" rtlCol="0">
            <a:spAutoFit/>
          </a:bodyPr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Which activity uses approximately the same amount of energy as a jacket potato (150g) provides?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675298" y="2076553"/>
            <a:ext cx="2855934" cy="327546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a) 22 mins of basketball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275698" y="2076553"/>
            <a:ext cx="2855934" cy="327546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b) 90 mins of walking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75298" y="5950424"/>
            <a:ext cx="2855934" cy="327546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pPr algn="ctr"/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c) 10 mins of medium cycling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252138" y="5950424"/>
            <a:ext cx="2855934" cy="327546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d) 12 mins of fast swimming</a:t>
            </a:r>
          </a:p>
        </p:txBody>
      </p:sp>
      <p:pic>
        <p:nvPicPr>
          <p:cNvPr id="8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678400" y="9677400"/>
            <a:ext cx="609600" cy="6096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519264" y="7990284"/>
            <a:ext cx="4320480" cy="16871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ctr"/>
          <a:lstStyle/>
          <a:p>
            <a:pPr algn="ctr"/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VOTE NOW!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6834" y="4182617"/>
            <a:ext cx="4515546" cy="3807668"/>
          </a:xfrm>
          <a:prstGeom prst="rect">
            <a:avLst/>
          </a:prstGeom>
        </p:spPr>
      </p:pic>
      <p:pic>
        <p:nvPicPr>
          <p:cNvPr id="2050" name="Picture 2" descr="C:\Users\AWhite\Downloads\shutterstock_559363351.jp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95"/>
          <a:stretch/>
        </p:blipFill>
        <p:spPr bwMode="auto">
          <a:xfrm>
            <a:off x="8916386" y="3460619"/>
            <a:ext cx="2414616" cy="1661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ballam.BNF\AppData\Local\Microsoft\Windows\Temporary Internet Files\Content.IE5\NKSDGKLI\Kliponious-green-tick[1]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5215" y="3499528"/>
            <a:ext cx="1700370" cy="194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White\Downloads\shutterstock_159209762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86267" y="3313137"/>
            <a:ext cx="2608440" cy="173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White\Downloads\shutterstock_375650740.jpg"/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490" b="17262"/>
          <a:stretch/>
        </p:blipFill>
        <p:spPr bwMode="auto">
          <a:xfrm>
            <a:off x="9455816" y="7697336"/>
            <a:ext cx="1294897" cy="132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White\Downloads\shutterstock_44288656.jp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33324" y="7841456"/>
            <a:ext cx="1770367" cy="1180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134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7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1072" y="1831133"/>
            <a:ext cx="7920881" cy="1661987"/>
          </a:xfrm>
          <a:prstGeom prst="rect">
            <a:avLst/>
          </a:prstGeom>
          <a:noFill/>
        </p:spPr>
        <p:txBody>
          <a:bodyPr wrap="square" lIns="182876" tIns="91437" rIns="182876" bIns="91437" rtlCol="0">
            <a:spAutoFit/>
          </a:bodyPr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Which activity uses approximately the same amount of energy as a bowl of porridge (200g) provides?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711953" y="2145283"/>
            <a:ext cx="2806757" cy="269567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a) 15 mins of competitive tennis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312353" y="2145283"/>
            <a:ext cx="2806757" cy="269567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b) 20 mins of washing the car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711953" y="6019154"/>
            <a:ext cx="2592065" cy="269567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c) 50 mins of football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288793" y="6019154"/>
            <a:ext cx="2592065" cy="269567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d) 1 hour of cycling</a:t>
            </a:r>
          </a:p>
        </p:txBody>
      </p:sp>
      <p:pic>
        <p:nvPicPr>
          <p:cNvPr id="8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678400" y="9677400"/>
            <a:ext cx="609600" cy="6096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519264" y="7990284"/>
            <a:ext cx="4320480" cy="16871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ctr"/>
          <a:lstStyle/>
          <a:p>
            <a:pPr algn="ctr"/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VOTE NOW!</a:t>
            </a:r>
          </a:p>
        </p:txBody>
      </p:sp>
      <p:pic>
        <p:nvPicPr>
          <p:cNvPr id="1026" name="Picture 2" descr="S:\Shared\EDUCATION TEAM FILES\Photographs Oct 2018 onwards\porridge in bowl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1233" y="3565388"/>
            <a:ext cx="5040560" cy="3983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White\Downloads\shutterstock_348207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55936" y="3795289"/>
            <a:ext cx="1389559" cy="92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31" b="29556"/>
          <a:stretch/>
        </p:blipFill>
        <p:spPr>
          <a:xfrm>
            <a:off x="9236919" y="7239584"/>
            <a:ext cx="1542131" cy="1407396"/>
          </a:xfrm>
          <a:prstGeom prst="rect">
            <a:avLst/>
          </a:prstGeom>
        </p:spPr>
      </p:pic>
      <p:pic>
        <p:nvPicPr>
          <p:cNvPr id="1027" name="Picture 3" descr="C:\Users\rballam.BNF\AppData\Local\Microsoft\Windows\Temporary Internet Files\Content.IE5\NKSDGKLI\Kliponious-green-tick[1]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53502" y="7192297"/>
            <a:ext cx="1762002" cy="201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White\Downloads\shutterstock_4677985.jp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10249" y="3493119"/>
            <a:ext cx="1470609" cy="98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AWhite\Downloads\shutterstock_375650740.jpg"/>
          <p:cNvPicPr>
            <a:picLocks noChangeAspect="1" noChangeArrowheads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490" b="17262"/>
          <a:stretch/>
        </p:blipFill>
        <p:spPr bwMode="auto">
          <a:xfrm>
            <a:off x="12973519" y="7192297"/>
            <a:ext cx="1375468" cy="1407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54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7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1072" y="1831133"/>
            <a:ext cx="7920881" cy="1169545"/>
          </a:xfrm>
          <a:prstGeom prst="rect">
            <a:avLst/>
          </a:prstGeom>
          <a:noFill/>
        </p:spPr>
        <p:txBody>
          <a:bodyPr wrap="square" lIns="182876" tIns="91437" rIns="182876" bIns="91437" rtlCol="0">
            <a:spAutoFit/>
          </a:bodyPr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If more energy is used than consumed over time, what will happen?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711952" y="2320119"/>
            <a:ext cx="3147951" cy="304485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a) You will gain weight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312352" y="2320119"/>
            <a:ext cx="3147951" cy="304485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b) You will lose weight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711952" y="6193990"/>
            <a:ext cx="3147951" cy="304485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c) You will stay the same weight</a:t>
            </a:r>
          </a:p>
        </p:txBody>
      </p:sp>
      <p:pic>
        <p:nvPicPr>
          <p:cNvPr id="8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678400" y="9677400"/>
            <a:ext cx="609600" cy="6096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891467" y="6768751"/>
            <a:ext cx="4320480" cy="16871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ctr"/>
          <a:lstStyle/>
          <a:p>
            <a:pPr algn="ctr"/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VOTE NOW!</a:t>
            </a:r>
          </a:p>
        </p:txBody>
      </p:sp>
      <p:pic>
        <p:nvPicPr>
          <p:cNvPr id="4098" name="Picture 2" descr="C:\Users\AWhite\Downloads\shutterstock_40598495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24725" y="3545719"/>
            <a:ext cx="2391888" cy="159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ballam.BNF\AppData\Local\Microsoft\Windows\Temporary Internet Files\Content.IE5\NKSDGKLI\Kliponious-green-tick[1]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07457" y="3374979"/>
            <a:ext cx="1762002" cy="201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469" r="11470" b="6551"/>
          <a:stretch/>
        </p:blipFill>
        <p:spPr>
          <a:xfrm>
            <a:off x="9182637" y="3537540"/>
            <a:ext cx="2069921" cy="1692439"/>
          </a:xfrm>
          <a:prstGeom prst="rect">
            <a:avLst/>
          </a:prstGeom>
        </p:spPr>
      </p:pic>
      <p:pic>
        <p:nvPicPr>
          <p:cNvPr id="4099" name="Picture 3" descr="C:\Users\AWhite\Downloads\shutterstock_560764954.jpg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0" t="38897" r="5654" b="29037"/>
          <a:stretch/>
        </p:blipFill>
        <p:spPr bwMode="auto">
          <a:xfrm>
            <a:off x="9012546" y="7966881"/>
            <a:ext cx="2342391" cy="107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2496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7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1072" y="1831133"/>
            <a:ext cx="7920881" cy="1169545"/>
          </a:xfrm>
          <a:prstGeom prst="rect">
            <a:avLst/>
          </a:prstGeom>
          <a:noFill/>
        </p:spPr>
        <p:txBody>
          <a:bodyPr wrap="square" lIns="182876" tIns="91437" rIns="182876" bIns="91437" rtlCol="0">
            <a:spAutoFit/>
          </a:bodyPr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If more energy is consumed than used over time, what will happen?</a:t>
            </a:r>
          </a:p>
        </p:txBody>
      </p:sp>
      <p:pic>
        <p:nvPicPr>
          <p:cNvPr id="8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678400" y="9677400"/>
            <a:ext cx="609600" cy="6096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273604" y="7094061"/>
            <a:ext cx="4320480" cy="16871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ctr"/>
          <a:lstStyle/>
          <a:p>
            <a:pPr algn="ctr"/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VOTE NOW!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66328" y="1999609"/>
            <a:ext cx="2947916" cy="336346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a) You will gain weight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266728" y="1999609"/>
            <a:ext cx="2947916" cy="336346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b) You will lose weight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666328" y="5873480"/>
            <a:ext cx="2947916" cy="336346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c) You will stay the same weight</a:t>
            </a:r>
          </a:p>
        </p:txBody>
      </p:sp>
      <p:pic>
        <p:nvPicPr>
          <p:cNvPr id="12" name="Picture 2" descr="C:\Users\AWhite\Downloads\shutterstock_40598495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22211" y="3276227"/>
            <a:ext cx="2636949" cy="1604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469" r="11470" b="6551"/>
          <a:stretch/>
        </p:blipFill>
        <p:spPr>
          <a:xfrm>
            <a:off x="8887065" y="3276227"/>
            <a:ext cx="2506441" cy="1867273"/>
          </a:xfrm>
          <a:prstGeom prst="rect">
            <a:avLst/>
          </a:prstGeom>
        </p:spPr>
      </p:pic>
      <p:pic>
        <p:nvPicPr>
          <p:cNvPr id="14" name="Picture 3" descr="C:\Users\AWhite\Downloads\shutterstock_560764954.jpg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60" t="38897" r="5654" b="29037"/>
          <a:stretch/>
        </p:blipFill>
        <p:spPr bwMode="auto">
          <a:xfrm>
            <a:off x="8960473" y="7793604"/>
            <a:ext cx="2359624" cy="98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ballam.BNF\AppData\Local\Microsoft\Windows\Temporary Internet Files\Content.IE5\NKSDGKLI\Kliponious-green-tick[1]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55967" y="3345514"/>
            <a:ext cx="1762002" cy="201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4658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7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1072" y="1831133"/>
            <a:ext cx="7920881" cy="1169545"/>
          </a:xfrm>
          <a:prstGeom prst="rect">
            <a:avLst/>
          </a:prstGeom>
          <a:noFill/>
        </p:spPr>
        <p:txBody>
          <a:bodyPr wrap="square" lIns="182876" tIns="91437" rIns="182876" bIns="91437" rtlCol="0">
            <a:spAutoFit/>
          </a:bodyPr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How long would you need to be jogging be to use 100 kcals of energy?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463834" y="2169077"/>
            <a:ext cx="2730583" cy="29749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a) 8 mins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991615" y="2149075"/>
            <a:ext cx="2730583" cy="29749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b) 22 mins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391215" y="6022946"/>
            <a:ext cx="2730583" cy="29749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c) 28 mins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968055" y="6022946"/>
            <a:ext cx="2730583" cy="29749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d) 45 mins</a:t>
            </a:r>
          </a:p>
        </p:txBody>
      </p:sp>
      <p:pic>
        <p:nvPicPr>
          <p:cNvPr id="8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678400" y="9677400"/>
            <a:ext cx="609600" cy="6096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703645" y="7347505"/>
            <a:ext cx="4095734" cy="15219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ctr"/>
          <a:lstStyle/>
          <a:p>
            <a:pPr algn="ctr"/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VOTE NOW!</a:t>
            </a:r>
          </a:p>
        </p:txBody>
      </p:sp>
      <p:pic>
        <p:nvPicPr>
          <p:cNvPr id="10" name="Picture 2" descr="C:\Program Files (x86)\Microsoft Office\MEDIA\CAGCAT10\j0234131.wmf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95882" y="3092407"/>
            <a:ext cx="1874703" cy="199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Program Files (x86)\Microsoft Office\MEDIA\CAGCAT10\j0234131.wmf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3944" y="3092407"/>
            <a:ext cx="1874703" cy="199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Program Files (x86)\Microsoft Office\MEDIA\CAGCAT10\j0234131.wmf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72722" y="6875954"/>
            <a:ext cx="1874703" cy="199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Program Files (x86)\Microsoft Office\MEDIA\CAGCAT10\j0234131.wmf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95882" y="6875954"/>
            <a:ext cx="1874703" cy="199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ballam.BNF\AppData\Local\Microsoft\Windows\Temporary Internet Files\Content.IE5\NKSDGKLI\Kliponious-green-tick[1]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09422" y="3274361"/>
            <a:ext cx="1762002" cy="201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057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7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1072" y="1831133"/>
            <a:ext cx="7920881" cy="1169545"/>
          </a:xfrm>
          <a:prstGeom prst="rect">
            <a:avLst/>
          </a:prstGeom>
          <a:noFill/>
        </p:spPr>
        <p:txBody>
          <a:bodyPr wrap="square" lIns="182876" tIns="91437" rIns="182876" bIns="91437" rtlCol="0">
            <a:spAutoFit/>
          </a:bodyPr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How long would you need to be cycling at a medium pace to use 150 kcals of energy?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578546" y="2029496"/>
            <a:ext cx="2740593" cy="33361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a) 5 mins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178946" y="2029496"/>
            <a:ext cx="2740593" cy="33361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b) 12 mins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578546" y="5903367"/>
            <a:ext cx="2740593" cy="33361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c) 21 mins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155386" y="5903367"/>
            <a:ext cx="2740593" cy="33361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pPr algn="ctr"/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d) 30 mins</a:t>
            </a:r>
          </a:p>
        </p:txBody>
      </p:sp>
      <p:pic>
        <p:nvPicPr>
          <p:cNvPr id="8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678400" y="9677400"/>
            <a:ext cx="609600" cy="6096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519264" y="7990284"/>
            <a:ext cx="4320480" cy="16871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ctr"/>
          <a:lstStyle/>
          <a:p>
            <a:pPr algn="ctr"/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VOTE NOW!</a:t>
            </a:r>
          </a:p>
        </p:txBody>
      </p:sp>
      <p:pic>
        <p:nvPicPr>
          <p:cNvPr id="1026" name="Picture 2" descr="C:\Program Files (x86)\Microsoft Office\MEDIA\CAGCAT10\j0234131.wmf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13903" y="2972828"/>
            <a:ext cx="2000568" cy="2127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Program Files (x86)\Microsoft Office\MEDIA\CAGCAT10\j0234131.wmf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01965" y="2972828"/>
            <a:ext cx="2000568" cy="2127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Program Files (x86)\Microsoft Office\MEDIA\CAGCAT10\j0234131.wmf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90743" y="6756375"/>
            <a:ext cx="2000568" cy="2127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Program Files (x86)\Microsoft Office\MEDIA\CAGCAT10\j0234131.wmf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13903" y="6756375"/>
            <a:ext cx="2000568" cy="2127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ballam.BNF\AppData\Local\Microsoft\Windows\Temporary Internet Files\Content.IE5\NKSDGKLI\Kliponious-green-tick[1]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8488" y="3563878"/>
            <a:ext cx="1632689" cy="1869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61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7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4241" y="1494407"/>
            <a:ext cx="7920881" cy="2646872"/>
          </a:xfrm>
          <a:prstGeom prst="rect">
            <a:avLst/>
          </a:prstGeom>
          <a:noFill/>
        </p:spPr>
        <p:txBody>
          <a:bodyPr wrap="square" lIns="182876" tIns="91437" rIns="182876" bIns="91437" rtlCol="0">
            <a:spAutoFit/>
          </a:bodyPr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Light cycling for 30 minutes uses 113 kcals of energy.</a:t>
            </a:r>
          </a:p>
          <a:p>
            <a:endParaRPr lang="en-GB" sz="32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Which drink provides approximately the same amount of energy?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948253" y="2085407"/>
            <a:ext cx="2500005" cy="313748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a) 275ml of cola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548653" y="2085407"/>
            <a:ext cx="2500005" cy="313748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b) 275ml of diet cola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948253" y="5959278"/>
            <a:ext cx="2500005" cy="313748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c) 200ml of milkshake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525093" y="5959278"/>
            <a:ext cx="2500005" cy="313748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pPr algn="ctr"/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d) 500ml of water</a:t>
            </a:r>
          </a:p>
        </p:txBody>
      </p:sp>
      <p:pic>
        <p:nvPicPr>
          <p:cNvPr id="1027" name="Picture 3" descr="C:\Users\rballam.BNF\AppData\Local\Microsoft\Windows\Temporary Internet Files\Content.IE5\NKSDGKLI\Kliponious-green-tick[1]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8172" y="3714560"/>
            <a:ext cx="1733426" cy="1758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678400" y="9677400"/>
            <a:ext cx="609600" cy="6096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519264" y="7990284"/>
            <a:ext cx="4320480" cy="16871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ctr"/>
          <a:lstStyle/>
          <a:p>
            <a:pPr algn="ctr"/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VOTE NOW!</a:t>
            </a:r>
          </a:p>
        </p:txBody>
      </p:sp>
      <p:pic>
        <p:nvPicPr>
          <p:cNvPr id="3074" name="Picture 2" descr="S:\Shared\EDUCATION TEAM FILES\Photographs Oct 2018 onwards\cycling family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85424" y="4390534"/>
            <a:ext cx="4654320" cy="313748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618" t="10521" r="24625" b="5865"/>
          <a:stretch/>
        </p:blipFill>
        <p:spPr>
          <a:xfrm>
            <a:off x="9781027" y="3278063"/>
            <a:ext cx="1230859" cy="172643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99" b="7205"/>
          <a:stretch/>
        </p:blipFill>
        <p:spPr>
          <a:xfrm>
            <a:off x="13027706" y="3347427"/>
            <a:ext cx="1673722" cy="165706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08822" y="7092196"/>
            <a:ext cx="1592606" cy="186768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0668" y="7176400"/>
            <a:ext cx="1603755" cy="169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14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7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1072" y="1831133"/>
            <a:ext cx="7920881" cy="3139315"/>
          </a:xfrm>
          <a:prstGeom prst="rect">
            <a:avLst/>
          </a:prstGeom>
          <a:noFill/>
        </p:spPr>
        <p:txBody>
          <a:bodyPr wrap="square" lIns="182876" tIns="91437" rIns="182876" bIns="91437" rtlCol="0">
            <a:spAutoFit/>
          </a:bodyPr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Performing housework such as cleaning the carpet and floors for 45 minutes used 97 kcals of energy.</a:t>
            </a:r>
          </a:p>
          <a:p>
            <a:endParaRPr lang="en-GB" sz="32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Which snack provides approximately the same amount of energy?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593410" y="1988552"/>
            <a:ext cx="2910526" cy="29949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a) 50g of milk chocolate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193810" y="1988552"/>
            <a:ext cx="2910526" cy="29949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b) 45g of crisps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593410" y="5862423"/>
            <a:ext cx="2910526" cy="29949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c) 125ml of low fat fruit yoghurt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170250" y="5862423"/>
            <a:ext cx="2910526" cy="29949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t"/>
          <a:lstStyle/>
          <a:p>
            <a:pPr algn="ctr"/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d) 30g of raw carrots</a:t>
            </a:r>
          </a:p>
        </p:txBody>
      </p:sp>
      <p:pic>
        <p:nvPicPr>
          <p:cNvPr id="8" name="j021409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678400" y="9677400"/>
            <a:ext cx="609600" cy="6096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194752" y="7170281"/>
            <a:ext cx="4320480" cy="16871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76" tIns="91437" rIns="182876" bIns="91437" rtlCol="0" anchor="ctr"/>
          <a:lstStyle/>
          <a:p>
            <a:pPr algn="ctr"/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VOTE NOW!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59202" y="3340506"/>
            <a:ext cx="2314777" cy="13850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2741" y="7528089"/>
            <a:ext cx="1548173" cy="11747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3668" y="3160679"/>
            <a:ext cx="2453048" cy="1564909"/>
          </a:xfrm>
          <a:prstGeom prst="rect">
            <a:avLst/>
          </a:prstGeom>
        </p:spPr>
      </p:pic>
      <p:pic>
        <p:nvPicPr>
          <p:cNvPr id="1027" name="Picture 3" descr="C:\Users\rballam.BNF\AppData\Local\Microsoft\Windows\Temporary Internet Files\Content.IE5\NKSDGKLI\Kliponious-green-tick[1]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61740" y="7106677"/>
            <a:ext cx="1762002" cy="201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60"/>
          <a:stretch/>
        </p:blipFill>
        <p:spPr>
          <a:xfrm>
            <a:off x="12517016" y="7364439"/>
            <a:ext cx="2420737" cy="119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138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7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6490" y="2973494"/>
            <a:ext cx="14580000" cy="1080000"/>
          </a:xfrm>
        </p:spPr>
        <p:txBody>
          <a:bodyPr/>
          <a:lstStyle/>
          <a:p>
            <a:r>
              <a:rPr lang="en-GB" sz="3200" dirty="0">
                <a:solidFill>
                  <a:srgbClr val="000000"/>
                </a:solidFill>
                <a:latin typeface="+mn-lt"/>
                <a:ea typeface="+mn-ea"/>
                <a:cs typeface="Arial" panose="020B0604020202020204" pitchFamily="34" charset="0"/>
              </a:rPr>
              <a:t>The information in this quiz has been taken from: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>
              <a:hlinkClick r:id="rId2"/>
            </a:endParaRPr>
          </a:p>
          <a:p>
            <a:r>
              <a:rPr lang="en-GB" sz="3200" dirty="0">
                <a:solidFill>
                  <a:srgbClr val="000000"/>
                </a:solidFill>
                <a:latin typeface="+mn-lt"/>
                <a:ea typeface="+mn-ea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https://bnf.nice.org.uk/about/approximate-conversions-and-units.html</a:t>
            </a:r>
            <a:r>
              <a:rPr lang="en-GB" sz="3200" dirty="0">
                <a:solidFill>
                  <a:srgbClr val="00000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</a:p>
          <a:p>
            <a:r>
              <a:rPr lang="en-GB" sz="3200" dirty="0">
                <a:solidFill>
                  <a:srgbClr val="000000"/>
                </a:solidFill>
                <a:latin typeface="+mn-lt"/>
                <a:ea typeface="+mn-ea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https://www.bhf.org.uk/informationsupport/support/healthy-living/staying-active/exercise-calorie-calculator</a:t>
            </a:r>
            <a:r>
              <a:rPr lang="en-GB" sz="3200" dirty="0">
                <a:solidFill>
                  <a:srgbClr val="00000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7227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10C7FD-FF69-382B-F0CD-9D0EEF6C66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14798" y="3523586"/>
            <a:ext cx="9010769" cy="2771954"/>
          </a:xfrm>
        </p:spPr>
        <p:txBody>
          <a:bodyPr lIns="91440" tIns="45720" rIns="91440" bIns="45720" anchor="t"/>
          <a:lstStyle/>
          <a:p>
            <a:r>
              <a:rPr lang="en-GB" dirty="0">
                <a:ea typeface="Source Sans Pro SemiBold"/>
              </a:rPr>
              <a:t>Energy in, energy out </a:t>
            </a:r>
            <a:endParaRPr lang="en-GB" dirty="0"/>
          </a:p>
        </p:txBody>
      </p:sp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CBCD362C-BE25-EC82-7B7B-DD34CEB998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22" t="1644" r="29149" b="3820"/>
          <a:stretch>
            <a:fillRect/>
          </a:stretch>
        </p:blipFill>
        <p:spPr>
          <a:xfrm>
            <a:off x="152400" y="152400"/>
            <a:ext cx="6223000" cy="102870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A48BC53-409D-FD8B-0B85-A01E5789349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0" r="5100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56</TotalTime>
  <Words>497</Words>
  <Application>Microsoft Office PowerPoint</Application>
  <PresentationFormat>Custom</PresentationFormat>
  <Paragraphs>76</Paragraphs>
  <Slides>13</Slides>
  <Notes>4</Notes>
  <HiddenSlides>0</HiddenSlides>
  <MMClips>10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Source Sans Pro Light</vt:lpstr>
      <vt:lpstr>Source Sans Pro Semi-Bold</vt:lpstr>
      <vt:lpstr>Arial</vt:lpstr>
      <vt:lpstr>Source Sans Pro</vt:lpstr>
      <vt:lpstr>Source Sans Pro SemiBold</vt:lpstr>
      <vt:lpstr>Aptos</vt:lpstr>
      <vt:lpstr>Front and Back</vt:lpstr>
      <vt:lpstr>White Palace</vt:lpstr>
      <vt:lpstr>Lost Verdania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information in this quiz has been taken from: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Claire Theobald</cp:lastModifiedBy>
  <cp:revision>2</cp:revision>
  <dcterms:created xsi:type="dcterms:W3CDTF">2026-03-04T15:22:34Z</dcterms:created>
  <dcterms:modified xsi:type="dcterms:W3CDTF">2026-09-08T12:02:44Z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