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C05CCC-95AE-45F1-85B4-081418221DE4}" v="1" dt="2024-08-28T14:38:59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15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11C05CCC-95AE-45F1-85B4-081418221DE4}"/>
    <pc:docChg chg="modSld">
      <pc:chgData name="Ewen Trafford" userId="e520b4bf-a196-48b7-bc10-b1590a457daa" providerId="ADAL" clId="{11C05CCC-95AE-45F1-85B4-081418221DE4}" dt="2024-08-28T14:38:59.393" v="0"/>
      <pc:docMkLst>
        <pc:docMk/>
      </pc:docMkLst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1740713487" sldId="259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1740713487" sldId="259"/>
            <ac:spMk id="5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256145358" sldId="264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4"/>
            <ac:spMk id="3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256145358" sldId="265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5"/>
            <ac:spMk id="2" creationId="{00000000-0000-0000-0000-000000000000}"/>
          </ac:spMkLst>
        </pc:spChg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5"/>
            <ac:spMk id="4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256145358" sldId="266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6"/>
            <ac:spMk id="3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256145358" sldId="267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7"/>
            <ac:spMk id="2" creationId="{00000000-0000-0000-0000-000000000000}"/>
          </ac:spMkLst>
        </pc:spChg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7"/>
            <ac:spMk id="3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256145358" sldId="268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8"/>
            <ac:spMk id="2" creationId="{00000000-0000-0000-0000-000000000000}"/>
          </ac:spMkLst>
        </pc:spChg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256145358" sldId="268"/>
            <ac:spMk id="3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353323884" sldId="269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353323884" sldId="269"/>
            <ac:spMk id="2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353323884" sldId="271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353323884" sldId="271"/>
            <ac:spMk id="3" creationId="{00000000-0000-0000-0000-000000000000}"/>
          </ac:spMkLst>
        </pc:spChg>
      </pc:sldChg>
      <pc:sldChg chg="modSp">
        <pc:chgData name="Ewen Trafford" userId="e520b4bf-a196-48b7-bc10-b1590a457daa" providerId="ADAL" clId="{11C05CCC-95AE-45F1-85B4-081418221DE4}" dt="2024-08-28T14:38:59.393" v="0"/>
        <pc:sldMkLst>
          <pc:docMk/>
          <pc:sldMk cId="2353323884" sldId="272"/>
        </pc:sldMkLst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353323884" sldId="272"/>
            <ac:spMk id="2" creationId="{00000000-0000-0000-0000-000000000000}"/>
          </ac:spMkLst>
        </pc:spChg>
        <pc:spChg chg="mod">
          <ac:chgData name="Ewen Trafford" userId="e520b4bf-a196-48b7-bc10-b1590a457daa" providerId="ADAL" clId="{11C05CCC-95AE-45F1-85B4-081418221DE4}" dt="2024-08-28T14:38:59.393" v="0"/>
          <ac:spMkLst>
            <pc:docMk/>
            <pc:sldMk cId="2353323884" sldId="272"/>
            <ac:spMk id="3" creationId="{00000000-0000-0000-0000-000000000000}"/>
          </ac:spMkLst>
        </pc:spChg>
      </pc:sldChg>
    </pc:docChg>
  </pc:docChgLst>
  <pc:docChgLst>
    <pc:chgData name="Alexander White" userId="3da70261-e0e7-408d-aace-eb577feade9e" providerId="ADAL" clId="{E2F6D7C4-590B-42BF-A221-D17030E51B24}"/>
    <pc:docChg chg="undo custSel modSld modMainMaster">
      <pc:chgData name="Alexander White" userId="3da70261-e0e7-408d-aace-eb577feade9e" providerId="ADAL" clId="{E2F6D7C4-590B-42BF-A221-D17030E51B24}" dt="2024-06-05T09:55:21.764" v="86"/>
      <pc:docMkLst>
        <pc:docMk/>
      </pc:docMkLst>
      <pc:sldChg chg="addSp modSp mod">
        <pc:chgData name="Alexander White" userId="3da70261-e0e7-408d-aace-eb577feade9e" providerId="ADAL" clId="{E2F6D7C4-590B-42BF-A221-D17030E51B24}" dt="2024-06-05T09:55:21.764" v="86"/>
        <pc:sldMkLst>
          <pc:docMk/>
          <pc:sldMk cId="1298930393" sldId="261"/>
        </pc:sldMkLst>
        <pc:spChg chg="mod">
          <ac:chgData name="Alexander White" userId="3da70261-e0e7-408d-aace-eb577feade9e" providerId="ADAL" clId="{E2F6D7C4-590B-42BF-A221-D17030E51B24}" dt="2024-06-05T09:55:16.624" v="85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E2F6D7C4-590B-42BF-A221-D17030E51B24}" dt="2024-06-05T09:55:21.764" v="86"/>
          <ac:spMkLst>
            <pc:docMk/>
            <pc:sldMk cId="1298930393" sldId="261"/>
            <ac:spMk id="4" creationId="{1A826126-B57A-7D25-B140-C9DCAA948907}"/>
          </ac:spMkLst>
        </pc:spChg>
      </pc:sldChg>
      <pc:sldChg chg="modSp">
        <pc:chgData name="Alexander White" userId="3da70261-e0e7-408d-aace-eb577feade9e" providerId="ADAL" clId="{E2F6D7C4-590B-42BF-A221-D17030E51B24}" dt="2024-06-05T09:51:28.437" v="17" actId="1076"/>
        <pc:sldMkLst>
          <pc:docMk/>
          <pc:sldMk cId="2256145358" sldId="262"/>
        </pc:sldMkLst>
        <pc:picChg chg="mod">
          <ac:chgData name="Alexander White" userId="3da70261-e0e7-408d-aace-eb577feade9e" providerId="ADAL" clId="{E2F6D7C4-590B-42BF-A221-D17030E51B24}" dt="2024-06-05T09:51:28.437" v="17" actId="1076"/>
          <ac:picMkLst>
            <pc:docMk/>
            <pc:sldMk cId="2256145358" sldId="262"/>
            <ac:picMk id="4" creationId="{00000000-0000-0000-0000-000000000000}"/>
          </ac:picMkLst>
        </pc:picChg>
      </pc:sldChg>
      <pc:sldChg chg="modSp mod">
        <pc:chgData name="Alexander White" userId="3da70261-e0e7-408d-aace-eb577feade9e" providerId="ADAL" clId="{E2F6D7C4-590B-42BF-A221-D17030E51B24}" dt="2024-06-05T09:52:41.670" v="20" actId="5793"/>
        <pc:sldMkLst>
          <pc:docMk/>
          <pc:sldMk cId="2256145358" sldId="267"/>
        </pc:sldMkLst>
        <pc:spChg chg="mod">
          <ac:chgData name="Alexander White" userId="3da70261-e0e7-408d-aace-eb577feade9e" providerId="ADAL" clId="{E2F6D7C4-590B-42BF-A221-D17030E51B24}" dt="2024-06-05T09:52:41.670" v="20" actId="5793"/>
          <ac:spMkLst>
            <pc:docMk/>
            <pc:sldMk cId="2256145358" sldId="267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E2F6D7C4-590B-42BF-A221-D17030E51B24}" dt="2024-06-05T09:52:53.125" v="21" actId="20577"/>
        <pc:sldMkLst>
          <pc:docMk/>
          <pc:sldMk cId="2353323884" sldId="269"/>
        </pc:sldMkLst>
        <pc:spChg chg="mod">
          <ac:chgData name="Alexander White" userId="3da70261-e0e7-408d-aace-eb577feade9e" providerId="ADAL" clId="{E2F6D7C4-590B-42BF-A221-D17030E51B24}" dt="2024-06-05T09:52:53.125" v="21" actId="20577"/>
          <ac:spMkLst>
            <pc:docMk/>
            <pc:sldMk cId="2353323884" sldId="269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E2F6D7C4-590B-42BF-A221-D17030E51B24}" dt="2024-06-05T09:54:45.286" v="33" actId="1076"/>
        <pc:sldMkLst>
          <pc:docMk/>
          <pc:sldMk cId="3756270247" sldId="274"/>
        </pc:sldMkLst>
        <pc:spChg chg="mod">
          <ac:chgData name="Alexander White" userId="3da70261-e0e7-408d-aace-eb577feade9e" providerId="ADAL" clId="{E2F6D7C4-590B-42BF-A221-D17030E51B24}" dt="2024-06-05T09:54:43.781" v="32" actId="14100"/>
          <ac:spMkLst>
            <pc:docMk/>
            <pc:sldMk cId="3756270247" sldId="274"/>
            <ac:spMk id="3" creationId="{00000000-0000-0000-0000-000000000000}"/>
          </ac:spMkLst>
        </pc:spChg>
        <pc:picChg chg="mod">
          <ac:chgData name="Alexander White" userId="3da70261-e0e7-408d-aace-eb577feade9e" providerId="ADAL" clId="{E2F6D7C4-590B-42BF-A221-D17030E51B24}" dt="2024-06-05T09:54:45.286" v="33" actId="1076"/>
          <ac:picMkLst>
            <pc:docMk/>
            <pc:sldMk cId="3756270247" sldId="274"/>
            <ac:picMk id="5123" creationId="{00000000-0000-0000-0000-000000000000}"/>
          </ac:picMkLst>
        </pc:picChg>
      </pc:sldChg>
      <pc:sldChg chg="modSp mod">
        <pc:chgData name="Alexander White" userId="3da70261-e0e7-408d-aace-eb577feade9e" providerId="ADAL" clId="{E2F6D7C4-590B-42BF-A221-D17030E51B24}" dt="2024-06-05T09:55:02.160" v="84" actId="20577"/>
        <pc:sldMkLst>
          <pc:docMk/>
          <pc:sldMk cId="3756270247" sldId="275"/>
        </pc:sldMkLst>
        <pc:spChg chg="mod">
          <ac:chgData name="Alexander White" userId="3da70261-e0e7-408d-aace-eb577feade9e" providerId="ADAL" clId="{E2F6D7C4-590B-42BF-A221-D17030E51B24}" dt="2024-06-05T09:55:02.160" v="84" actId="20577"/>
          <ac:spMkLst>
            <pc:docMk/>
            <pc:sldMk cId="3756270247" sldId="275"/>
            <ac:spMk id="3" creationId="{00000000-0000-0000-0000-000000000000}"/>
          </ac:spMkLst>
        </pc:spChg>
      </pc:sldChg>
      <pc:sldMasterChg chg="modSp mod">
        <pc:chgData name="Alexander White" userId="3da70261-e0e7-408d-aace-eb577feade9e" providerId="ADAL" clId="{E2F6D7C4-590B-42BF-A221-D17030E51B24}" dt="2024-06-05T09:50:58.362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E2F6D7C4-590B-42BF-A221-D17030E51B24}" dt="2024-06-05T09:50:58.362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2F6D7C4-590B-42BF-A221-D17030E51B24}" dt="2024-06-05T09:51:02.621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E2F6D7C4-590B-42BF-A221-D17030E51B24}" dt="2024-06-05T09:51:02.621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2F6D7C4-590B-42BF-A221-D17030E51B24}" dt="2024-06-05T09:51:06.791" v="1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E2F6D7C4-590B-42BF-A221-D17030E51B24}" dt="2024-06-05T09:51:06.791" v="1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2F6D7C4-590B-42BF-A221-D17030E51B24}" dt="2024-06-05T09:51:10.765" v="1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E2F6D7C4-590B-42BF-A221-D17030E51B24}" dt="2024-06-05T09:51:10.765" v="1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spoilage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spoilage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Food can spoil and decay due to the action of:</a:t>
            </a:r>
          </a:p>
        </p:txBody>
      </p:sp>
      <p:pic>
        <p:nvPicPr>
          <p:cNvPr id="4" name="Picture 3" descr="MPj0314065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3566558"/>
            <a:ext cx="316865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308100" y="3061733"/>
            <a:ext cx="370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microorganisms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087938" y="3061733"/>
            <a:ext cx="20161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insects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464425" y="3061733"/>
            <a:ext cx="28082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pests or pets</a:t>
            </a:r>
          </a:p>
        </p:txBody>
      </p:sp>
      <p:pic>
        <p:nvPicPr>
          <p:cNvPr id="8" name="Picture 7" descr="MPj0314404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255" y="3782458"/>
            <a:ext cx="2987675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MPj040749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0" y="3782458"/>
            <a:ext cx="2738438" cy="204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spoilage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19058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Sometimes, food may spoil because of the changes in the food itself.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63" y="2272166"/>
            <a:ext cx="4599437" cy="4119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spoilage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When food spoils, the following may change:</a:t>
            </a:r>
          </a:p>
          <a:p>
            <a:r>
              <a:rPr lang="en-GB" sz="2400" dirty="0"/>
              <a:t> appearance;</a:t>
            </a:r>
          </a:p>
          <a:p>
            <a:r>
              <a:rPr lang="en-GB" sz="2400" dirty="0"/>
              <a:t> taste;</a:t>
            </a:r>
          </a:p>
          <a:p>
            <a:r>
              <a:rPr lang="en-GB" sz="2400" dirty="0"/>
              <a:t> texture;</a:t>
            </a:r>
          </a:p>
          <a:p>
            <a:r>
              <a:rPr lang="en-GB" sz="2400" dirty="0"/>
              <a:t> odour.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Food may become unsafe to eat.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949" y="1878078"/>
            <a:ext cx="2652978" cy="2652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:\Shared\EDUCATION TEAM FILES\Photographs Oct 2018 onwards\Medium size photos\Food Safety\bread with mou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687" y="3951719"/>
            <a:ext cx="2219373" cy="221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66825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microorganisms are everywhere.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microorganisms can be carried by food, people, dirty equipment, animals and pests.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Most are harmless.</a:t>
            </a:r>
          </a:p>
        </p:txBody>
      </p:sp>
      <p:pic>
        <p:nvPicPr>
          <p:cNvPr id="4" name="Picture 3" descr="MPj0314064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89" b="16318"/>
          <a:stretch>
            <a:fillRect/>
          </a:stretch>
        </p:blipFill>
        <p:spPr bwMode="auto">
          <a:xfrm rot="2361987">
            <a:off x="3993188" y="5009273"/>
            <a:ext cx="1441450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MPj0314064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1987">
            <a:off x="5648951" y="5152148"/>
            <a:ext cx="1785937" cy="159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MPj0314064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738" y="3856748"/>
            <a:ext cx="2936875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MPj0314400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875" y="1833531"/>
            <a:ext cx="2808287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microorganisms?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024469" y="3138481"/>
            <a:ext cx="76327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microorganisms</a:t>
            </a:r>
            <a:endParaRPr lang="en-GB" altLang="en-US" sz="3200" b="1" dirty="0">
              <a:solidFill>
                <a:srgbClr val="33CC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896133" y="3138484"/>
            <a:ext cx="1511301" cy="1368426"/>
            <a:chOff x="1655" y="2115"/>
            <a:chExt cx="952" cy="862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700" y="2115"/>
              <a:ext cx="907" cy="40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H="1">
              <a:off x="1655" y="2524"/>
              <a:ext cx="363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407432" y="3138479"/>
            <a:ext cx="2160587" cy="1439861"/>
            <a:chOff x="2607" y="2115"/>
            <a:chExt cx="1361" cy="907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2607" y="2115"/>
              <a:ext cx="1361" cy="40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3651" y="2478"/>
              <a:ext cx="272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99144" y="4651368"/>
            <a:ext cx="2447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Very small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488519" y="4651368"/>
            <a:ext cx="30241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Living things</a:t>
            </a:r>
          </a:p>
        </p:txBody>
      </p:sp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poisoning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475385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Food poisoning is caused by some of these microorganisms.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These are called food poisoning bacteria.</a:t>
            </a:r>
          </a:p>
        </p:txBody>
      </p:sp>
      <p:pic>
        <p:nvPicPr>
          <p:cNvPr id="4" name="Picture 3" descr="MPj0409510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535" y="1741433"/>
            <a:ext cx="306387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2284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There are beneficial uses of some microorganisms.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 Bread dough – raising agent.</a:t>
            </a:r>
          </a:p>
          <a:p>
            <a:endParaRPr lang="en-GB" sz="2400" dirty="0"/>
          </a:p>
          <a:p>
            <a:r>
              <a:rPr lang="en-GB" sz="2400" dirty="0"/>
              <a:t> Yogurt making – fermentation.</a:t>
            </a:r>
          </a:p>
        </p:txBody>
      </p:sp>
      <p:pic>
        <p:nvPicPr>
          <p:cNvPr id="2050" name="Picture 2" descr="S:\Shared\EDUCATION TEAM FILES\Photographs Oct 2018 onwards\Medium size photos\Cooking skills\kneading doug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174" y="1764662"/>
            <a:ext cx="3560840" cy="224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From 2015 BNF HEW energy cards\Yoghurt and spoon_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11" b="11027"/>
          <a:stretch/>
        </p:blipFill>
        <p:spPr bwMode="auto">
          <a:xfrm>
            <a:off x="9148171" y="4219462"/>
            <a:ext cx="2625843" cy="19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microorganisms need certain conditions to grow – this is why food needs to be stored properly.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microorganisms need: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340591" y="4707584"/>
            <a:ext cx="2808288" cy="57943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warmth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69378" y="4726172"/>
            <a:ext cx="2808288" cy="579437"/>
          </a:xfrm>
          <a:prstGeom prst="rect">
            <a:avLst/>
          </a:prstGeom>
          <a:solidFill>
            <a:srgbClr val="33CC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890246" y="4726172"/>
            <a:ext cx="2808288" cy="579437"/>
          </a:xfrm>
          <a:prstGeom prst="rect">
            <a:avLst/>
          </a:prstGeom>
          <a:solidFill>
            <a:srgbClr val="00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20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256145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68002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ideal temperature for microorganisms is 5</a:t>
            </a:r>
            <a:r>
              <a:rPr lang="en-GB" alt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 to 63</a:t>
            </a:r>
            <a:r>
              <a:rPr lang="en-GB" alt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</a:p>
        </p:txBody>
      </p:sp>
      <p:pic>
        <p:nvPicPr>
          <p:cNvPr id="4" name="Picture 3" descr="MPj0409423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601" y="1785246"/>
            <a:ext cx="2916069" cy="438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323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(and water)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5089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type of food is important.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Ready to eat foods, such as cooked meat and chicken or dairy foods, can support the growth of microbes.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They need to be stored properly, e.g. chilled.</a:t>
            </a:r>
          </a:p>
        </p:txBody>
      </p:sp>
      <p:pic>
        <p:nvPicPr>
          <p:cNvPr id="3074" name="Picture 2" descr="S:\Shared\EDUCATION TEAM FILES\Photographs Oct 2018 onwards\shutterstock_1228745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43" y="1794413"/>
            <a:ext cx="3117457" cy="20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:\Shared\EDUCATION TEAM FILES\Photographs Oct 2018 onwards\Large size photos\Cheese mold 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5409" y="4089880"/>
            <a:ext cx="3121025" cy="20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32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(and water)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0397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Dried foods – these do not have water, so the microorganisms cannot grow, e.g. dried milk, instant soup mix.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Pickles and jams – these contain vinegar or sugar which stop the microorganisms from growing.</a:t>
            </a:r>
          </a:p>
        </p:txBody>
      </p:sp>
      <p:pic>
        <p:nvPicPr>
          <p:cNvPr id="4098" name="Picture 2" descr="S:\Shared\EDUCATION TEAM FILES\Photographs Oct 2018 onwards\Large size photos\strawberry j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626" y="1891345"/>
            <a:ext cx="2328530" cy="233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S:\Shared\EDUCATION TEAM FILES\Photographs Oct 2018 onwards\jars pickle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1" b="9908"/>
          <a:stretch/>
        </p:blipFill>
        <p:spPr bwMode="auto">
          <a:xfrm>
            <a:off x="6829253" y="4266078"/>
            <a:ext cx="5054701" cy="19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323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microorganisms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In the right conditions, food poisoning bacteria (microorganisms) can double every 2 minutes.</a:t>
            </a:r>
          </a:p>
        </p:txBody>
      </p:sp>
      <p:pic>
        <p:nvPicPr>
          <p:cNvPr id="4" name="Picture 3" descr="MPj031419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7" y="4148932"/>
            <a:ext cx="23050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AutoShape 4"/>
          <p:cNvSpPr>
            <a:spLocks noChangeArrowheads="1"/>
          </p:cNvSpPr>
          <p:nvPr/>
        </p:nvSpPr>
        <p:spPr bwMode="auto">
          <a:xfrm rot="2164809">
            <a:off x="4280013" y="5660125"/>
            <a:ext cx="1584325" cy="503238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5" name="AutoShape 5"/>
          <p:cNvSpPr>
            <a:spLocks noChangeArrowheads="1"/>
          </p:cNvSpPr>
          <p:nvPr/>
        </p:nvSpPr>
        <p:spPr bwMode="auto">
          <a:xfrm rot="2164809">
            <a:off x="6402155" y="5631970"/>
            <a:ext cx="1584325" cy="503238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" name="AutoShape 6"/>
          <p:cNvSpPr>
            <a:spLocks noChangeArrowheads="1"/>
          </p:cNvSpPr>
          <p:nvPr/>
        </p:nvSpPr>
        <p:spPr bwMode="auto">
          <a:xfrm rot="20451971">
            <a:off x="6497274" y="5631970"/>
            <a:ext cx="1584325" cy="503238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7" name="AutoShape 7"/>
          <p:cNvSpPr>
            <a:spLocks noChangeArrowheads="1"/>
          </p:cNvSpPr>
          <p:nvPr/>
        </p:nvSpPr>
        <p:spPr bwMode="auto">
          <a:xfrm rot="2164809">
            <a:off x="9769557" y="5228352"/>
            <a:ext cx="1584325" cy="503237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8" name="AutoShape 8"/>
          <p:cNvSpPr>
            <a:spLocks noChangeArrowheads="1"/>
          </p:cNvSpPr>
          <p:nvPr/>
        </p:nvSpPr>
        <p:spPr bwMode="auto">
          <a:xfrm rot="20451971">
            <a:off x="9651886" y="5777478"/>
            <a:ext cx="1584325" cy="503238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9" name="AutoShape 9"/>
          <p:cNvSpPr>
            <a:spLocks noChangeArrowheads="1"/>
          </p:cNvSpPr>
          <p:nvPr/>
        </p:nvSpPr>
        <p:spPr bwMode="auto">
          <a:xfrm rot="2164809">
            <a:off x="9010679" y="5380349"/>
            <a:ext cx="1584325" cy="503237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0" name="AutoShape 10"/>
          <p:cNvSpPr>
            <a:spLocks noChangeArrowheads="1"/>
          </p:cNvSpPr>
          <p:nvPr/>
        </p:nvSpPr>
        <p:spPr bwMode="auto">
          <a:xfrm rot="20451971">
            <a:off x="8514959" y="5380348"/>
            <a:ext cx="1584325" cy="503238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81" name="Group 80"/>
          <p:cNvGrpSpPr>
            <a:grpSpLocks/>
          </p:cNvGrpSpPr>
          <p:nvPr/>
        </p:nvGrpSpPr>
        <p:grpSpPr bwMode="auto">
          <a:xfrm>
            <a:off x="7642252" y="3407395"/>
            <a:ext cx="4321177" cy="1727202"/>
            <a:chOff x="1020" y="300"/>
            <a:chExt cx="2722" cy="1088"/>
          </a:xfrm>
        </p:grpSpPr>
        <p:sp>
          <p:nvSpPr>
            <p:cNvPr id="101" name="AutoShape 11"/>
            <p:cNvSpPr>
              <a:spLocks noChangeArrowheads="1"/>
            </p:cNvSpPr>
            <p:nvPr/>
          </p:nvSpPr>
          <p:spPr bwMode="auto">
            <a:xfrm rot="2164809">
              <a:off x="1020" y="618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" name="AutoShape 12"/>
            <p:cNvSpPr>
              <a:spLocks noChangeArrowheads="1"/>
            </p:cNvSpPr>
            <p:nvPr/>
          </p:nvSpPr>
          <p:spPr bwMode="auto">
            <a:xfrm rot="-1148029">
              <a:off x="1383" y="391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" name="AutoShape 13"/>
            <p:cNvSpPr>
              <a:spLocks noChangeArrowheads="1"/>
            </p:cNvSpPr>
            <p:nvPr/>
          </p:nvSpPr>
          <p:spPr bwMode="auto">
            <a:xfrm rot="-1148029">
              <a:off x="1564" y="935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" name="AutoShape 14"/>
            <p:cNvSpPr>
              <a:spLocks noChangeArrowheads="1"/>
            </p:cNvSpPr>
            <p:nvPr/>
          </p:nvSpPr>
          <p:spPr bwMode="auto">
            <a:xfrm rot="2164809">
              <a:off x="2064" y="1071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" name="AutoShape 15"/>
            <p:cNvSpPr>
              <a:spLocks noChangeArrowheads="1"/>
            </p:cNvSpPr>
            <p:nvPr/>
          </p:nvSpPr>
          <p:spPr bwMode="auto">
            <a:xfrm rot="976877">
              <a:off x="1655" y="346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" name="AutoShape 16"/>
            <p:cNvSpPr>
              <a:spLocks noChangeArrowheads="1"/>
            </p:cNvSpPr>
            <p:nvPr/>
          </p:nvSpPr>
          <p:spPr bwMode="auto">
            <a:xfrm rot="-1148029">
              <a:off x="2245" y="300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7" name="AutoShape 17"/>
            <p:cNvSpPr>
              <a:spLocks noChangeArrowheads="1"/>
            </p:cNvSpPr>
            <p:nvPr/>
          </p:nvSpPr>
          <p:spPr bwMode="auto">
            <a:xfrm rot="-1148029">
              <a:off x="2699" y="663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8" name="AutoShape 18"/>
            <p:cNvSpPr>
              <a:spLocks noChangeArrowheads="1"/>
            </p:cNvSpPr>
            <p:nvPr/>
          </p:nvSpPr>
          <p:spPr bwMode="auto">
            <a:xfrm rot="2164809">
              <a:off x="2744" y="527"/>
              <a:ext cx="998" cy="317"/>
            </a:xfrm>
            <a:prstGeom prst="roundRect">
              <a:avLst>
                <a:gd name="adj" fmla="val 50000"/>
              </a:avLst>
            </a:prstGeom>
            <a:solidFill>
              <a:srgbClr val="FF9933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598558" y="3465289"/>
            <a:ext cx="7273927" cy="1727200"/>
            <a:chOff x="340" y="1525"/>
            <a:chExt cx="4582" cy="1088"/>
          </a:xfrm>
        </p:grpSpPr>
        <p:grpSp>
          <p:nvGrpSpPr>
            <p:cNvPr id="83" name="Group 82"/>
            <p:cNvGrpSpPr>
              <a:grpSpLocks/>
            </p:cNvGrpSpPr>
            <p:nvPr/>
          </p:nvGrpSpPr>
          <p:grpSpPr bwMode="auto">
            <a:xfrm>
              <a:off x="340" y="1525"/>
              <a:ext cx="2722" cy="1088"/>
              <a:chOff x="1020" y="300"/>
              <a:chExt cx="2722" cy="1088"/>
            </a:xfrm>
          </p:grpSpPr>
          <p:sp>
            <p:nvSpPr>
              <p:cNvPr id="93" name="AutoShape 37"/>
              <p:cNvSpPr>
                <a:spLocks noChangeArrowheads="1"/>
              </p:cNvSpPr>
              <p:nvPr/>
            </p:nvSpPr>
            <p:spPr bwMode="auto">
              <a:xfrm rot="2164809">
                <a:off x="1020" y="618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4" name="AutoShape 38"/>
              <p:cNvSpPr>
                <a:spLocks noChangeArrowheads="1"/>
              </p:cNvSpPr>
              <p:nvPr/>
            </p:nvSpPr>
            <p:spPr bwMode="auto">
              <a:xfrm rot="-1148029">
                <a:off x="1383" y="391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5" name="AutoShape 39"/>
              <p:cNvSpPr>
                <a:spLocks noChangeArrowheads="1"/>
              </p:cNvSpPr>
              <p:nvPr/>
            </p:nvSpPr>
            <p:spPr bwMode="auto">
              <a:xfrm rot="-1148029">
                <a:off x="1564" y="935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6" name="AutoShape 40"/>
              <p:cNvSpPr>
                <a:spLocks noChangeArrowheads="1"/>
              </p:cNvSpPr>
              <p:nvPr/>
            </p:nvSpPr>
            <p:spPr bwMode="auto">
              <a:xfrm rot="2164809">
                <a:off x="2064" y="1071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7" name="AutoShape 41"/>
              <p:cNvSpPr>
                <a:spLocks noChangeArrowheads="1"/>
              </p:cNvSpPr>
              <p:nvPr/>
            </p:nvSpPr>
            <p:spPr bwMode="auto">
              <a:xfrm rot="976877">
                <a:off x="1655" y="346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8" name="AutoShape 42"/>
              <p:cNvSpPr>
                <a:spLocks noChangeArrowheads="1"/>
              </p:cNvSpPr>
              <p:nvPr/>
            </p:nvSpPr>
            <p:spPr bwMode="auto">
              <a:xfrm rot="-1148029">
                <a:off x="2245" y="300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9" name="AutoShape 43"/>
              <p:cNvSpPr>
                <a:spLocks noChangeArrowheads="1"/>
              </p:cNvSpPr>
              <p:nvPr/>
            </p:nvSpPr>
            <p:spPr bwMode="auto">
              <a:xfrm rot="-1148029">
                <a:off x="2699" y="663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0" name="AutoShape 44"/>
              <p:cNvSpPr>
                <a:spLocks noChangeArrowheads="1"/>
              </p:cNvSpPr>
              <p:nvPr/>
            </p:nvSpPr>
            <p:spPr bwMode="auto">
              <a:xfrm rot="2164809">
                <a:off x="2744" y="527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84" name="Group 83"/>
            <p:cNvGrpSpPr>
              <a:grpSpLocks/>
            </p:cNvGrpSpPr>
            <p:nvPr/>
          </p:nvGrpSpPr>
          <p:grpSpPr bwMode="auto">
            <a:xfrm>
              <a:off x="2200" y="1525"/>
              <a:ext cx="2722" cy="1088"/>
              <a:chOff x="1020" y="300"/>
              <a:chExt cx="2722" cy="1088"/>
            </a:xfrm>
          </p:grpSpPr>
          <p:sp>
            <p:nvSpPr>
              <p:cNvPr id="85" name="AutoShape 46"/>
              <p:cNvSpPr>
                <a:spLocks noChangeArrowheads="1"/>
              </p:cNvSpPr>
              <p:nvPr/>
            </p:nvSpPr>
            <p:spPr bwMode="auto">
              <a:xfrm rot="2164809">
                <a:off x="1020" y="618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6" name="AutoShape 47"/>
              <p:cNvSpPr>
                <a:spLocks noChangeArrowheads="1"/>
              </p:cNvSpPr>
              <p:nvPr/>
            </p:nvSpPr>
            <p:spPr bwMode="auto">
              <a:xfrm rot="-1148029">
                <a:off x="1383" y="391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7" name="AutoShape 48"/>
              <p:cNvSpPr>
                <a:spLocks noChangeArrowheads="1"/>
              </p:cNvSpPr>
              <p:nvPr/>
            </p:nvSpPr>
            <p:spPr bwMode="auto">
              <a:xfrm rot="-1148029">
                <a:off x="1564" y="935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8" name="AutoShape 49"/>
              <p:cNvSpPr>
                <a:spLocks noChangeArrowheads="1"/>
              </p:cNvSpPr>
              <p:nvPr/>
            </p:nvSpPr>
            <p:spPr bwMode="auto">
              <a:xfrm rot="2164809">
                <a:off x="2064" y="1071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9" name="AutoShape 50"/>
              <p:cNvSpPr>
                <a:spLocks noChangeArrowheads="1"/>
              </p:cNvSpPr>
              <p:nvPr/>
            </p:nvSpPr>
            <p:spPr bwMode="auto">
              <a:xfrm rot="976877">
                <a:off x="1655" y="346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0" name="AutoShape 51"/>
              <p:cNvSpPr>
                <a:spLocks noChangeArrowheads="1"/>
              </p:cNvSpPr>
              <p:nvPr/>
            </p:nvSpPr>
            <p:spPr bwMode="auto">
              <a:xfrm rot="-1148029">
                <a:off x="2245" y="300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1" name="AutoShape 52"/>
              <p:cNvSpPr>
                <a:spLocks noChangeArrowheads="1"/>
              </p:cNvSpPr>
              <p:nvPr/>
            </p:nvSpPr>
            <p:spPr bwMode="auto">
              <a:xfrm rot="-1148029">
                <a:off x="2699" y="663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2" name="AutoShape 53"/>
              <p:cNvSpPr>
                <a:spLocks noChangeArrowheads="1"/>
              </p:cNvSpPr>
              <p:nvPr/>
            </p:nvSpPr>
            <p:spPr bwMode="auto">
              <a:xfrm rot="2164809">
                <a:off x="2744" y="527"/>
                <a:ext cx="998" cy="317"/>
              </a:xfrm>
              <a:prstGeom prst="roundRect">
                <a:avLst>
                  <a:gd name="adj" fmla="val 50000"/>
                </a:avLst>
              </a:prstGeom>
              <a:solidFill>
                <a:srgbClr val="FF9933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GB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332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risk of food poisoning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4070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risk of food poisoning can be minimised through:</a:t>
            </a:r>
          </a:p>
          <a:p>
            <a:r>
              <a:rPr lang="en-GB" sz="2400" dirty="0"/>
              <a:t>good food safety;</a:t>
            </a:r>
          </a:p>
          <a:p>
            <a:r>
              <a:rPr lang="en-GB" sz="2400" dirty="0"/>
              <a:t>good hygiene procedures.</a:t>
            </a:r>
          </a:p>
        </p:txBody>
      </p:sp>
      <p:pic>
        <p:nvPicPr>
          <p:cNvPr id="6146" name="Picture 2" descr="S:\Shared\EDUCATION TEAM FILES\Photographs Oct 2018 onwards\shutterstock_6576002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802" y="2571092"/>
            <a:ext cx="4911228" cy="327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323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Store food in the right place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2932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Check labels for where they should be stored.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Check date marks on food labels.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Do not leave foods out – they could get warm or be contaminated with microbes from an insect or pest.</a:t>
            </a:r>
          </a:p>
        </p:txBody>
      </p:sp>
      <p:pic>
        <p:nvPicPr>
          <p:cNvPr id="5123" name="Picture 3" descr="S:\Shared\EDUCATION TEAM FILES\Photographs Oct 2018 onwards\Medium size photos\People\Cooking\teenager looking in a frid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296" y="2571092"/>
            <a:ext cx="4392342" cy="329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270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Prepare and cook food hygienically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Get ready to cook – wash your hands, tie up your hair, wear an apron.</a:t>
            </a:r>
          </a:p>
          <a:p>
            <a:endParaRPr lang="en-GB" sz="2400" dirty="0"/>
          </a:p>
          <a:p>
            <a:r>
              <a:rPr lang="en-GB" sz="2400" dirty="0"/>
              <a:t>Prepare raw foods away from cooked foods – do not mix up.</a:t>
            </a:r>
          </a:p>
          <a:p>
            <a:endParaRPr lang="en-GB" sz="2400" dirty="0"/>
          </a:p>
          <a:p>
            <a:r>
              <a:rPr lang="en-GB" sz="2400" dirty="0"/>
              <a:t>Cook foods thoroughly, e.g. no raw areas in roast chicken.</a:t>
            </a:r>
          </a:p>
          <a:p>
            <a:endParaRPr lang="en-GB" sz="2400" dirty="0"/>
          </a:p>
          <a:p>
            <a:r>
              <a:rPr lang="en-GB" sz="2400" dirty="0"/>
              <a:t>Clean up and be tidy all the time.</a:t>
            </a:r>
          </a:p>
        </p:txBody>
      </p:sp>
    </p:spTree>
    <p:extLst>
      <p:ext uri="{BB962C8B-B14F-4D97-AF65-F5344CB8AC3E}">
        <p14:creationId xmlns:p14="http://schemas.microsoft.com/office/powerpoint/2010/main" val="3756270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spoilage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826126-B57A-7D25-B140-C9DCAA948907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633578B-AE6B-41D6-BF0A-7A8C847A4E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B8FE3A-E092-4C8D-8FE2-0D375695A8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4829A4-4E0F-4F32-A718-786223932695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</Words>
  <Application>Microsoft Office PowerPoint</Application>
  <PresentationFormat>Widescreen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Office Theme</vt:lpstr>
      <vt:lpstr>Custom Design</vt:lpstr>
      <vt:lpstr>1_Custom Design</vt:lpstr>
      <vt:lpstr>3_Custom Design</vt:lpstr>
      <vt:lpstr>Food spoilage</vt:lpstr>
      <vt:lpstr>Food spoilage</vt:lpstr>
      <vt:lpstr>Food spoilage</vt:lpstr>
      <vt:lpstr>Food spoilage</vt:lpstr>
      <vt:lpstr>microorganisms</vt:lpstr>
      <vt:lpstr>What are microorganisms?  </vt:lpstr>
      <vt:lpstr>Food poisoning</vt:lpstr>
      <vt:lpstr>microorganisms</vt:lpstr>
      <vt:lpstr>microorganisms</vt:lpstr>
      <vt:lpstr>microorganisms</vt:lpstr>
      <vt:lpstr>Food (and water)</vt:lpstr>
      <vt:lpstr>Food (and water)</vt:lpstr>
      <vt:lpstr>microorganisms</vt:lpstr>
      <vt:lpstr>The risk of food poisoning</vt:lpstr>
      <vt:lpstr>Store food in the right place</vt:lpstr>
      <vt:lpstr>Prepare and cook food hygienically</vt:lpstr>
      <vt:lpstr>Food spoilage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25</cp:revision>
  <dcterms:created xsi:type="dcterms:W3CDTF">2018-10-10T09:22:08Z</dcterms:created>
  <dcterms:modified xsi:type="dcterms:W3CDTF">2024-08-28T14:39:01Z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