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slideLayouts/slideLayout4.xml" ContentType="application/vnd.openxmlformats-officedocument.presentationml.slideLayout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  <p:sldMasterId id="2147483650" r:id="rId5"/>
    <p:sldMasterId id="2147483652" r:id="rId6"/>
    <p:sldMasterId id="2147483656" r:id="rId7"/>
  </p:sldMasterIdLst>
  <p:sldIdLst>
    <p:sldId id="256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2" r:id="rId18"/>
    <p:sldId id="273" r:id="rId19"/>
    <p:sldId id="274" r:id="rId20"/>
    <p:sldId id="271" r:id="rId21"/>
    <p:sldId id="261" r:id="rId2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F5150"/>
    <a:srgbClr val="EDCCCC"/>
    <a:srgbClr val="F9D4B6"/>
    <a:srgbClr val="EDAD80"/>
    <a:srgbClr val="E46B2F"/>
    <a:srgbClr val="ED6B1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875"/>
    <p:restoredTop sz="94655"/>
  </p:normalViewPr>
  <p:slideViewPr>
    <p:cSldViewPr snapToGrid="0" snapToObjects="1">
      <p:cViewPr varScale="1">
        <p:scale>
          <a:sx n="66" d="100"/>
          <a:sy n="66" d="100"/>
        </p:scale>
        <p:origin x="640" y="3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1.xml"/><Relationship Id="rId13" Type="http://schemas.openxmlformats.org/officeDocument/2006/relationships/slide" Target="slides/slide6.xml"/><Relationship Id="rId18" Type="http://schemas.openxmlformats.org/officeDocument/2006/relationships/slide" Target="slides/slide11.xml"/><Relationship Id="rId26" Type="http://schemas.openxmlformats.org/officeDocument/2006/relationships/tableStyles" Target="tableStyles.xml"/><Relationship Id="rId3" Type="http://schemas.openxmlformats.org/officeDocument/2006/relationships/customXml" Target="../customXml/item3.xml"/><Relationship Id="rId21" Type="http://schemas.openxmlformats.org/officeDocument/2006/relationships/slide" Target="slides/slide14.xml"/><Relationship Id="rId7" Type="http://schemas.openxmlformats.org/officeDocument/2006/relationships/slideMaster" Target="slideMasters/slideMaster4.xml"/><Relationship Id="rId12" Type="http://schemas.openxmlformats.org/officeDocument/2006/relationships/slide" Target="slides/slide5.xml"/><Relationship Id="rId17" Type="http://schemas.openxmlformats.org/officeDocument/2006/relationships/slide" Target="slides/slide10.xml"/><Relationship Id="rId25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9.xml"/><Relationship Id="rId20" Type="http://schemas.openxmlformats.org/officeDocument/2006/relationships/slide" Target="slides/slide13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4.xml"/><Relationship Id="rId24" Type="http://schemas.openxmlformats.org/officeDocument/2006/relationships/viewProps" Target="viewProp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8.xml"/><Relationship Id="rId23" Type="http://schemas.openxmlformats.org/officeDocument/2006/relationships/presProps" Target="presProps.xml"/><Relationship Id="rId10" Type="http://schemas.openxmlformats.org/officeDocument/2006/relationships/slide" Target="slides/slide3.xml"/><Relationship Id="rId19" Type="http://schemas.openxmlformats.org/officeDocument/2006/relationships/slide" Target="slides/slide12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2.xml"/><Relationship Id="rId14" Type="http://schemas.openxmlformats.org/officeDocument/2006/relationships/slide" Target="slides/slide7.xml"/><Relationship Id="rId22" Type="http://schemas.openxmlformats.org/officeDocument/2006/relationships/slide" Target="slides/slide15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142452" y="3531477"/>
            <a:ext cx="9144000" cy="733096"/>
          </a:xfrm>
          <a:prstGeom prst="rect">
            <a:avLst/>
          </a:prstGeom>
        </p:spPr>
        <p:txBody>
          <a:bodyPr lIns="0" tIns="0" rIns="0" bIns="0" anchor="t"/>
          <a:lstStyle>
            <a:lvl1pPr algn="l">
              <a:defRPr sz="4400" b="1" i="0" baseline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 smtClean="0"/>
              <a:t>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410729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153512" y="587760"/>
            <a:ext cx="9144000" cy="635491"/>
          </a:xfrm>
          <a:prstGeom prst="rect">
            <a:avLst/>
          </a:prstGeom>
        </p:spPr>
        <p:txBody>
          <a:bodyPr lIns="0" tIns="0" rIns="0" bIns="0" anchor="t"/>
          <a:lstStyle>
            <a:lvl1pPr algn="l">
              <a:defRPr sz="4000" b="1" i="0">
                <a:solidFill>
                  <a:srgbClr val="BF5150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 smtClean="0"/>
              <a:t>Section Title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53512" y="3065488"/>
            <a:ext cx="9144000" cy="3087973"/>
          </a:xfrm>
          <a:prstGeom prst="rect">
            <a:avLst/>
          </a:prstGeom>
        </p:spPr>
        <p:txBody>
          <a:bodyPr lIns="0" tIns="0" rIns="0" bIns="0"/>
          <a:lstStyle>
            <a:lvl1pPr marL="285750" indent="-285750" algn="l">
              <a:buFont typeface="Arial" charset="0"/>
              <a:buChar char="•"/>
              <a:defRPr sz="1800">
                <a:latin typeface="Arial" charset="0"/>
                <a:ea typeface="Arial" charset="0"/>
                <a:cs typeface="Arial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 smtClean="0"/>
              <a:t>Text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237676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169274" y="1563798"/>
            <a:ext cx="9720000" cy="720000"/>
          </a:xfrm>
          <a:prstGeom prst="rect">
            <a:avLst/>
          </a:prstGeom>
        </p:spPr>
        <p:txBody>
          <a:bodyPr lIns="0" tIns="0" rIns="0" bIns="0" anchor="t"/>
          <a:lstStyle>
            <a:lvl1pPr algn="l">
              <a:defRPr sz="3400" b="1" i="0">
                <a:solidFill>
                  <a:srgbClr val="BF5150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 smtClean="0"/>
              <a:t>Heading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69276" y="2571092"/>
            <a:ext cx="9720000" cy="3600000"/>
          </a:xfrm>
          <a:prstGeom prst="rect">
            <a:avLst/>
          </a:prstGeom>
        </p:spPr>
        <p:txBody>
          <a:bodyPr lIns="0" tIns="0" rIns="0" bIns="0" numCol="1" anchor="t"/>
          <a:lstStyle>
            <a:lvl1pPr marL="285750" indent="-285750" algn="l">
              <a:buSzPct val="90000"/>
              <a:buFont typeface="Arial" charset="0"/>
              <a:buChar char="•"/>
              <a:defRPr sz="1800" b="0" i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 smtClean="0"/>
              <a:t>Text here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513439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 userDrawn="1"/>
        </p:nvSpPr>
        <p:spPr>
          <a:xfrm>
            <a:off x="6209274" y="2571092"/>
            <a:ext cx="4680000" cy="3600000"/>
          </a:xfrm>
          <a:prstGeom prst="rect">
            <a:avLst/>
          </a:prstGeom>
          <a:solidFill>
            <a:srgbClr val="EDCC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1169276" y="2571092"/>
            <a:ext cx="4680000" cy="3600000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285750" indent="-285750">
              <a:buSzPct val="90000"/>
              <a:buFont typeface="Arial" charset="0"/>
              <a:buChar char="•"/>
              <a:defRPr sz="1800" b="0" i="0">
                <a:latin typeface="Arial" charset="0"/>
                <a:ea typeface="Arial" charset="0"/>
                <a:cs typeface="Arial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Body text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 hasCustomPrompt="1"/>
          </p:nvPr>
        </p:nvSpPr>
        <p:spPr>
          <a:xfrm>
            <a:off x="6398461" y="2760281"/>
            <a:ext cx="4320000" cy="3240000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0" indent="0">
              <a:buNone/>
              <a:defRPr sz="1800" b="0" i="0">
                <a:latin typeface="Arial" charset="0"/>
                <a:ea typeface="Arial" charset="0"/>
                <a:cs typeface="Arial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Body text</a:t>
            </a:r>
          </a:p>
        </p:txBody>
      </p:sp>
      <p:sp>
        <p:nvSpPr>
          <p:cNvPr id="13" name="Title 1"/>
          <p:cNvSpPr>
            <a:spLocks noGrp="1"/>
          </p:cNvSpPr>
          <p:nvPr>
            <p:ph type="title" hasCustomPrompt="1"/>
          </p:nvPr>
        </p:nvSpPr>
        <p:spPr>
          <a:xfrm>
            <a:off x="1169276" y="1563798"/>
            <a:ext cx="9720000" cy="720000"/>
          </a:xfrm>
          <a:prstGeom prst="rect">
            <a:avLst/>
          </a:prstGeom>
        </p:spPr>
        <p:txBody>
          <a:bodyPr lIns="0" tIns="0" rIns="0" bIns="0"/>
          <a:lstStyle>
            <a:lvl1pPr>
              <a:defRPr sz="3400" b="1" i="0">
                <a:solidFill>
                  <a:srgbClr val="BF5150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 smtClean="0"/>
              <a:t>Heading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00079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5" Type="http://schemas.openxmlformats.org/officeDocument/2006/relationships/hyperlink" Target="http://www.foodafactoflife.org.uk/" TargetMode="External"/><Relationship Id="rId4" Type="http://schemas.openxmlformats.org/officeDocument/2006/relationships/image" Target="../media/image2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foodafactoflife.org.uk/" TargetMode="Externa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Relationship Id="rId4" Type="http://schemas.openxmlformats.org/officeDocument/2006/relationships/hyperlink" Target="http://www.foodafactoflife.org.uk/" TargetMode="Externa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theme" Target="../theme/theme4.xml"/><Relationship Id="rId1" Type="http://schemas.openxmlformats.org/officeDocument/2006/relationships/slideLayout" Target="../slideLayouts/slideLayout4.xml"/><Relationship Id="rId4" Type="http://schemas.openxmlformats.org/officeDocument/2006/relationships/hyperlink" Target="http://www.foodafactoflife.org.uk/" TargetMode="Externa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439453" y="358589"/>
            <a:ext cx="2044335" cy="1435165"/>
          </a:xfrm>
          <a:prstGeom prst="rect">
            <a:avLst/>
          </a:prstGeom>
        </p:spPr>
      </p:pic>
      <p:sp>
        <p:nvSpPr>
          <p:cNvPr id="9" name="TextBox 8"/>
          <p:cNvSpPr txBox="1"/>
          <p:nvPr userDrawn="1"/>
        </p:nvSpPr>
        <p:spPr>
          <a:xfrm>
            <a:off x="1194947" y="6539528"/>
            <a:ext cx="10721788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US" sz="900" b="0" i="0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  <a:hlinkClick r:id="rId5"/>
              </a:rPr>
              <a:t>www.foodafactoflife.org.uk</a:t>
            </a:r>
            <a:r>
              <a:rPr lang="en-US" sz="900" b="0" i="0" baseline="0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    </a:t>
            </a:r>
            <a:r>
              <a:rPr lang="en-US" sz="900" b="0" i="0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©</a:t>
            </a:r>
            <a:r>
              <a:rPr lang="en-US" sz="900" b="0" i="0" baseline="0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 Food – </a:t>
            </a:r>
            <a:r>
              <a:rPr lang="en-US" sz="900" b="0" i="0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a fact of life 2021</a:t>
            </a:r>
            <a:endParaRPr lang="en-US" sz="900" b="0" i="0" dirty="0">
              <a:solidFill>
                <a:schemeClr val="tx1"/>
              </a:solidFill>
              <a:latin typeface="Arial" charset="0"/>
              <a:ea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288850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extBox 8"/>
          <p:cNvSpPr txBox="1"/>
          <p:nvPr userDrawn="1"/>
        </p:nvSpPr>
        <p:spPr>
          <a:xfrm>
            <a:off x="1156447" y="6539528"/>
            <a:ext cx="10721788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US" sz="900" b="0" i="0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  <a:hlinkClick r:id="rId4"/>
              </a:rPr>
              <a:t>www.foodafactoflife.org.uk</a:t>
            </a:r>
            <a:r>
              <a:rPr lang="en-US" sz="900" b="0" i="0" baseline="0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    </a:t>
            </a:r>
            <a:r>
              <a:rPr lang="en-US" sz="900" b="0" i="0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© Food – a fact of life </a:t>
            </a:r>
            <a:r>
              <a:rPr lang="en-US" sz="900" b="0" i="0" baseline="0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 2021</a:t>
            </a:r>
            <a:endParaRPr lang="en-US" sz="900" b="0" i="0" dirty="0">
              <a:solidFill>
                <a:schemeClr val="tx1"/>
              </a:solidFill>
              <a:latin typeface="Arial" charset="0"/>
              <a:ea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983171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extBox 8"/>
          <p:cNvSpPr txBox="1"/>
          <p:nvPr userDrawn="1"/>
        </p:nvSpPr>
        <p:spPr>
          <a:xfrm>
            <a:off x="1156447" y="6539528"/>
            <a:ext cx="10721788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US" sz="900" b="0" i="0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  <a:hlinkClick r:id="rId4"/>
              </a:rPr>
              <a:t>www.foodafactoflife.org.uk</a:t>
            </a:r>
            <a:r>
              <a:rPr lang="en-US" sz="900" b="0" i="0" baseline="0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    </a:t>
            </a:r>
            <a:r>
              <a:rPr lang="en-US" sz="900" b="0" i="0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© Food – a fact of life 2021</a:t>
            </a:r>
            <a:endParaRPr lang="en-US" sz="900" b="0" i="0" dirty="0">
              <a:solidFill>
                <a:schemeClr val="tx1"/>
              </a:solidFill>
              <a:latin typeface="Arial" charset="0"/>
              <a:ea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223932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extBox 7"/>
          <p:cNvSpPr txBox="1"/>
          <p:nvPr userDrawn="1"/>
        </p:nvSpPr>
        <p:spPr>
          <a:xfrm>
            <a:off x="1156447" y="6539528"/>
            <a:ext cx="10721788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US" sz="900" b="0" i="0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  <a:hlinkClick r:id="rId4"/>
              </a:rPr>
              <a:t>www.foodafactoflife.org.uk</a:t>
            </a:r>
            <a:r>
              <a:rPr lang="en-US" sz="900" b="0" i="0" baseline="0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    </a:t>
            </a:r>
            <a:r>
              <a:rPr lang="en-US" sz="900" b="0" i="0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© Food – a fact of life 2021</a:t>
            </a:r>
            <a:endParaRPr lang="en-US" sz="900" b="0" i="0" dirty="0">
              <a:solidFill>
                <a:schemeClr val="tx1"/>
              </a:solidFill>
              <a:latin typeface="Arial" charset="0"/>
              <a:ea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881436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9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5.jpe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foodafactoflife.org.uk/whole-school/whole-school-approach/guidelines-for-school-education-resources-about-food/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Eggs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51663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What do these have in common?</a:t>
            </a:r>
            <a:endParaRPr lang="en-GB" dirty="0"/>
          </a:p>
        </p:txBody>
      </p:sp>
      <p:sp>
        <p:nvSpPr>
          <p:cNvPr id="4" name="Subtitle 2"/>
          <p:cNvSpPr>
            <a:spLocks noGrp="1"/>
          </p:cNvSpPr>
          <p:nvPr>
            <p:ph type="subTitle" idx="1"/>
          </p:nvPr>
        </p:nvSpPr>
        <p:spPr>
          <a:xfrm>
            <a:off x="1169276" y="2571092"/>
            <a:ext cx="4091493" cy="3600000"/>
          </a:xfrm>
        </p:spPr>
        <p:txBody>
          <a:bodyPr/>
          <a:lstStyle/>
          <a:p>
            <a:pPr marL="0" indent="0">
              <a:buNone/>
            </a:pPr>
            <a:r>
              <a:rPr lang="en-GB" sz="2800" dirty="0" smtClean="0"/>
              <a:t>They all include egg.</a:t>
            </a:r>
            <a:endParaRPr lang="en-GB" sz="2800" dirty="0"/>
          </a:p>
          <a:p>
            <a:pPr marL="0" indent="0">
              <a:buNone/>
            </a:pPr>
            <a:endParaRPr lang="en-GB" sz="2800" b="1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88105" y="3435667"/>
            <a:ext cx="2788920" cy="249936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3573" t="9715" r="32868" b="3974"/>
          <a:stretch/>
        </p:blipFill>
        <p:spPr>
          <a:xfrm>
            <a:off x="9707024" y="3186268"/>
            <a:ext cx="2364499" cy="2316732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15022" y="3186268"/>
            <a:ext cx="3578204" cy="252979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17964" y="2988884"/>
            <a:ext cx="2713205" cy="29848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77998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Where do eggs come from?</a:t>
            </a:r>
            <a:endParaRPr lang="en-GB" dirty="0"/>
          </a:p>
        </p:txBody>
      </p:sp>
      <p:sp>
        <p:nvSpPr>
          <p:cNvPr id="4" name="Subtitle 2"/>
          <p:cNvSpPr>
            <a:spLocks noGrp="1"/>
          </p:cNvSpPr>
          <p:nvPr>
            <p:ph type="subTitle" idx="1"/>
          </p:nvPr>
        </p:nvSpPr>
        <p:spPr>
          <a:xfrm>
            <a:off x="1169276" y="2571092"/>
            <a:ext cx="4664365" cy="3600000"/>
          </a:xfrm>
        </p:spPr>
        <p:txBody>
          <a:bodyPr/>
          <a:lstStyle/>
          <a:p>
            <a:pPr marL="0" indent="0">
              <a:buNone/>
            </a:pPr>
            <a:r>
              <a:rPr lang="en-GB" sz="2800" dirty="0" smtClean="0"/>
              <a:t>Eggs come from a hen.</a:t>
            </a:r>
            <a:endParaRPr lang="en-GB" sz="2800" dirty="0"/>
          </a:p>
          <a:p>
            <a:pPr marL="0" indent="0">
              <a:buNone/>
            </a:pPr>
            <a:endParaRPr lang="en-US" sz="2800" dirty="0"/>
          </a:p>
          <a:p>
            <a:pPr marL="0" indent="0">
              <a:buNone/>
            </a:pPr>
            <a:r>
              <a:rPr lang="en-US" sz="2800" dirty="0" smtClean="0"/>
              <a:t>Hens are reared in three different ways to provide eggs in the UK.</a:t>
            </a:r>
          </a:p>
          <a:p>
            <a:pPr marL="0" indent="0">
              <a:buNone/>
            </a:pPr>
            <a:endParaRPr lang="en-US" sz="2800" dirty="0"/>
          </a:p>
          <a:p>
            <a:pPr marL="0" indent="0">
              <a:buNone/>
            </a:pPr>
            <a:endParaRPr lang="en-GB" sz="2800" dirty="0" smtClean="0"/>
          </a:p>
        </p:txBody>
      </p:sp>
      <p:pic>
        <p:nvPicPr>
          <p:cNvPr id="6" name="Picture 5" descr="S:\Shared\EDUCATION TEAM FILES\Photographs Oct 2018 onwards\RB to file\broiler hen chicken.jpg"/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2890" b="6641"/>
          <a:stretch/>
        </p:blipFill>
        <p:spPr bwMode="auto">
          <a:xfrm flipH="1">
            <a:off x="7801337" y="1768545"/>
            <a:ext cx="4197631" cy="3887294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5" name="Picture 4" descr="S:\Shared\EDUCATION TEAM FILES\Photographs Oct 2018 onwards\shutterstock_110551913.jpg"/>
          <p:cNvPicPr/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6796" t="8799" r="6236" b="7589"/>
          <a:stretch/>
        </p:blipFill>
        <p:spPr bwMode="auto">
          <a:xfrm>
            <a:off x="6254136" y="4187337"/>
            <a:ext cx="2547326" cy="2080897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4383198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69274" y="1563798"/>
            <a:ext cx="9128612" cy="720000"/>
          </a:xfrm>
        </p:spPr>
        <p:txBody>
          <a:bodyPr/>
          <a:lstStyle/>
          <a:p>
            <a:r>
              <a:rPr lang="en-GB" dirty="0" smtClean="0"/>
              <a:t>Enriched colony cage egg production</a:t>
            </a:r>
            <a:endParaRPr lang="en-GB" dirty="0"/>
          </a:p>
        </p:txBody>
      </p:sp>
      <p:sp>
        <p:nvSpPr>
          <p:cNvPr id="9" name="Subtitle 2"/>
          <p:cNvSpPr>
            <a:spLocks noGrp="1"/>
          </p:cNvSpPr>
          <p:nvPr>
            <p:ph type="subTitle" idx="1"/>
          </p:nvPr>
        </p:nvSpPr>
        <p:spPr>
          <a:xfrm>
            <a:off x="1169276" y="2571092"/>
            <a:ext cx="4717174" cy="3600000"/>
          </a:xfrm>
        </p:spPr>
        <p:txBody>
          <a:bodyPr/>
          <a:lstStyle/>
          <a:p>
            <a:pPr marL="0" indent="0">
              <a:buNone/>
            </a:pPr>
            <a:r>
              <a:rPr lang="en-US" sz="2800" dirty="0" smtClean="0"/>
              <a:t>Between 40-80 hens share an enriched colony cage. </a:t>
            </a:r>
          </a:p>
          <a:p>
            <a:pPr marL="0" indent="0">
              <a:buNone/>
            </a:pPr>
            <a:r>
              <a:rPr lang="en-US" sz="2800" dirty="0" smtClean="0"/>
              <a:t>The space allows the bird to perch, lay their eggs and scratch.</a:t>
            </a:r>
          </a:p>
          <a:p>
            <a:pPr marL="0" indent="0">
              <a:buNone/>
            </a:pPr>
            <a:r>
              <a:rPr lang="en-US" sz="2800" dirty="0" smtClean="0"/>
              <a:t>Food and water is provided, and the temperate and light is controlled. </a:t>
            </a:r>
            <a:endParaRPr lang="en-US" sz="2800" dirty="0"/>
          </a:p>
          <a:p>
            <a:pPr marL="0" indent="0">
              <a:buNone/>
            </a:pPr>
            <a:endParaRPr lang="en-GB" sz="2800" dirty="0" smtClean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05061" y="2571092"/>
            <a:ext cx="5148708" cy="34311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06800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69274" y="1563798"/>
            <a:ext cx="9128612" cy="720000"/>
          </a:xfrm>
        </p:spPr>
        <p:txBody>
          <a:bodyPr/>
          <a:lstStyle/>
          <a:p>
            <a:r>
              <a:rPr lang="en-GB" dirty="0" smtClean="0"/>
              <a:t>Barn egg production</a:t>
            </a:r>
            <a:endParaRPr lang="en-GB" dirty="0"/>
          </a:p>
        </p:txBody>
      </p:sp>
      <p:sp>
        <p:nvSpPr>
          <p:cNvPr id="9" name="Subtitle 2"/>
          <p:cNvSpPr>
            <a:spLocks noGrp="1"/>
          </p:cNvSpPr>
          <p:nvPr>
            <p:ph type="subTitle" idx="1"/>
          </p:nvPr>
        </p:nvSpPr>
        <p:spPr>
          <a:xfrm>
            <a:off x="1169276" y="2571092"/>
            <a:ext cx="4717174" cy="3600000"/>
          </a:xfrm>
        </p:spPr>
        <p:txBody>
          <a:bodyPr/>
          <a:lstStyle/>
          <a:p>
            <a:pPr marL="0" indent="0">
              <a:buNone/>
            </a:pPr>
            <a:r>
              <a:rPr lang="en-US" sz="2800" dirty="0" smtClean="0"/>
              <a:t>Hens are able to move freely around the barn.</a:t>
            </a:r>
          </a:p>
          <a:p>
            <a:pPr marL="0" indent="0">
              <a:buNone/>
            </a:pPr>
            <a:r>
              <a:rPr lang="en-US" sz="2800" dirty="0" smtClean="0"/>
              <a:t>There are nest boxes and perches for the hens.</a:t>
            </a:r>
          </a:p>
          <a:p>
            <a:pPr marL="0" indent="0">
              <a:buNone/>
            </a:pPr>
            <a:r>
              <a:rPr lang="en-US" sz="2800" dirty="0"/>
              <a:t>Food and water is </a:t>
            </a:r>
            <a:r>
              <a:rPr lang="en-US" sz="2800" dirty="0" smtClean="0"/>
              <a:t>provided, </a:t>
            </a:r>
            <a:r>
              <a:rPr lang="en-US" sz="2800" dirty="0"/>
              <a:t>and the temperate and light is controlled. </a:t>
            </a:r>
          </a:p>
          <a:p>
            <a:pPr marL="0" indent="0">
              <a:buNone/>
            </a:pPr>
            <a:endParaRPr lang="en-GB" sz="2800" dirty="0" smtClean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781270" y="2377440"/>
            <a:ext cx="4736100" cy="31522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38919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69274" y="1563798"/>
            <a:ext cx="9128612" cy="720000"/>
          </a:xfrm>
        </p:spPr>
        <p:txBody>
          <a:bodyPr/>
          <a:lstStyle/>
          <a:p>
            <a:r>
              <a:rPr lang="en-GB" dirty="0" smtClean="0"/>
              <a:t>Free range egg production</a:t>
            </a:r>
            <a:endParaRPr lang="en-GB" dirty="0"/>
          </a:p>
        </p:txBody>
      </p:sp>
      <p:sp>
        <p:nvSpPr>
          <p:cNvPr id="9" name="Subtitle 2"/>
          <p:cNvSpPr>
            <a:spLocks noGrp="1"/>
          </p:cNvSpPr>
          <p:nvPr>
            <p:ph type="subTitle" idx="1"/>
          </p:nvPr>
        </p:nvSpPr>
        <p:spPr>
          <a:xfrm>
            <a:off x="1169276" y="2571092"/>
            <a:ext cx="4717174" cy="3600000"/>
          </a:xfrm>
        </p:spPr>
        <p:txBody>
          <a:bodyPr/>
          <a:lstStyle/>
          <a:p>
            <a:pPr marL="0" indent="0">
              <a:buNone/>
            </a:pPr>
            <a:r>
              <a:rPr lang="en-US" sz="2800" dirty="0" smtClean="0"/>
              <a:t>Hens live in large barns and have access to the outside at all times.</a:t>
            </a:r>
          </a:p>
          <a:p>
            <a:pPr marL="0" indent="0">
              <a:buNone/>
            </a:pPr>
            <a:r>
              <a:rPr lang="en-US" sz="2800" dirty="0"/>
              <a:t>There are nest boxes and perches for the </a:t>
            </a:r>
            <a:r>
              <a:rPr lang="en-US" sz="2800" dirty="0" smtClean="0"/>
              <a:t>hens in the barns.</a:t>
            </a:r>
            <a:endParaRPr lang="en-US" sz="2800" dirty="0"/>
          </a:p>
          <a:p>
            <a:pPr marL="0" indent="0">
              <a:buNone/>
            </a:pPr>
            <a:r>
              <a:rPr lang="en-GB" sz="2800" dirty="0" smtClean="0"/>
              <a:t>Around one-third </a:t>
            </a:r>
            <a:r>
              <a:rPr lang="en-GB" sz="2800" dirty="0"/>
              <a:t>of the </a:t>
            </a:r>
            <a:r>
              <a:rPr lang="en-GB" sz="2800" dirty="0" smtClean="0"/>
              <a:t>ground is </a:t>
            </a:r>
            <a:r>
              <a:rPr lang="en-GB" sz="2800" dirty="0"/>
              <a:t>used for scratching and dust </a:t>
            </a:r>
            <a:r>
              <a:rPr lang="en-GB" sz="2800" dirty="0" smtClean="0"/>
              <a:t>bathing.</a:t>
            </a:r>
            <a:endParaRPr lang="en-US" sz="2800" dirty="0"/>
          </a:p>
          <a:p>
            <a:pPr marL="0" indent="0">
              <a:buNone/>
            </a:pPr>
            <a:endParaRPr lang="en-GB" sz="2800" dirty="0" smtClean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651057" y="2571092"/>
            <a:ext cx="5117846" cy="33991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27838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69274" y="1563798"/>
            <a:ext cx="9128612" cy="720000"/>
          </a:xfrm>
        </p:spPr>
        <p:txBody>
          <a:bodyPr/>
          <a:lstStyle/>
          <a:p>
            <a:r>
              <a:rPr lang="en-GB" dirty="0" smtClean="0"/>
              <a:t>Eggs in the UK</a:t>
            </a:r>
            <a:endParaRPr lang="en-GB" dirty="0"/>
          </a:p>
        </p:txBody>
      </p:sp>
      <p:sp>
        <p:nvSpPr>
          <p:cNvPr id="9" name="Subtitle 2"/>
          <p:cNvSpPr>
            <a:spLocks noGrp="1"/>
          </p:cNvSpPr>
          <p:nvPr>
            <p:ph type="subTitle" idx="1"/>
          </p:nvPr>
        </p:nvSpPr>
        <p:spPr>
          <a:xfrm>
            <a:off x="1169276" y="2571092"/>
            <a:ext cx="4717174" cy="3600000"/>
          </a:xfrm>
        </p:spPr>
        <p:txBody>
          <a:bodyPr/>
          <a:lstStyle/>
          <a:p>
            <a:pPr marL="0" indent="0">
              <a:buNone/>
            </a:pPr>
            <a:r>
              <a:rPr lang="en-US" sz="2800" dirty="0" smtClean="0"/>
              <a:t>13.1 billion eggs are eaten each year in the UK.</a:t>
            </a:r>
          </a:p>
          <a:p>
            <a:pPr marL="0" indent="0">
              <a:buNone/>
            </a:pPr>
            <a:endParaRPr lang="en-US" sz="2800" dirty="0"/>
          </a:p>
          <a:p>
            <a:pPr marL="0" indent="0">
              <a:buNone/>
            </a:pPr>
            <a:r>
              <a:rPr lang="en-US" sz="2800" dirty="0" smtClean="0"/>
              <a:t>90% of UK eggs are stamped with the ‘lion’ mark – showing that they are safe to eat.</a:t>
            </a:r>
            <a:endParaRPr lang="en-US" sz="2800" dirty="0"/>
          </a:p>
          <a:p>
            <a:pPr marL="0" indent="0">
              <a:buNone/>
            </a:pPr>
            <a:endParaRPr lang="en-GB" sz="2800" dirty="0" smtClean="0"/>
          </a:p>
        </p:txBody>
      </p:sp>
      <p:pic>
        <p:nvPicPr>
          <p:cNvPr id="1026" name="Picture 2" descr="https://www.egginfo.co.uk/sites/default/files/styles/page_banner_image/public/chefs%20eggs%20low%20res_1.jpg?itok=Dq0hUbvd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27852" b="26467"/>
          <a:stretch/>
        </p:blipFill>
        <p:spPr bwMode="auto">
          <a:xfrm>
            <a:off x="6875589" y="2353033"/>
            <a:ext cx="4986211" cy="34191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267902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69274" y="1563798"/>
            <a:ext cx="9128612" cy="720000"/>
          </a:xfrm>
        </p:spPr>
        <p:txBody>
          <a:bodyPr/>
          <a:lstStyle/>
          <a:p>
            <a:r>
              <a:rPr lang="en-GB" dirty="0" smtClean="0"/>
              <a:t>Eggs sizes</a:t>
            </a:r>
            <a:endParaRPr lang="en-GB" dirty="0"/>
          </a:p>
        </p:txBody>
      </p:sp>
      <p:sp>
        <p:nvSpPr>
          <p:cNvPr id="9" name="Subtitle 2"/>
          <p:cNvSpPr>
            <a:spLocks noGrp="1"/>
          </p:cNvSpPr>
          <p:nvPr>
            <p:ph type="subTitle" idx="1"/>
          </p:nvPr>
        </p:nvSpPr>
        <p:spPr>
          <a:xfrm>
            <a:off x="1169276" y="2571092"/>
            <a:ext cx="6261538" cy="3600000"/>
          </a:xfrm>
        </p:spPr>
        <p:txBody>
          <a:bodyPr/>
          <a:lstStyle/>
          <a:p>
            <a:pPr marL="0" indent="0">
              <a:buNone/>
            </a:pPr>
            <a:r>
              <a:rPr lang="en-US" sz="2800" dirty="0" smtClean="0"/>
              <a:t>Eggs are sold in four different sizes:</a:t>
            </a:r>
          </a:p>
          <a:p>
            <a:r>
              <a:rPr lang="en-US" sz="2800" dirty="0" smtClean="0"/>
              <a:t>Very large (73g +)</a:t>
            </a:r>
          </a:p>
          <a:p>
            <a:r>
              <a:rPr lang="en-US" sz="2800" dirty="0" smtClean="0"/>
              <a:t>Large (63-73g)</a:t>
            </a:r>
          </a:p>
          <a:p>
            <a:r>
              <a:rPr lang="en-US" sz="2800" dirty="0" smtClean="0"/>
              <a:t>Medium (53-63g)</a:t>
            </a:r>
          </a:p>
          <a:p>
            <a:r>
              <a:rPr lang="en-US" sz="2800" dirty="0" smtClean="0"/>
              <a:t>Small (53g + under)</a:t>
            </a:r>
            <a:endParaRPr lang="en-US" sz="2800" dirty="0"/>
          </a:p>
          <a:p>
            <a:pPr marL="0" indent="0">
              <a:buNone/>
            </a:pPr>
            <a:endParaRPr lang="en-GB" sz="2800" dirty="0" smtClean="0"/>
          </a:p>
        </p:txBody>
      </p:sp>
      <p:pic>
        <p:nvPicPr>
          <p:cNvPr id="2050" name="Picture 2" descr="https://www.egginfo.co.uk/sites/default/files/styles/page_banner_image/public/three%20eggs%20low%20res-min.jpg?itok=3qvOXnAL"/>
          <p:cNvPicPr>
            <a:picLocks noChangeAspect="1" noChangeArrowheads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9322" b="20723"/>
          <a:stretch/>
        </p:blipFill>
        <p:spPr bwMode="auto">
          <a:xfrm>
            <a:off x="9413507" y="2351175"/>
            <a:ext cx="2305511" cy="24210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957519" y="5284269"/>
            <a:ext cx="8869875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smtClean="0">
                <a:latin typeface="Arial" panose="020B0604020202020204" pitchFamily="34" charset="0"/>
                <a:cs typeface="Arial" panose="020B0604020202020204" pitchFamily="34" charset="0"/>
              </a:rPr>
              <a:t>Hens </a:t>
            </a:r>
            <a:r>
              <a:rPr lang="en-GB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naturally lay a range of sized eggs as they get older. Mixed weight boxes are now available which contain different sized eggs.</a:t>
            </a:r>
            <a:endParaRPr lang="en-GB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519015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69274" y="1563798"/>
            <a:ext cx="9128612" cy="720000"/>
          </a:xfrm>
        </p:spPr>
        <p:txBody>
          <a:bodyPr/>
          <a:lstStyle/>
          <a:p>
            <a:r>
              <a:rPr lang="en-GB" dirty="0" smtClean="0"/>
              <a:t>Parts of an egg</a:t>
            </a:r>
            <a:endParaRPr lang="en-GB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67629" y="2377930"/>
            <a:ext cx="4448154" cy="3986323"/>
          </a:xfrm>
          <a:prstGeom prst="rect">
            <a:avLst/>
          </a:prstGeom>
        </p:spPr>
      </p:pic>
      <p:sp>
        <p:nvSpPr>
          <p:cNvPr id="9" name="Subtitle 2"/>
          <p:cNvSpPr>
            <a:spLocks noGrp="1"/>
          </p:cNvSpPr>
          <p:nvPr>
            <p:ph type="subTitle" idx="1"/>
          </p:nvPr>
        </p:nvSpPr>
        <p:spPr>
          <a:xfrm>
            <a:off x="1169276" y="2571092"/>
            <a:ext cx="6261538" cy="3600000"/>
          </a:xfrm>
        </p:spPr>
        <p:txBody>
          <a:bodyPr/>
          <a:lstStyle/>
          <a:p>
            <a:pPr marL="0" indent="0">
              <a:buNone/>
            </a:pPr>
            <a:r>
              <a:rPr lang="en-US" sz="2800" dirty="0" smtClean="0"/>
              <a:t>Eggs have three main parts:</a:t>
            </a:r>
          </a:p>
          <a:p>
            <a:pPr marL="0" indent="0">
              <a:buNone/>
            </a:pPr>
            <a:endParaRPr lang="en-US" sz="2800" dirty="0"/>
          </a:p>
          <a:p>
            <a:pPr marL="0" indent="0">
              <a:buNone/>
            </a:pPr>
            <a:endParaRPr lang="en-GB" sz="2800" dirty="0" smtClean="0"/>
          </a:p>
        </p:txBody>
      </p:sp>
      <p:grpSp>
        <p:nvGrpSpPr>
          <p:cNvPr id="14" name="Group 13"/>
          <p:cNvGrpSpPr/>
          <p:nvPr/>
        </p:nvGrpSpPr>
        <p:grpSpPr>
          <a:xfrm>
            <a:off x="4567495" y="3576774"/>
            <a:ext cx="3545391" cy="572812"/>
            <a:chOff x="4567495" y="3576774"/>
            <a:chExt cx="3545391" cy="572812"/>
          </a:xfrm>
          <a:solidFill>
            <a:srgbClr val="BF5150"/>
          </a:solidFill>
        </p:grpSpPr>
        <p:sp>
          <p:nvSpPr>
            <p:cNvPr id="3" name="Rounded Rectangle 2"/>
            <p:cNvSpPr/>
            <p:nvPr/>
          </p:nvSpPr>
          <p:spPr>
            <a:xfrm>
              <a:off x="4567495" y="3624069"/>
              <a:ext cx="2049517" cy="525517"/>
            </a:xfrm>
            <a:prstGeom prst="roundRect">
              <a:avLst>
                <a:gd name="adj" fmla="val 50000"/>
              </a:avLst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Shell</a:t>
              </a:r>
              <a:endParaRPr lang="en-GB" sz="28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8" name="Straight Arrow Connector 7"/>
            <p:cNvCxnSpPr/>
            <p:nvPr/>
          </p:nvCxnSpPr>
          <p:spPr>
            <a:xfrm flipV="1">
              <a:off x="6410197" y="3576774"/>
              <a:ext cx="1702689" cy="262759"/>
            </a:xfrm>
            <a:prstGeom prst="straightConnector1">
              <a:avLst/>
            </a:prstGeom>
            <a:grpFill/>
            <a:ln w="38100">
              <a:solidFill>
                <a:srgbClr val="BF515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5" name="Group 14"/>
          <p:cNvGrpSpPr/>
          <p:nvPr/>
        </p:nvGrpSpPr>
        <p:grpSpPr>
          <a:xfrm>
            <a:off x="7294943" y="1497196"/>
            <a:ext cx="2049517" cy="1507224"/>
            <a:chOff x="7294943" y="1497196"/>
            <a:chExt cx="2049517" cy="1507224"/>
          </a:xfrm>
          <a:solidFill>
            <a:srgbClr val="BF5150"/>
          </a:solidFill>
        </p:grpSpPr>
        <p:sp>
          <p:nvSpPr>
            <p:cNvPr id="6" name="Rounded Rectangle 5"/>
            <p:cNvSpPr/>
            <p:nvPr/>
          </p:nvSpPr>
          <p:spPr>
            <a:xfrm>
              <a:off x="7294943" y="1497196"/>
              <a:ext cx="2049517" cy="525517"/>
            </a:xfrm>
            <a:prstGeom prst="roundRect">
              <a:avLst>
                <a:gd name="adj" fmla="val 50000"/>
              </a:avLst>
            </a:prstGeom>
            <a:grpFill/>
            <a:ln>
              <a:solidFill>
                <a:srgbClr val="BF51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Yolk</a:t>
              </a:r>
              <a:endParaRPr lang="en-GB" sz="28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11" name="Straight Arrow Connector 10"/>
            <p:cNvCxnSpPr/>
            <p:nvPr/>
          </p:nvCxnSpPr>
          <p:spPr>
            <a:xfrm>
              <a:off x="8249646" y="1938401"/>
              <a:ext cx="442060" cy="1066019"/>
            </a:xfrm>
            <a:prstGeom prst="straightConnector1">
              <a:avLst/>
            </a:prstGeom>
            <a:grpFill/>
            <a:ln w="38100">
              <a:solidFill>
                <a:srgbClr val="BF515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6" name="Group 15"/>
          <p:cNvGrpSpPr/>
          <p:nvPr/>
        </p:nvGrpSpPr>
        <p:grpSpPr>
          <a:xfrm>
            <a:off x="9252482" y="3098552"/>
            <a:ext cx="2731589" cy="525517"/>
            <a:chOff x="9252482" y="3098552"/>
            <a:chExt cx="2731589" cy="525517"/>
          </a:xfrm>
          <a:solidFill>
            <a:srgbClr val="BF5150"/>
          </a:solidFill>
        </p:grpSpPr>
        <p:sp>
          <p:nvSpPr>
            <p:cNvPr id="7" name="Rounded Rectangle 6"/>
            <p:cNvSpPr/>
            <p:nvPr/>
          </p:nvSpPr>
          <p:spPr>
            <a:xfrm>
              <a:off x="9934554" y="3098552"/>
              <a:ext cx="2049517" cy="525517"/>
            </a:xfrm>
            <a:prstGeom prst="roundRect">
              <a:avLst>
                <a:gd name="adj" fmla="val 50000"/>
              </a:avLst>
            </a:prstGeom>
            <a:grpFill/>
            <a:ln>
              <a:solidFill>
                <a:srgbClr val="BF51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White</a:t>
              </a:r>
              <a:endParaRPr lang="en-GB" sz="28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13" name="Straight Arrow Connector 12"/>
            <p:cNvCxnSpPr/>
            <p:nvPr/>
          </p:nvCxnSpPr>
          <p:spPr>
            <a:xfrm flipH="1" flipV="1">
              <a:off x="9252482" y="3120880"/>
              <a:ext cx="760538" cy="186479"/>
            </a:xfrm>
            <a:prstGeom prst="straightConnector1">
              <a:avLst/>
            </a:prstGeom>
            <a:grpFill/>
            <a:ln w="38100">
              <a:solidFill>
                <a:srgbClr val="BF515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6665413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 smtClean="0"/>
              <a:t>Uses of eggs</a:t>
            </a:r>
            <a:endParaRPr lang="en-GB" dirty="0"/>
          </a:p>
        </p:txBody>
      </p:sp>
      <p:sp>
        <p:nvSpPr>
          <p:cNvPr id="10" name="Subtitle 2"/>
          <p:cNvSpPr>
            <a:spLocks noGrp="1"/>
          </p:cNvSpPr>
          <p:nvPr>
            <p:ph type="subTitle" idx="1"/>
          </p:nvPr>
        </p:nvSpPr>
        <p:spPr>
          <a:xfrm>
            <a:off x="1169276" y="2571092"/>
            <a:ext cx="5090847" cy="3600000"/>
          </a:xfrm>
        </p:spPr>
        <p:txBody>
          <a:bodyPr/>
          <a:lstStyle/>
          <a:p>
            <a:pPr marL="0" indent="0">
              <a:buNone/>
            </a:pPr>
            <a:r>
              <a:rPr lang="en-GB" sz="2800" dirty="0" smtClean="0"/>
              <a:t>Eggs can be boiled, poached, fried or scrambled. </a:t>
            </a:r>
            <a:endParaRPr lang="en-GB" sz="2800" dirty="0"/>
          </a:p>
          <a:p>
            <a:pPr marL="0" indent="0">
              <a:buNone/>
            </a:pPr>
            <a:endParaRPr lang="en-GB" sz="2800" dirty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6601" y="3484103"/>
            <a:ext cx="3318865" cy="2974283"/>
          </a:xfrm>
          <a:prstGeom prst="rect">
            <a:avLst/>
          </a:prstGeom>
        </p:spPr>
      </p:pic>
      <p:pic>
        <p:nvPicPr>
          <p:cNvPr id="11" name="Picture 10" descr="S:\Shared\EDUCATION TEAM FILES\Photographs Oct 2018 onwards\Medium size photos\Food and Drinks\Meat, Fish, Eggs, Tofu\Scrambled egg and toast.jpg"/>
          <p:cNvPicPr/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895890" y="3818542"/>
            <a:ext cx="3556457" cy="2305404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165267" y="3484103"/>
            <a:ext cx="2053679" cy="2858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88625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 smtClean="0"/>
              <a:t>Uses of eggs</a:t>
            </a:r>
            <a:endParaRPr lang="en-GB" dirty="0"/>
          </a:p>
        </p:txBody>
      </p:sp>
      <p:sp>
        <p:nvSpPr>
          <p:cNvPr id="10" name="Subtitle 2"/>
          <p:cNvSpPr>
            <a:spLocks noGrp="1"/>
          </p:cNvSpPr>
          <p:nvPr>
            <p:ph type="subTitle" idx="1"/>
          </p:nvPr>
        </p:nvSpPr>
        <p:spPr>
          <a:xfrm>
            <a:off x="1169276" y="2571092"/>
            <a:ext cx="3609201" cy="3600000"/>
          </a:xfrm>
        </p:spPr>
        <p:txBody>
          <a:bodyPr/>
          <a:lstStyle/>
          <a:p>
            <a:pPr marL="0" indent="0">
              <a:buNone/>
            </a:pPr>
            <a:r>
              <a:rPr lang="en-US" sz="2800" dirty="0" smtClean="0"/>
              <a:t>The white of an egg can be whisked to make a foam.</a:t>
            </a:r>
          </a:p>
          <a:p>
            <a:pPr marL="0" indent="0">
              <a:buNone/>
            </a:pPr>
            <a:r>
              <a:rPr lang="en-US" sz="2800" dirty="0" smtClean="0"/>
              <a:t>This can be used to make meringues. </a:t>
            </a:r>
            <a:endParaRPr lang="en-GB" sz="2800" dirty="0"/>
          </a:p>
          <a:p>
            <a:pPr marL="0" indent="0">
              <a:buNone/>
            </a:pPr>
            <a:endParaRPr lang="en-GB" sz="2800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681113" y="1563798"/>
            <a:ext cx="3195601" cy="23967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7492" t="17641" r="13900" b="10154"/>
          <a:stretch/>
        </p:blipFill>
        <p:spPr>
          <a:xfrm>
            <a:off x="7607744" y="4149969"/>
            <a:ext cx="3421328" cy="23071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52650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 smtClean="0"/>
              <a:t>Uses of eggs</a:t>
            </a:r>
            <a:endParaRPr lang="en-GB" dirty="0"/>
          </a:p>
        </p:txBody>
      </p:sp>
      <p:sp>
        <p:nvSpPr>
          <p:cNvPr id="10" name="Subtitle 2"/>
          <p:cNvSpPr>
            <a:spLocks noGrp="1"/>
          </p:cNvSpPr>
          <p:nvPr>
            <p:ph type="subTitle" idx="1"/>
          </p:nvPr>
        </p:nvSpPr>
        <p:spPr>
          <a:xfrm>
            <a:off x="1169276" y="2571092"/>
            <a:ext cx="3609201" cy="3600000"/>
          </a:xfrm>
        </p:spPr>
        <p:txBody>
          <a:bodyPr/>
          <a:lstStyle/>
          <a:p>
            <a:pPr marL="0" indent="0">
              <a:buNone/>
            </a:pPr>
            <a:r>
              <a:rPr lang="en-GB" sz="2800" dirty="0" smtClean="0"/>
              <a:t>Eggs are used to make omelettes and quiches – where the egg sets.</a:t>
            </a:r>
            <a:endParaRPr lang="en-GB" sz="2800" dirty="0"/>
          </a:p>
          <a:p>
            <a:pPr marL="0" indent="0">
              <a:buNone/>
            </a:pPr>
            <a:endParaRPr lang="en-GB" sz="2800" dirty="0"/>
          </a:p>
        </p:txBody>
      </p:sp>
      <p:pic>
        <p:nvPicPr>
          <p:cNvPr id="13" name="Picture 12" descr="S:\Shared\EDUCATION TEAM FILES\Photographs Oct 2018 onwards\shutterstock_620144912.jpg"/>
          <p:cNvPicPr/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4800"/>
          <a:stretch/>
        </p:blipFill>
        <p:spPr bwMode="auto">
          <a:xfrm>
            <a:off x="8468751" y="2283798"/>
            <a:ext cx="3243058" cy="2949384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78477" y="3923392"/>
            <a:ext cx="3371551" cy="2247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83389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 smtClean="0"/>
              <a:t>Uses of eggs</a:t>
            </a:r>
            <a:endParaRPr lang="en-GB" dirty="0"/>
          </a:p>
        </p:txBody>
      </p:sp>
      <p:sp>
        <p:nvSpPr>
          <p:cNvPr id="10" name="Subtitle 2"/>
          <p:cNvSpPr>
            <a:spLocks noGrp="1"/>
          </p:cNvSpPr>
          <p:nvPr>
            <p:ph type="subTitle" idx="1"/>
          </p:nvPr>
        </p:nvSpPr>
        <p:spPr>
          <a:xfrm>
            <a:off x="1169276" y="2571092"/>
            <a:ext cx="3951364" cy="3600000"/>
          </a:xfrm>
        </p:spPr>
        <p:txBody>
          <a:bodyPr/>
          <a:lstStyle/>
          <a:p>
            <a:pPr marL="0" indent="0">
              <a:buNone/>
            </a:pPr>
            <a:r>
              <a:rPr lang="en-GB" sz="2800" dirty="0">
                <a:latin typeface="Arial" panose="020B0604020202020204" pitchFamily="34" charset="0"/>
                <a:cs typeface="Arial" panose="020B0604020202020204" pitchFamily="34" charset="0"/>
              </a:rPr>
              <a:t>Eggs are used to make cakes, which helps the mixture to rise. </a:t>
            </a:r>
            <a:r>
              <a:rPr lang="en-GB" dirty="0"/>
              <a:t> </a:t>
            </a:r>
          </a:p>
          <a:p>
            <a:pPr marL="0" indent="0">
              <a:buNone/>
            </a:pPr>
            <a:endParaRPr lang="en-GB" sz="28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653219" y="1563798"/>
            <a:ext cx="4166030" cy="45830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79485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Summary</a:t>
            </a:r>
            <a:endParaRPr lang="en-GB" dirty="0"/>
          </a:p>
        </p:txBody>
      </p:sp>
      <p:sp>
        <p:nvSpPr>
          <p:cNvPr id="5" name="Right Arrow 4"/>
          <p:cNvSpPr/>
          <p:nvPr/>
        </p:nvSpPr>
        <p:spPr>
          <a:xfrm>
            <a:off x="3783553" y="2754955"/>
            <a:ext cx="936104" cy="648072"/>
          </a:xfrm>
          <a:prstGeom prst="rightArrow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TextBox 5"/>
          <p:cNvSpPr txBox="1"/>
          <p:nvPr/>
        </p:nvSpPr>
        <p:spPr>
          <a:xfrm>
            <a:off x="613846" y="4688360"/>
            <a:ext cx="338813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Hens are reared to provide eggs.</a:t>
            </a:r>
            <a:endParaRPr lang="en-GB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632606" y="4721961"/>
            <a:ext cx="287254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Eggs</a:t>
            </a:r>
            <a:endParaRPr lang="en-GB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8666372" y="4721960"/>
            <a:ext cx="307446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Lots of meals are made with eggs.</a:t>
            </a:r>
            <a:endParaRPr lang="en-GB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Right Arrow 8"/>
          <p:cNvSpPr/>
          <p:nvPr/>
        </p:nvSpPr>
        <p:spPr>
          <a:xfrm>
            <a:off x="7505155" y="2754954"/>
            <a:ext cx="936104" cy="648072"/>
          </a:xfrm>
          <a:prstGeom prst="rightArrow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3" name="Picture 12" descr="S:\Shared\EDUCATION TEAM FILES\Photographs Oct 2018 onwards\RB to file\broiler hen chicken.jpg"/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2890" b="6641"/>
          <a:stretch/>
        </p:blipFill>
        <p:spPr bwMode="auto">
          <a:xfrm>
            <a:off x="411416" y="2379351"/>
            <a:ext cx="3214688" cy="2213456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4" name="Picture 13" descr="S:\Shared\EDUCATION TEAM FILES\Photographs Oct 2018 onwards\shutterstock_110551913.jpg"/>
          <p:cNvPicPr/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6796" t="8799" r="6236" b="7589"/>
          <a:stretch/>
        </p:blipFill>
        <p:spPr bwMode="auto">
          <a:xfrm>
            <a:off x="4853599" y="2219641"/>
            <a:ext cx="2547326" cy="2080897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5" name="Picture 14" descr="S:\Shared\EDUCATION TEAM FILES\Photographs Oct 2018 onwards\shutterstock_620144912.jpg"/>
          <p:cNvPicPr/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4800"/>
          <a:stretch/>
        </p:blipFill>
        <p:spPr bwMode="auto">
          <a:xfrm>
            <a:off x="9017706" y="2283797"/>
            <a:ext cx="2371799" cy="2438163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5157556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Eggs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GB" sz="3600" dirty="0" smtClean="0"/>
              <a:t>For further information, go to: </a:t>
            </a:r>
          </a:p>
          <a:p>
            <a:pPr marL="0" indent="0" algn="ctr">
              <a:buNone/>
            </a:pPr>
            <a:r>
              <a:rPr lang="en-GB" sz="3600" dirty="0" smtClean="0"/>
              <a:t>www.foodafactoflife.org.uk</a:t>
            </a:r>
            <a:endParaRPr lang="en-GB" sz="3600" dirty="0"/>
          </a:p>
        </p:txBody>
      </p:sp>
      <p:sp>
        <p:nvSpPr>
          <p:cNvPr id="4" name="TextBox 3"/>
          <p:cNvSpPr txBox="1"/>
          <p:nvPr/>
        </p:nvSpPr>
        <p:spPr>
          <a:xfrm>
            <a:off x="67377" y="6153461"/>
            <a:ext cx="990439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>
                <a:latin typeface="Arial" panose="020B0604020202020204" pitchFamily="34" charset="0"/>
                <a:cs typeface="Arial" panose="020B0604020202020204" pitchFamily="34" charset="0"/>
              </a:rPr>
              <a:t>This resource meets the</a:t>
            </a:r>
            <a:r>
              <a:rPr lang="en-GB" sz="1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400" b="1" i="1" u="sng" dirty="0">
                <a:latin typeface="Arial" panose="020B0604020202020204" pitchFamily="34" charset="0"/>
                <a:cs typeface="Arial" panose="020B0604020202020204" pitchFamily="34" charset="0"/>
                <a:hlinkClick r:id="rId2"/>
              </a:rPr>
              <a:t>Guidelines for producers and users of school education resources about food</a:t>
            </a:r>
            <a:r>
              <a:rPr lang="en-GB" sz="1400" b="1" i="1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n-GB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9893039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1_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3_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BD5B78CA333243439763E4169A5FEB7F" ma:contentTypeVersion="12" ma:contentTypeDescription="Create a new document." ma:contentTypeScope="" ma:versionID="b134f5e88b3ea123a910815f09e865d3">
  <xsd:schema xmlns:xsd="http://www.w3.org/2001/XMLSchema" xmlns:xs="http://www.w3.org/2001/XMLSchema" xmlns:p="http://schemas.microsoft.com/office/2006/metadata/properties" xmlns:ns2="c53071f4-7f44-43fd-895c-8e7b6a3746b0" xmlns:ns3="ead97cfe-a968-427f-b02b-893e6ba0355a" targetNamespace="http://schemas.microsoft.com/office/2006/metadata/properties" ma:root="true" ma:fieldsID="58644792baf05f14ca744c1dc1f1ca86" ns2:_="" ns3:_="">
    <xsd:import namespace="c53071f4-7f44-43fd-895c-8e7b6a3746b0"/>
    <xsd:import namespace="ead97cfe-a968-427f-b02b-893e6ba0355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KeyPoints" minOccurs="0"/>
                <xsd:element ref="ns2:MediaServiceKeyPoints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Location" minOccurs="0"/>
                <xsd:element ref="ns3:SharedWithUsers" minOccurs="0"/>
                <xsd:element ref="ns3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53071f4-7f44-43fd-895c-8e7b6a3746b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KeyPoints" ma:index="11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2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7" nillable="true" ma:displayName="Location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ad97cfe-a968-427f-b02b-893e6ba0355a" elementFormDefault="qualified">
    <xsd:import namespace="http://schemas.microsoft.com/office/2006/documentManagement/types"/>
    <xsd:import namespace="http://schemas.microsoft.com/office/infopath/2007/PartnerControls"/>
    <xsd:element name="SharedWithUsers" ma:index="1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EDE97F81-E26C-4C48-A48E-9A80C461B80E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c53071f4-7f44-43fd-895c-8e7b6a3746b0"/>
    <ds:schemaRef ds:uri="ead97cfe-a968-427f-b02b-893e6ba0355a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966A6226-7D25-4656-A95F-08453A78826A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B7F1DDA0-AA0E-49EE-A836-13940808B82E}">
  <ds:schemaRefs>
    <ds:schemaRef ds:uri="http://schemas.microsoft.com/office/2006/documentManagement/types"/>
    <ds:schemaRef ds:uri="http://purl.org/dc/dcmitype/"/>
    <ds:schemaRef ds:uri="http://schemas.microsoft.com/office/infopath/2007/PartnerControls"/>
    <ds:schemaRef ds:uri="http://purl.org/dc/elements/1.1/"/>
    <ds:schemaRef ds:uri="http://schemas.microsoft.com/office/2006/metadata/properties"/>
    <ds:schemaRef ds:uri="ead97cfe-a968-427f-b02b-893e6ba0355a"/>
    <ds:schemaRef ds:uri="http://purl.org/dc/terms/"/>
    <ds:schemaRef ds:uri="http://schemas.openxmlformats.org/package/2006/metadata/core-properties"/>
    <ds:schemaRef ds:uri="c53071f4-7f44-43fd-895c-8e7b6a3746b0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193</TotalTime>
  <Words>382</Words>
  <Application>Microsoft Office PowerPoint</Application>
  <PresentationFormat>Widescreen</PresentationFormat>
  <Paragraphs>52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15</vt:i4>
      </vt:variant>
    </vt:vector>
  </HeadingPairs>
  <TitlesOfParts>
    <vt:vector size="21" baseType="lpstr">
      <vt:lpstr>Arial</vt:lpstr>
      <vt:lpstr>Calibri</vt:lpstr>
      <vt:lpstr>Office Theme</vt:lpstr>
      <vt:lpstr>Custom Design</vt:lpstr>
      <vt:lpstr>1_Custom Design</vt:lpstr>
      <vt:lpstr>3_Custom Design</vt:lpstr>
      <vt:lpstr>Eggs</vt:lpstr>
      <vt:lpstr>What do these have in common?</vt:lpstr>
      <vt:lpstr>Where do eggs come from?</vt:lpstr>
      <vt:lpstr>Enriched colony cage egg production</vt:lpstr>
      <vt:lpstr>Barn egg production</vt:lpstr>
      <vt:lpstr>Free range egg production</vt:lpstr>
      <vt:lpstr>Eggs in the UK</vt:lpstr>
      <vt:lpstr>Eggs sizes</vt:lpstr>
      <vt:lpstr>Parts of an egg</vt:lpstr>
      <vt:lpstr>Uses of eggs</vt:lpstr>
      <vt:lpstr>Uses of eggs</vt:lpstr>
      <vt:lpstr>Uses of eggs</vt:lpstr>
      <vt:lpstr>Uses of eggs</vt:lpstr>
      <vt:lpstr>Summary</vt:lpstr>
      <vt:lpstr>Eggs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Glenn Carter</dc:creator>
  <cp:lastModifiedBy>Frances Meek</cp:lastModifiedBy>
  <cp:revision>35</cp:revision>
  <dcterms:created xsi:type="dcterms:W3CDTF">2018-10-10T09:22:08Z</dcterms:created>
  <dcterms:modified xsi:type="dcterms:W3CDTF">2021-02-02T14:41:42Z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0x010100BD5B78CA333243439763E4169A5FEB7F</vt:lpwstr>
  </property>
</Properties>
</file>