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0" r:id="rId2"/>
    <p:sldMasterId id="2147483652" r:id="rId3"/>
    <p:sldMasterId id="2147483656" r:id="rId4"/>
  </p:sldMasterIdLst>
  <p:sldIdLst>
    <p:sldId id="256" r:id="rId5"/>
    <p:sldId id="257" r:id="rId6"/>
    <p:sldId id="259" r:id="rId7"/>
    <p:sldId id="266" r:id="rId8"/>
    <p:sldId id="264" r:id="rId9"/>
    <p:sldId id="262" r:id="rId10"/>
    <p:sldId id="267" r:id="rId11"/>
    <p:sldId id="263" r:id="rId12"/>
    <p:sldId id="268" r:id="rId13"/>
    <p:sldId id="265" r:id="rId14"/>
    <p:sldId id="261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E3C2"/>
    <a:srgbClr val="EF9F3F"/>
    <a:srgbClr val="F9D4B6"/>
    <a:srgbClr val="EDAD80"/>
    <a:srgbClr val="E46B2F"/>
    <a:srgbClr val="ED6B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875"/>
    <p:restoredTop sz="94655"/>
  </p:normalViewPr>
  <p:slideViewPr>
    <p:cSldViewPr snapToGrid="0" snapToObjects="1">
      <p:cViewPr varScale="1">
        <p:scale>
          <a:sx n="64" d="100"/>
          <a:sy n="64" d="100"/>
        </p:scale>
        <p:origin x="-354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2452" y="3531477"/>
            <a:ext cx="9144000" cy="73309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4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107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3512" y="587760"/>
            <a:ext cx="9144000" cy="63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000" b="1" i="0">
                <a:solidFill>
                  <a:srgbClr val="EF9F3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Section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512" y="3065488"/>
            <a:ext cx="9144000" cy="3087973"/>
          </a:xfrm>
          <a:prstGeom prst="rect">
            <a:avLst/>
          </a:prstGeom>
        </p:spPr>
        <p:txBody>
          <a:bodyPr lIns="0" tIns="0" rIns="0" bIns="0"/>
          <a:lstStyle>
            <a:lvl1pPr marL="285750" indent="-285750" algn="l">
              <a:buFont typeface="Arial" charset="0"/>
              <a:buChar char="•"/>
              <a:defRPr sz="18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376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EF9F3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>
              <a:buSzPct val="90000"/>
              <a:buFont typeface="Arial" charset="0"/>
              <a:buChar char="•"/>
              <a:defRPr sz="1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34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FCE3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EF9F3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007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odafactoflife.org.uk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foodafactoflife.org.uk/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oodafactoflife.org.u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9453" y="358589"/>
            <a:ext cx="2044335" cy="143516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Food –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88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831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23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814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Farming: Growing potatoes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166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Information, ideas and activities </a:t>
            </a:r>
            <a:br>
              <a:rPr lang="en-GB" dirty="0"/>
            </a:br>
            <a:r>
              <a:rPr lang="en-GB" dirty="0"/>
              <a:t>for lessons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000" dirty="0" smtClean="0"/>
              <a:t>Where </a:t>
            </a:r>
            <a:r>
              <a:rPr lang="en-GB" sz="2000" dirty="0"/>
              <a:t>are potatoes grown? </a:t>
            </a:r>
            <a:endParaRPr lang="en-GB" sz="2000" dirty="0" smtClean="0"/>
          </a:p>
          <a:p>
            <a:pPr marL="0" indent="0">
              <a:buNone/>
            </a:pPr>
            <a:r>
              <a:rPr lang="en-GB" sz="2000" dirty="0" smtClean="0"/>
              <a:t>The </a:t>
            </a:r>
            <a:r>
              <a:rPr lang="en-GB" sz="2000" dirty="0"/>
              <a:t>journey from farm to </a:t>
            </a:r>
            <a:r>
              <a:rPr lang="en-GB" sz="2000" dirty="0" smtClean="0"/>
              <a:t>fork: </a:t>
            </a:r>
            <a:endParaRPr lang="en-GB" sz="2000" dirty="0"/>
          </a:p>
          <a:p>
            <a:r>
              <a:rPr lang="en-GB" sz="2000" dirty="0" smtClean="0"/>
              <a:t>Planting </a:t>
            </a:r>
            <a:endParaRPr lang="en-GB" sz="2000" dirty="0"/>
          </a:p>
          <a:p>
            <a:r>
              <a:rPr lang="en-GB" sz="2000" dirty="0" smtClean="0"/>
              <a:t>Protecting </a:t>
            </a:r>
            <a:r>
              <a:rPr lang="en-GB" sz="2000" dirty="0"/>
              <a:t>and growing </a:t>
            </a:r>
          </a:p>
          <a:p>
            <a:r>
              <a:rPr lang="en-GB" sz="2000" dirty="0" smtClean="0"/>
              <a:t>Harvesting </a:t>
            </a:r>
            <a:endParaRPr lang="en-GB" sz="2000" dirty="0"/>
          </a:p>
          <a:p>
            <a:r>
              <a:rPr lang="en-GB" sz="2000" dirty="0" smtClean="0"/>
              <a:t>Storage </a:t>
            </a:r>
            <a:endParaRPr lang="en-GB" sz="2000" dirty="0"/>
          </a:p>
          <a:p>
            <a:r>
              <a:rPr lang="en-GB" sz="2000" dirty="0" smtClean="0"/>
              <a:t>To </a:t>
            </a:r>
            <a:r>
              <a:rPr lang="en-GB" sz="2000" dirty="0"/>
              <a:t>our plates </a:t>
            </a:r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4857876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11"/>
          <a:stretch/>
        </p:blipFill>
        <p:spPr>
          <a:xfrm>
            <a:off x="8499709" y="1563798"/>
            <a:ext cx="3180512" cy="496639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Potato Growing in Great Britain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122173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Britain is one of the largest producers of </a:t>
            </a:r>
            <a:r>
              <a:rPr lang="en-GB" sz="2000" dirty="0" smtClean="0"/>
              <a:t>potatoes </a:t>
            </a:r>
            <a:r>
              <a:rPr lang="en-GB" sz="2000" dirty="0"/>
              <a:t>in the </a:t>
            </a:r>
            <a:r>
              <a:rPr lang="en-GB" sz="2000" dirty="0" smtClean="0"/>
              <a:t>world. </a:t>
            </a:r>
            <a:endParaRPr lang="en-GB" sz="2000" dirty="0"/>
          </a:p>
          <a:p>
            <a:r>
              <a:rPr lang="en-GB" sz="2000" dirty="0" smtClean="0"/>
              <a:t>5.4 </a:t>
            </a:r>
            <a:r>
              <a:rPr lang="en-GB" sz="2000" dirty="0"/>
              <a:t>million </a:t>
            </a:r>
            <a:r>
              <a:rPr lang="en-GB" sz="2000" dirty="0" smtClean="0"/>
              <a:t>tonnes produced </a:t>
            </a:r>
            <a:r>
              <a:rPr lang="en-GB" sz="2000" dirty="0"/>
              <a:t>each year </a:t>
            </a:r>
          </a:p>
          <a:p>
            <a:r>
              <a:rPr lang="en-GB" sz="2000" dirty="0" smtClean="0"/>
              <a:t>Grown </a:t>
            </a:r>
            <a:r>
              <a:rPr lang="en-GB" sz="2000" dirty="0"/>
              <a:t>on 110,000 hectares </a:t>
            </a:r>
          </a:p>
          <a:p>
            <a:r>
              <a:rPr lang="en-GB" sz="2000" dirty="0" smtClean="0"/>
              <a:t>80</a:t>
            </a:r>
            <a:r>
              <a:rPr lang="en-GB" sz="2000" dirty="0"/>
              <a:t>% of potatoes eaten in Britain, grow in </a:t>
            </a:r>
            <a:r>
              <a:rPr lang="en-GB" sz="2000" dirty="0" smtClean="0"/>
              <a:t>Britain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17407134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11"/>
          <a:stretch/>
        </p:blipFill>
        <p:spPr>
          <a:xfrm>
            <a:off x="9632468" y="1673526"/>
            <a:ext cx="2513611" cy="42921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Potato Growing in Great Britain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414404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 smtClean="0"/>
              <a:t>Potatoes </a:t>
            </a:r>
            <a:r>
              <a:rPr lang="en-GB" sz="2000" dirty="0"/>
              <a:t>are grown throughout </a:t>
            </a:r>
            <a:r>
              <a:rPr lang="en-GB" sz="2000" dirty="0" smtClean="0"/>
              <a:t>Britain.</a:t>
            </a:r>
            <a:endParaRPr lang="en-GB" sz="2000" dirty="0"/>
          </a:p>
          <a:p>
            <a:r>
              <a:rPr lang="en-GB" sz="2000" dirty="0" smtClean="0"/>
              <a:t>Nearly </a:t>
            </a:r>
            <a:r>
              <a:rPr lang="en-GB" sz="2000" dirty="0"/>
              <a:t>100 varieties grown in 50 counties. </a:t>
            </a:r>
          </a:p>
          <a:p>
            <a:r>
              <a:rPr lang="en-GB" sz="2000" dirty="0" smtClean="0"/>
              <a:t>Over </a:t>
            </a:r>
            <a:r>
              <a:rPr lang="en-GB" sz="2000" dirty="0"/>
              <a:t>2000 specialist </a:t>
            </a:r>
            <a:r>
              <a:rPr lang="en-GB" sz="2000" dirty="0" smtClean="0"/>
              <a:t>growers.</a:t>
            </a:r>
            <a:endParaRPr lang="en-GB" sz="2000" dirty="0"/>
          </a:p>
          <a:p>
            <a:r>
              <a:rPr lang="en-GB" sz="2000" dirty="0" smtClean="0"/>
              <a:t>British </a:t>
            </a:r>
            <a:r>
              <a:rPr lang="en-GB" sz="2000" dirty="0"/>
              <a:t>potato industry employs 16,000 </a:t>
            </a:r>
            <a:r>
              <a:rPr lang="en-GB" sz="2000" dirty="0" smtClean="0"/>
              <a:t>people.</a:t>
            </a:r>
            <a:endParaRPr lang="en-GB" sz="2000" dirty="0"/>
          </a:p>
          <a:p>
            <a:r>
              <a:rPr lang="en-GB" sz="2000" dirty="0" smtClean="0"/>
              <a:t>Over </a:t>
            </a:r>
            <a:r>
              <a:rPr lang="en-GB" sz="2000" dirty="0"/>
              <a:t>40% of planted area is in East </a:t>
            </a:r>
            <a:r>
              <a:rPr lang="en-GB" sz="2000" dirty="0" smtClean="0"/>
              <a:t>England.</a:t>
            </a:r>
            <a:endParaRPr lang="en-GB" sz="2000" dirty="0"/>
          </a:p>
          <a:p>
            <a:r>
              <a:rPr lang="en-GB" sz="2000" dirty="0" smtClean="0"/>
              <a:t>Scotland </a:t>
            </a:r>
            <a:r>
              <a:rPr lang="en-GB" sz="2000" dirty="0"/>
              <a:t>grows nearly </a:t>
            </a:r>
            <a:r>
              <a:rPr lang="en-GB" sz="2000" dirty="0" smtClean="0"/>
              <a:t>¼ of </a:t>
            </a:r>
            <a:r>
              <a:rPr lang="en-GB" sz="2000" dirty="0"/>
              <a:t>the GB potato </a:t>
            </a:r>
            <a:r>
              <a:rPr lang="en-GB" sz="2000" dirty="0" smtClean="0"/>
              <a:t>crop.</a:t>
            </a:r>
            <a:endParaRPr lang="en-GB" sz="2000" dirty="0"/>
          </a:p>
          <a:p>
            <a:r>
              <a:rPr lang="en-GB" sz="2000" dirty="0" smtClean="0"/>
              <a:t>40</a:t>
            </a:r>
            <a:r>
              <a:rPr lang="en-GB" sz="2000" dirty="0"/>
              <a:t>% of potatoes grown in Scotland are seed </a:t>
            </a:r>
            <a:r>
              <a:rPr lang="en-GB" sz="2000" dirty="0" smtClean="0"/>
              <a:t>potatoes </a:t>
            </a:r>
            <a:r>
              <a:rPr lang="en-GB" sz="2000" dirty="0"/>
              <a:t>for growing rather than </a:t>
            </a:r>
            <a:r>
              <a:rPr lang="en-GB" sz="2000" dirty="0" smtClean="0"/>
              <a:t>eating.</a:t>
            </a:r>
            <a:endParaRPr lang="en-GB" sz="2000" dirty="0"/>
          </a:p>
        </p:txBody>
      </p:sp>
      <p:pic>
        <p:nvPicPr>
          <p:cNvPr id="5" name="Picture 4"/>
          <p:cNvPicPr/>
          <p:nvPr/>
        </p:nvPicPr>
        <p:blipFill>
          <a:blip r:embed="rId3"/>
          <a:stretch>
            <a:fillRect/>
          </a:stretch>
        </p:blipFill>
        <p:spPr>
          <a:xfrm>
            <a:off x="7156155" y="3204583"/>
            <a:ext cx="2676525" cy="159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5178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Potato </a:t>
            </a:r>
            <a:r>
              <a:rPr lang="en-GB" dirty="0" smtClean="0"/>
              <a:t>growing </a:t>
            </a:r>
            <a:r>
              <a:rPr lang="en-GB" dirty="0"/>
              <a:t>around the world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9274" y="2105668"/>
            <a:ext cx="6823763" cy="4329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3759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Farming: From farm to fork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000" dirty="0"/>
              <a:t>1) Choosing where to plant </a:t>
            </a:r>
          </a:p>
          <a:p>
            <a:r>
              <a:rPr lang="en-GB" sz="2000" dirty="0" smtClean="0"/>
              <a:t>Soil </a:t>
            </a:r>
            <a:r>
              <a:rPr lang="en-GB" sz="2000" dirty="0"/>
              <a:t>tested for nutrients and </a:t>
            </a:r>
            <a:r>
              <a:rPr lang="en-GB" sz="2000" dirty="0" smtClean="0"/>
              <a:t>moisture. </a:t>
            </a:r>
            <a:endParaRPr lang="en-GB" sz="2000" dirty="0"/>
          </a:p>
          <a:p>
            <a:r>
              <a:rPr lang="en-GB" sz="2000" dirty="0" smtClean="0"/>
              <a:t>Rainfall </a:t>
            </a:r>
            <a:r>
              <a:rPr lang="en-GB" sz="2000" dirty="0"/>
              <a:t>replaces need for </a:t>
            </a:r>
            <a:r>
              <a:rPr lang="en-GB" sz="2000" dirty="0" smtClean="0"/>
              <a:t>irrigation. </a:t>
            </a:r>
            <a:endParaRPr lang="en-GB" sz="2000" dirty="0"/>
          </a:p>
          <a:p>
            <a:r>
              <a:rPr lang="en-GB" sz="2000" dirty="0" smtClean="0"/>
              <a:t>6 </a:t>
            </a:r>
            <a:r>
              <a:rPr lang="en-GB" sz="2000" dirty="0"/>
              <a:t>+ year </a:t>
            </a:r>
            <a:r>
              <a:rPr lang="en-GB" sz="2000" dirty="0" smtClean="0"/>
              <a:t>rotation </a:t>
            </a:r>
            <a:r>
              <a:rPr lang="en-GB" sz="2000" dirty="0"/>
              <a:t>to allow nutrients to </a:t>
            </a:r>
            <a:r>
              <a:rPr lang="en-GB" sz="2000" dirty="0" smtClean="0"/>
              <a:t>replenish. </a:t>
            </a:r>
            <a:endParaRPr lang="en-GB" sz="2000" dirty="0"/>
          </a:p>
          <a:p>
            <a:pPr marL="0" indent="0">
              <a:buNone/>
            </a:pPr>
            <a:r>
              <a:rPr lang="en-GB" sz="2000" dirty="0"/>
              <a:t>2) Preparing to plant </a:t>
            </a:r>
          </a:p>
          <a:p>
            <a:r>
              <a:rPr lang="en-GB" sz="2000" dirty="0" smtClean="0"/>
              <a:t>Soil </a:t>
            </a:r>
            <a:r>
              <a:rPr lang="en-GB" sz="2000" dirty="0"/>
              <a:t>is ploughed and </a:t>
            </a:r>
            <a:r>
              <a:rPr lang="en-GB" sz="2000" dirty="0" smtClean="0"/>
              <a:t>turned. </a:t>
            </a:r>
            <a:endParaRPr lang="en-GB" sz="2000" dirty="0"/>
          </a:p>
          <a:p>
            <a:r>
              <a:rPr lang="en-GB" sz="2000" dirty="0" smtClean="0"/>
              <a:t>Spread fertiliser.</a:t>
            </a:r>
            <a:endParaRPr lang="en-GB" sz="2000" dirty="0"/>
          </a:p>
          <a:p>
            <a:r>
              <a:rPr lang="en-GB" sz="2000" dirty="0" smtClean="0"/>
              <a:t>Remove </a:t>
            </a:r>
            <a:r>
              <a:rPr lang="en-GB" sz="2000" dirty="0"/>
              <a:t>stones using stone </a:t>
            </a:r>
            <a:r>
              <a:rPr lang="en-GB" sz="2000" dirty="0" smtClean="0"/>
              <a:t>separator. </a:t>
            </a:r>
            <a:endParaRPr lang="en-GB" sz="2000" dirty="0"/>
          </a:p>
          <a:p>
            <a:r>
              <a:rPr lang="en-GB" sz="2000" dirty="0" smtClean="0"/>
              <a:t>Usual planting time is Spring. </a:t>
            </a:r>
          </a:p>
          <a:p>
            <a:pPr marL="0" indent="0">
              <a:buNone/>
            </a:pP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5916" y="1900896"/>
            <a:ext cx="2954983" cy="196998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5916" y="4105891"/>
            <a:ext cx="2954983" cy="1893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77160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Farming: From farm to fork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000" dirty="0" smtClean="0"/>
              <a:t>3</a:t>
            </a:r>
            <a:r>
              <a:rPr lang="en-GB" sz="2000" dirty="0"/>
              <a:t>) Planting </a:t>
            </a:r>
          </a:p>
          <a:p>
            <a:r>
              <a:rPr lang="en-GB" sz="2000" dirty="0" smtClean="0"/>
              <a:t>Planted in rows 15-17cm deep. </a:t>
            </a:r>
          </a:p>
          <a:p>
            <a:r>
              <a:rPr lang="en-GB" sz="2000" dirty="0" smtClean="0"/>
              <a:t>Planted from January (Cornwall only). </a:t>
            </a:r>
          </a:p>
          <a:p>
            <a:r>
              <a:rPr lang="en-GB" sz="2000" dirty="0" smtClean="0"/>
              <a:t>Usual planting time is Spring. </a:t>
            </a:r>
          </a:p>
          <a:p>
            <a:pPr marL="0" indent="0">
              <a:buNone/>
            </a:pP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6534" y="2513579"/>
            <a:ext cx="4609563" cy="3092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9398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Farming: From farm to fork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000" dirty="0"/>
              <a:t>4) Protecting the crop </a:t>
            </a:r>
          </a:p>
          <a:p>
            <a:r>
              <a:rPr lang="en-GB" sz="2000" dirty="0" smtClean="0"/>
              <a:t>Plant protection </a:t>
            </a:r>
            <a:r>
              <a:rPr lang="en-GB" sz="2000" dirty="0"/>
              <a:t>products used to care for crops as they </a:t>
            </a:r>
            <a:r>
              <a:rPr lang="en-GB" sz="2000" dirty="0" smtClean="0"/>
              <a:t>grow. </a:t>
            </a:r>
            <a:endParaRPr lang="en-GB" sz="2000" dirty="0"/>
          </a:p>
          <a:p>
            <a:r>
              <a:rPr lang="en-GB" sz="2000" dirty="0" smtClean="0"/>
              <a:t>Guard </a:t>
            </a:r>
            <a:r>
              <a:rPr lang="en-GB" sz="2000" dirty="0"/>
              <a:t>against insects and </a:t>
            </a:r>
            <a:r>
              <a:rPr lang="en-GB" sz="2000" dirty="0" smtClean="0"/>
              <a:t>disease. </a:t>
            </a:r>
            <a:endParaRPr lang="en-GB" sz="2000" dirty="0"/>
          </a:p>
          <a:p>
            <a:pPr marL="0" indent="0">
              <a:buNone/>
            </a:pPr>
            <a:r>
              <a:rPr lang="en-GB" sz="2000" dirty="0"/>
              <a:t>5) Harvesting </a:t>
            </a:r>
          </a:p>
          <a:p>
            <a:r>
              <a:rPr lang="en-GB" sz="2000" dirty="0" smtClean="0"/>
              <a:t>Ready </a:t>
            </a:r>
            <a:r>
              <a:rPr lang="en-GB" sz="2000" dirty="0"/>
              <a:t>to harvest </a:t>
            </a:r>
            <a:r>
              <a:rPr lang="en-GB" sz="2000" dirty="0" smtClean="0"/>
              <a:t>after </a:t>
            </a:r>
            <a:r>
              <a:rPr lang="en-GB" sz="2000" dirty="0"/>
              <a:t>5 months. </a:t>
            </a:r>
          </a:p>
          <a:p>
            <a:r>
              <a:rPr lang="en-GB" sz="2000" dirty="0" smtClean="0"/>
              <a:t>From </a:t>
            </a:r>
            <a:r>
              <a:rPr lang="en-GB" sz="2000" dirty="0"/>
              <a:t>June to end </a:t>
            </a:r>
            <a:r>
              <a:rPr lang="en-GB" sz="2000" dirty="0" smtClean="0"/>
              <a:t>October. </a:t>
            </a:r>
            <a:endParaRPr lang="en-GB" sz="2000" dirty="0"/>
          </a:p>
          <a:p>
            <a:r>
              <a:rPr lang="en-GB" sz="2000" dirty="0" smtClean="0"/>
              <a:t>Test </a:t>
            </a:r>
            <a:r>
              <a:rPr lang="en-GB" sz="2000" dirty="0"/>
              <a:t>digs before </a:t>
            </a:r>
            <a:r>
              <a:rPr lang="en-GB" sz="2000" dirty="0" smtClean="0"/>
              <a:t>harvest. </a:t>
            </a:r>
            <a:endParaRPr lang="en-GB" sz="2000" dirty="0"/>
          </a:p>
          <a:p>
            <a:r>
              <a:rPr lang="en-GB" sz="2000" dirty="0" smtClean="0"/>
              <a:t>Lift, </a:t>
            </a:r>
            <a:r>
              <a:rPr lang="en-GB" sz="2000" dirty="0"/>
              <a:t>grade and remove small and </a:t>
            </a:r>
            <a:r>
              <a:rPr lang="en-GB" sz="2000" dirty="0" smtClean="0"/>
              <a:t>damaged potatoes. </a:t>
            </a:r>
            <a:endParaRPr lang="en-GB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06495" y="2013197"/>
            <a:ext cx="2897709" cy="217328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6495" y="4288806"/>
            <a:ext cx="2897710" cy="1904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9483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Farming: From farm to fork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171563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 smtClean="0"/>
              <a:t>6) Storage </a:t>
            </a:r>
          </a:p>
          <a:p>
            <a:r>
              <a:rPr lang="en-GB" sz="2000" dirty="0" smtClean="0"/>
              <a:t>Bulk </a:t>
            </a:r>
            <a:r>
              <a:rPr lang="en-GB" sz="2000" dirty="0"/>
              <a:t>storage or weigh and bag </a:t>
            </a:r>
            <a:r>
              <a:rPr lang="en-GB" sz="2000" dirty="0" smtClean="0"/>
              <a:t>for distribution. </a:t>
            </a:r>
            <a:endParaRPr lang="en-GB" sz="2000" dirty="0"/>
          </a:p>
          <a:p>
            <a:r>
              <a:rPr lang="en-GB" sz="2000" dirty="0" smtClean="0"/>
              <a:t>Farmers </a:t>
            </a:r>
            <a:r>
              <a:rPr lang="en-GB" sz="2000" dirty="0"/>
              <a:t>check and grade </a:t>
            </a:r>
            <a:r>
              <a:rPr lang="en-GB" sz="2000" dirty="0" smtClean="0"/>
              <a:t>throughout </a:t>
            </a:r>
            <a:r>
              <a:rPr lang="en-GB" sz="2000" dirty="0"/>
              <a:t>storage </a:t>
            </a:r>
            <a:r>
              <a:rPr lang="en-GB" sz="2000" dirty="0" smtClean="0"/>
              <a:t>season.</a:t>
            </a:r>
            <a:endParaRPr lang="en-GB" sz="2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5613" y="2571092"/>
            <a:ext cx="5176072" cy="3436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4712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Not all potatoes go straight to the shops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7547212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b="1" dirty="0" smtClean="0"/>
              <a:t>1. Future </a:t>
            </a:r>
            <a:r>
              <a:rPr lang="en-GB" sz="2000" b="1" dirty="0"/>
              <a:t>Crops </a:t>
            </a:r>
          </a:p>
          <a:p>
            <a:r>
              <a:rPr lang="en-GB" sz="2000" dirty="0" smtClean="0"/>
              <a:t>Reproduced </a:t>
            </a:r>
            <a:r>
              <a:rPr lang="en-GB" sz="2000" dirty="0"/>
              <a:t>from other potatoes </a:t>
            </a:r>
          </a:p>
          <a:p>
            <a:r>
              <a:rPr lang="en-GB" sz="2000" dirty="0" smtClean="0"/>
              <a:t>Part </a:t>
            </a:r>
            <a:r>
              <a:rPr lang="en-GB" sz="2000" dirty="0"/>
              <a:t>of crop set aside for next year’s </a:t>
            </a:r>
            <a:r>
              <a:rPr lang="en-GB" sz="2000" dirty="0" smtClean="0"/>
              <a:t>planting</a:t>
            </a:r>
            <a:endParaRPr lang="en-GB" sz="2000" dirty="0"/>
          </a:p>
          <a:p>
            <a:pPr marL="0" indent="0">
              <a:buNone/>
            </a:pPr>
            <a:r>
              <a:rPr lang="en-GB" sz="2000" b="1" dirty="0" smtClean="0"/>
              <a:t>2. Manufacture </a:t>
            </a:r>
            <a:endParaRPr lang="en-GB" sz="2000" b="1" dirty="0"/>
          </a:p>
          <a:p>
            <a:r>
              <a:rPr lang="en-GB" sz="2000" dirty="0" smtClean="0"/>
              <a:t>Delivered </a:t>
            </a:r>
            <a:r>
              <a:rPr lang="en-GB" sz="2000" dirty="0"/>
              <a:t>to </a:t>
            </a:r>
            <a:r>
              <a:rPr lang="en-GB" sz="2000" dirty="0" smtClean="0"/>
              <a:t>factories. Washed</a:t>
            </a:r>
            <a:r>
              <a:rPr lang="en-GB" sz="2000" dirty="0"/>
              <a:t>, peeled, sliced, fried, </a:t>
            </a:r>
            <a:r>
              <a:rPr lang="en-GB" sz="2000" dirty="0" smtClean="0"/>
              <a:t>flavoured, packaged </a:t>
            </a:r>
            <a:r>
              <a:rPr lang="en-GB" sz="2000" dirty="0"/>
              <a:t>and sent to </a:t>
            </a:r>
            <a:r>
              <a:rPr lang="en-GB" sz="2000" dirty="0" smtClean="0"/>
              <a:t>retailer. During </a:t>
            </a:r>
            <a:r>
              <a:rPr lang="en-GB" sz="2000" dirty="0"/>
              <a:t>harvest potatoes can become </a:t>
            </a:r>
            <a:r>
              <a:rPr lang="en-GB" sz="2000" dirty="0" smtClean="0"/>
              <a:t>packaged </a:t>
            </a:r>
            <a:r>
              <a:rPr lang="en-GB" sz="2000" dirty="0"/>
              <a:t>crisps in one hour! </a:t>
            </a:r>
          </a:p>
          <a:p>
            <a:pPr marL="0" indent="0">
              <a:buNone/>
            </a:pPr>
            <a:r>
              <a:rPr lang="en-GB" sz="2000" b="1" dirty="0" smtClean="0"/>
              <a:t>3. Ready </a:t>
            </a:r>
            <a:r>
              <a:rPr lang="en-GB" sz="2000" b="1" dirty="0"/>
              <a:t>prepared </a:t>
            </a:r>
            <a:r>
              <a:rPr lang="en-GB" sz="2000" b="1" dirty="0" smtClean="0"/>
              <a:t>potato</a:t>
            </a:r>
            <a:endParaRPr lang="en-GB" sz="2000" b="1" dirty="0" smtClean="0"/>
          </a:p>
          <a:p>
            <a:r>
              <a:rPr lang="en-GB" sz="2000" dirty="0" smtClean="0"/>
              <a:t>British manufacturers of </a:t>
            </a:r>
            <a:r>
              <a:rPr lang="en-GB" sz="2000" dirty="0"/>
              <a:t>frozen potato </a:t>
            </a:r>
            <a:r>
              <a:rPr lang="en-GB" sz="2000" dirty="0" smtClean="0"/>
              <a:t>products are </a:t>
            </a:r>
            <a:r>
              <a:rPr lang="en-GB" sz="2000" dirty="0"/>
              <a:t>the largest purchasers of </a:t>
            </a:r>
            <a:r>
              <a:rPr lang="en-GB" sz="2000" dirty="0" smtClean="0"/>
              <a:t>British potatoes, </a:t>
            </a:r>
            <a:r>
              <a:rPr lang="en-GB" sz="2000" dirty="0"/>
              <a:t>e.g. </a:t>
            </a:r>
            <a:r>
              <a:rPr lang="en-GB" sz="2000" dirty="0" smtClean="0"/>
              <a:t>chips</a:t>
            </a:r>
            <a:r>
              <a:rPr lang="en-GB" sz="2000" dirty="0"/>
              <a:t>.</a:t>
            </a:r>
          </a:p>
          <a:p>
            <a:endParaRPr lang="en-GB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0243" y="2172192"/>
            <a:ext cx="2819400" cy="186304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0242" y="4193609"/>
            <a:ext cx="2819400" cy="186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0012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sz="3600" dirty="0" smtClean="0"/>
              <a:t>For further information, go to:</a:t>
            </a:r>
          </a:p>
          <a:p>
            <a:pPr marL="0" indent="0" algn="ctr">
              <a:buNone/>
            </a:pPr>
            <a:r>
              <a:rPr lang="en-GB" sz="3600" dirty="0" smtClean="0"/>
              <a:t>www.foodafactoflife.org.uk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23020051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</TotalTime>
  <Words>407</Words>
  <Application>Microsoft Office PowerPoint</Application>
  <PresentationFormat>Custom</PresentationFormat>
  <Paragraphs>63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Office Theme</vt:lpstr>
      <vt:lpstr>Custom Design</vt:lpstr>
      <vt:lpstr>1_Custom Design</vt:lpstr>
      <vt:lpstr>3_Custom Design</vt:lpstr>
      <vt:lpstr>Farming: Growing potatoes</vt:lpstr>
      <vt:lpstr>Information, ideas and activities  for lessons</vt:lpstr>
      <vt:lpstr>Potato Growing in Great Britain</vt:lpstr>
      <vt:lpstr>Potato Growing in Great Britain</vt:lpstr>
      <vt:lpstr>Potato growing around the world</vt:lpstr>
      <vt:lpstr>Farming: From farm to fork</vt:lpstr>
      <vt:lpstr>Farming: From farm to fork</vt:lpstr>
      <vt:lpstr>Farming: From farm to fork</vt:lpstr>
      <vt:lpstr>Farming: From farm to fork</vt:lpstr>
      <vt:lpstr>Not all potatoes go straight to the shops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 Carter</dc:creator>
  <cp:lastModifiedBy>Roy Ballam</cp:lastModifiedBy>
  <cp:revision>31</cp:revision>
  <dcterms:created xsi:type="dcterms:W3CDTF">2018-10-10T09:22:08Z</dcterms:created>
  <dcterms:modified xsi:type="dcterms:W3CDTF">2019-01-25T15:31:24Z</dcterms:modified>
</cp:coreProperties>
</file>