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slideLayouts/slideLayout4.xml" ContentType="application/vnd.openxmlformats-officedocument.presentationml.slideLayout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  <p:sldMasterId id="2147483650" r:id="rId5"/>
    <p:sldMasterId id="2147483652" r:id="rId6"/>
    <p:sldMasterId id="2147483656" r:id="rId7"/>
  </p:sldMasterIdLst>
  <p:sldIdLst>
    <p:sldId id="256" r:id="rId8"/>
    <p:sldId id="259" r:id="rId9"/>
    <p:sldId id="262" r:id="rId10"/>
    <p:sldId id="263" r:id="rId11"/>
    <p:sldId id="267" r:id="rId12"/>
    <p:sldId id="264" r:id="rId13"/>
    <p:sldId id="268" r:id="rId14"/>
    <p:sldId id="270" r:id="rId15"/>
    <p:sldId id="269" r:id="rId16"/>
    <p:sldId id="266" r:id="rId17"/>
    <p:sldId id="265" r:id="rId18"/>
    <p:sldId id="261" r:id="rId1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7BFD4"/>
    <a:srgbClr val="584288"/>
    <a:srgbClr val="F9D4B6"/>
    <a:srgbClr val="EDAD80"/>
    <a:srgbClr val="E46B2F"/>
    <a:srgbClr val="ED6B1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875"/>
    <p:restoredTop sz="94655"/>
  </p:normalViewPr>
  <p:slideViewPr>
    <p:cSldViewPr snapToGrid="0" snapToObjects="1">
      <p:cViewPr varScale="1">
        <p:scale>
          <a:sx n="73" d="100"/>
          <a:sy n="73" d="100"/>
        </p:scale>
        <p:origin x="666" y="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1.xml"/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3" Type="http://schemas.openxmlformats.org/officeDocument/2006/relationships/customXml" Target="../customXml/item3.xml"/><Relationship Id="rId21" Type="http://schemas.openxmlformats.org/officeDocument/2006/relationships/viewProps" Target="viewProps.xml"/><Relationship Id="rId7" Type="http://schemas.openxmlformats.org/officeDocument/2006/relationships/slideMaster" Target="slideMasters/slideMaster4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" Type="http://schemas.openxmlformats.org/officeDocument/2006/relationships/customXml" Target="../customXml/item2.xml"/><Relationship Id="rId16" Type="http://schemas.openxmlformats.org/officeDocument/2006/relationships/slide" Target="slides/slide9.xml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4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8.xml"/><Relationship Id="rId23" Type="http://schemas.openxmlformats.org/officeDocument/2006/relationships/tableStyles" Target="tableStyles.xml"/><Relationship Id="rId10" Type="http://schemas.openxmlformats.org/officeDocument/2006/relationships/slide" Target="slides/slide3.xml"/><Relationship Id="rId19" Type="http://schemas.openxmlformats.org/officeDocument/2006/relationships/slide" Target="slides/slide12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142452" y="3531477"/>
            <a:ext cx="9144000" cy="733096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defRPr sz="4400" b="1" i="0" baseline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 smtClean="0"/>
              <a:t>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10729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153512" y="587760"/>
            <a:ext cx="9144000" cy="635491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defRPr sz="4000" b="1" i="0">
                <a:solidFill>
                  <a:srgbClr val="584288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 smtClean="0"/>
              <a:t>Section Title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53512" y="3065488"/>
            <a:ext cx="9144000" cy="3087973"/>
          </a:xfrm>
          <a:prstGeom prst="rect">
            <a:avLst/>
          </a:prstGeom>
        </p:spPr>
        <p:txBody>
          <a:bodyPr lIns="0" tIns="0" rIns="0" bIns="0" numCol="1"/>
          <a:lstStyle>
            <a:lvl1pPr marL="285750" indent="-285750" algn="l">
              <a:buFont typeface="Arial" charset="0"/>
              <a:buChar char="•"/>
              <a:defRPr sz="1800">
                <a:latin typeface="Arial" charset="0"/>
                <a:ea typeface="Arial" charset="0"/>
                <a:cs typeface="Arial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smtClean="0"/>
              <a:t>Text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37676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169274" y="1563798"/>
            <a:ext cx="9720000" cy="720000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defRPr sz="3400" b="1" i="0">
                <a:solidFill>
                  <a:srgbClr val="584288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 smtClean="0"/>
              <a:t>Heading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69276" y="2571092"/>
            <a:ext cx="9720000" cy="3600000"/>
          </a:xfrm>
          <a:prstGeom prst="rect">
            <a:avLst/>
          </a:prstGeom>
        </p:spPr>
        <p:txBody>
          <a:bodyPr lIns="0" tIns="0" rIns="0" bIns="0" numCol="1" anchor="t"/>
          <a:lstStyle>
            <a:lvl1pPr marL="285750" indent="-285750" algn="l">
              <a:buSzPct val="90000"/>
              <a:buFont typeface="Arial" charset="0"/>
              <a:buChar char="•"/>
              <a:defRPr sz="18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smtClean="0"/>
              <a:t>Text here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13439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 userDrawn="1"/>
        </p:nvSpPr>
        <p:spPr>
          <a:xfrm>
            <a:off x="6209274" y="2571092"/>
            <a:ext cx="4680000" cy="3600000"/>
          </a:xfrm>
          <a:prstGeom prst="rect">
            <a:avLst/>
          </a:prstGeom>
          <a:solidFill>
            <a:srgbClr val="C7BFD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1169276" y="2571092"/>
            <a:ext cx="4680000" cy="3600000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285750" indent="-285750">
              <a:buSzPct val="90000"/>
              <a:buFont typeface="Arial" charset="0"/>
              <a:buChar char="•"/>
              <a:defRPr sz="1800" b="0" i="0">
                <a:latin typeface="Arial" charset="0"/>
                <a:ea typeface="Arial" charset="0"/>
                <a:cs typeface="Arial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Body text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6398461" y="2760281"/>
            <a:ext cx="4320000" cy="3240000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>
              <a:buNone/>
              <a:defRPr sz="1800" b="0" i="0">
                <a:latin typeface="Arial" charset="0"/>
                <a:ea typeface="Arial" charset="0"/>
                <a:cs typeface="Arial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Body text</a:t>
            </a:r>
          </a:p>
        </p:txBody>
      </p:sp>
      <p:sp>
        <p:nvSpPr>
          <p:cNvPr id="13" name="Title 1"/>
          <p:cNvSpPr>
            <a:spLocks noGrp="1"/>
          </p:cNvSpPr>
          <p:nvPr>
            <p:ph type="title" hasCustomPrompt="1"/>
          </p:nvPr>
        </p:nvSpPr>
        <p:spPr>
          <a:xfrm>
            <a:off x="1169276" y="1563798"/>
            <a:ext cx="9720000" cy="720000"/>
          </a:xfrm>
          <a:prstGeom prst="rect">
            <a:avLst/>
          </a:prstGeom>
        </p:spPr>
        <p:txBody>
          <a:bodyPr lIns="0" tIns="0" rIns="0" bIns="0"/>
          <a:lstStyle>
            <a:lvl1pPr>
              <a:defRPr sz="3400" b="1" i="0">
                <a:solidFill>
                  <a:srgbClr val="584288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 smtClean="0"/>
              <a:t>Heading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0079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5" Type="http://schemas.openxmlformats.org/officeDocument/2006/relationships/hyperlink" Target="http://www.foodafactoflife.org.uk/" TargetMode="External"/><Relationship Id="rId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foodafactoflife.org.uk/" TargetMode="Externa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Relationship Id="rId4" Type="http://schemas.openxmlformats.org/officeDocument/2006/relationships/hyperlink" Target="http://www.foodafactoflife.org.uk/" TargetMode="Externa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4.xml"/><Relationship Id="rId4" Type="http://schemas.openxmlformats.org/officeDocument/2006/relationships/hyperlink" Target="http://www.foodafactoflife.org.uk/" TargetMode="Externa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439453" y="358589"/>
            <a:ext cx="2044335" cy="1435165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>
            <a:off x="1156447" y="6539528"/>
            <a:ext cx="10721788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900" b="0" i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  <a:hlinkClick r:id="rId5"/>
              </a:rPr>
              <a:t>www.foodafactoflife.org.uk</a:t>
            </a:r>
            <a:r>
              <a:rPr lang="en-US" sz="900" b="0" i="0" baseline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   </a:t>
            </a:r>
            <a:r>
              <a:rPr lang="en-US" sz="900" b="0" i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©</a:t>
            </a:r>
            <a:r>
              <a:rPr lang="en-US" sz="900" b="0" i="0" baseline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Food – </a:t>
            </a:r>
            <a:r>
              <a:rPr lang="en-US" sz="900" b="0" i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a fact of life 2019</a:t>
            </a:r>
            <a:endParaRPr lang="en-US" sz="900" b="0" i="0" dirty="0">
              <a:solidFill>
                <a:schemeClr val="tx1"/>
              </a:solidFill>
              <a:latin typeface="Arial" charset="0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288850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>
            <a:off x="1156447" y="6539528"/>
            <a:ext cx="10721788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900" b="0" i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  <a:hlinkClick r:id="rId4"/>
              </a:rPr>
              <a:t>www.foodafactoflife.org.uk</a:t>
            </a:r>
            <a:r>
              <a:rPr lang="en-US" sz="900" b="0" i="0" baseline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   </a:t>
            </a:r>
            <a:r>
              <a:rPr lang="en-US" sz="900" b="0" i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© Food – a fact of life 2019</a:t>
            </a:r>
            <a:endParaRPr lang="en-US" sz="900" b="0" i="0" dirty="0">
              <a:solidFill>
                <a:schemeClr val="tx1"/>
              </a:solidFill>
              <a:latin typeface="Arial" charset="0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983171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>
            <a:off x="1156447" y="6539528"/>
            <a:ext cx="10721788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900" b="0" i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  <a:hlinkClick r:id="rId4"/>
              </a:rPr>
              <a:t>www.foodafactoflife.org.uk</a:t>
            </a:r>
            <a:r>
              <a:rPr lang="en-US" sz="900" b="0" i="0" baseline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   </a:t>
            </a:r>
            <a:r>
              <a:rPr lang="en-US" sz="900" b="0" i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© Food – a fact of life 2019</a:t>
            </a:r>
            <a:endParaRPr lang="en-US" sz="900" b="0" i="0" dirty="0">
              <a:solidFill>
                <a:schemeClr val="tx1"/>
              </a:solidFill>
              <a:latin typeface="Arial" charset="0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23932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Box 7"/>
          <p:cNvSpPr txBox="1"/>
          <p:nvPr userDrawn="1"/>
        </p:nvSpPr>
        <p:spPr>
          <a:xfrm>
            <a:off x="1156447" y="6539528"/>
            <a:ext cx="10721788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900" b="0" i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  <a:hlinkClick r:id="rId4"/>
              </a:rPr>
              <a:t>www.foodafactoflife.org.uk</a:t>
            </a:r>
            <a:r>
              <a:rPr lang="en-US" sz="900" b="0" i="0" baseline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   </a:t>
            </a:r>
            <a:r>
              <a:rPr lang="en-US" sz="900" b="0" i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© Food – a fact of life 2019</a:t>
            </a:r>
            <a:endParaRPr lang="en-US" sz="900" b="0" i="0" dirty="0">
              <a:solidFill>
                <a:schemeClr val="tx1"/>
              </a:solidFill>
              <a:latin typeface="Arial" charset="0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881436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0.jpeg"/><Relationship Id="rId5" Type="http://schemas.openxmlformats.org/officeDocument/2006/relationships/image" Target="../media/image9.jpg"/><Relationship Id="rId4" Type="http://schemas.openxmlformats.org/officeDocument/2006/relationships/image" Target="../media/image8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5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0.jpeg"/><Relationship Id="rId4" Type="http://schemas.openxmlformats.org/officeDocument/2006/relationships/image" Target="../media/image9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9.jp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Onions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51663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What is this?</a:t>
            </a:r>
            <a:endParaRPr lang="en-US" dirty="0"/>
          </a:p>
        </p:txBody>
      </p:sp>
      <p:sp>
        <p:nvSpPr>
          <p:cNvPr id="9" name="Subtitle 2"/>
          <p:cNvSpPr>
            <a:spLocks noGrp="1"/>
          </p:cNvSpPr>
          <p:nvPr>
            <p:ph type="subTitle" idx="1"/>
          </p:nvPr>
        </p:nvSpPr>
        <p:spPr>
          <a:xfrm>
            <a:off x="1169276" y="2571092"/>
            <a:ext cx="4091493" cy="3600000"/>
          </a:xfrm>
        </p:spPr>
        <p:txBody>
          <a:bodyPr/>
          <a:lstStyle/>
          <a:p>
            <a:pPr marL="0" indent="0">
              <a:buNone/>
            </a:pPr>
            <a:r>
              <a:rPr lang="en-GB" sz="2800" dirty="0" smtClean="0"/>
              <a:t>This is an onion.</a:t>
            </a:r>
          </a:p>
          <a:p>
            <a:pPr marL="0" indent="0">
              <a:buNone/>
            </a:pPr>
            <a:endParaRPr lang="en-US" sz="2800" dirty="0"/>
          </a:p>
          <a:p>
            <a:pPr marL="0" indent="0">
              <a:buNone/>
            </a:pPr>
            <a:r>
              <a:rPr lang="en-US" sz="2800" dirty="0" smtClean="0"/>
              <a:t>Onions are a vegetable.</a:t>
            </a:r>
            <a:endParaRPr lang="en-GB" sz="2800" dirty="0"/>
          </a:p>
          <a:p>
            <a:pPr marL="0" indent="0">
              <a:buNone/>
            </a:pPr>
            <a:endParaRPr lang="en-GB" sz="2800" b="1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40079" y="2095248"/>
            <a:ext cx="3618357" cy="38657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07134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smtClean="0"/>
              <a:t>What are these?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sz="2800" dirty="0"/>
              <a:t>What are </a:t>
            </a:r>
            <a:r>
              <a:rPr lang="en-GB" sz="2800" dirty="0" smtClean="0"/>
              <a:t>they made with?</a:t>
            </a:r>
          </a:p>
          <a:p>
            <a:pPr marL="0" indent="0">
              <a:buNone/>
            </a:pPr>
            <a:endParaRPr lang="en-GB" sz="2800" dirty="0"/>
          </a:p>
          <a:p>
            <a:pPr marL="0" indent="0">
              <a:buNone/>
            </a:pPr>
            <a:r>
              <a:rPr lang="en-GB" sz="2800" dirty="0"/>
              <a:t>They </a:t>
            </a:r>
            <a:r>
              <a:rPr lang="en-GB" sz="2800" dirty="0" smtClean="0"/>
              <a:t>all use onions.</a:t>
            </a:r>
            <a:endParaRPr lang="en-GB" sz="2800" dirty="0"/>
          </a:p>
          <a:p>
            <a:pPr marL="0" indent="0">
              <a:buNone/>
            </a:pPr>
            <a:endParaRPr lang="en-GB" sz="2800" b="1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04775" y="4019384"/>
            <a:ext cx="2317247" cy="217332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694037" y="1750477"/>
            <a:ext cx="3277194" cy="2356787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52660" y="4217575"/>
            <a:ext cx="2946692" cy="1964327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711" t="15048"/>
          <a:stretch/>
        </p:blipFill>
        <p:spPr>
          <a:xfrm>
            <a:off x="5486401" y="1564035"/>
            <a:ext cx="3360146" cy="2313744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33291" y="4259723"/>
            <a:ext cx="2937545" cy="1958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84823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Where </a:t>
            </a:r>
            <a:r>
              <a:rPr lang="en-GB" dirty="0" smtClean="0"/>
              <a:t>do onions come </a:t>
            </a:r>
            <a:r>
              <a:rPr lang="en-GB" dirty="0"/>
              <a:t>from?</a:t>
            </a:r>
            <a:br>
              <a:rPr lang="en-GB" dirty="0"/>
            </a:b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800" dirty="0" smtClean="0"/>
              <a:t>Onions grow in the UK.</a:t>
            </a:r>
          </a:p>
          <a:p>
            <a:pPr marL="0" indent="0">
              <a:buNone/>
            </a:pPr>
            <a:endParaRPr lang="en-US" sz="2800" dirty="0"/>
          </a:p>
          <a:p>
            <a:pPr marL="0" indent="0">
              <a:buNone/>
            </a:pPr>
            <a:r>
              <a:rPr lang="en-US" sz="2800" dirty="0" smtClean="0"/>
              <a:t>Onions are a plant.</a:t>
            </a:r>
            <a:endParaRPr lang="en-GB" sz="2800" dirty="0" smtClean="0"/>
          </a:p>
          <a:p>
            <a:pPr marL="0" indent="0">
              <a:buNone/>
            </a:pPr>
            <a:endParaRPr lang="en-GB" sz="2800" dirty="0"/>
          </a:p>
          <a:p>
            <a:pPr marL="0" indent="0">
              <a:buNone/>
            </a:pPr>
            <a:r>
              <a:rPr lang="en-GB" sz="2800" dirty="0" smtClean="0"/>
              <a:t>Onions grow under the ground.</a:t>
            </a:r>
            <a:endParaRPr lang="en-GB" sz="2800" dirty="0"/>
          </a:p>
          <a:p>
            <a:pPr marL="0" indent="0">
              <a:buNone/>
            </a:pPr>
            <a:endParaRPr lang="en-US" sz="2800" dirty="0" smtClean="0"/>
          </a:p>
          <a:p>
            <a:pPr marL="0" indent="0">
              <a:buNone/>
            </a:pPr>
            <a:r>
              <a:rPr lang="en-US" sz="2800" dirty="0" smtClean="0"/>
              <a:t>Onions are the bulb of the plant. </a:t>
            </a:r>
            <a:endParaRPr lang="en-GB" sz="28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56236" y="2571092"/>
            <a:ext cx="5282325" cy="35074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84823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Where </a:t>
            </a:r>
            <a:r>
              <a:rPr lang="en-GB" dirty="0" smtClean="0"/>
              <a:t>do onions </a:t>
            </a:r>
            <a:r>
              <a:rPr lang="en-GB" dirty="0"/>
              <a:t>come from?</a:t>
            </a:r>
            <a:br>
              <a:rPr lang="en-GB" dirty="0"/>
            </a:b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6" y="2571092"/>
            <a:ext cx="4612092" cy="3600000"/>
          </a:xfrm>
        </p:spPr>
        <p:txBody>
          <a:bodyPr/>
          <a:lstStyle/>
          <a:p>
            <a:pPr marL="0" indent="0">
              <a:buNone/>
            </a:pPr>
            <a:r>
              <a:rPr lang="en-US" sz="2800" dirty="0" smtClean="0"/>
              <a:t>Onions are pulled up from the ground when ready.</a:t>
            </a:r>
          </a:p>
          <a:p>
            <a:pPr marL="0" indent="0">
              <a:buNone/>
            </a:pPr>
            <a:endParaRPr lang="en-GB" sz="2800" dirty="0"/>
          </a:p>
          <a:p>
            <a:pPr marL="0" indent="0">
              <a:buNone/>
            </a:pPr>
            <a:r>
              <a:rPr lang="en-GB" sz="2800" dirty="0" smtClean="0"/>
              <a:t>Have </a:t>
            </a:r>
            <a:r>
              <a:rPr lang="en-GB" sz="2800" dirty="0"/>
              <a:t>you seen </a:t>
            </a:r>
            <a:r>
              <a:rPr lang="en-GB" sz="2800" dirty="0" smtClean="0"/>
              <a:t>onions </a:t>
            </a:r>
            <a:r>
              <a:rPr lang="en-GB" sz="2800" dirty="0"/>
              <a:t>growing before?</a:t>
            </a:r>
          </a:p>
          <a:p>
            <a:pPr marL="0" indent="0">
              <a:buNone/>
            </a:pPr>
            <a:endParaRPr lang="en-GB" sz="28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72325" y="2571092"/>
            <a:ext cx="4643437" cy="34825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34370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50144" y="3865784"/>
            <a:ext cx="3881141" cy="259260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smtClean="0"/>
              <a:t>Onion varieties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6" y="2571092"/>
            <a:ext cx="4815888" cy="3600000"/>
          </a:xfrm>
        </p:spPr>
        <p:txBody>
          <a:bodyPr/>
          <a:lstStyle/>
          <a:p>
            <a:pPr marL="0" indent="0">
              <a:buNone/>
            </a:pPr>
            <a:r>
              <a:rPr lang="en-GB" sz="2800" dirty="0"/>
              <a:t>There are </a:t>
            </a:r>
            <a:r>
              <a:rPr lang="en-GB" sz="2800" dirty="0" smtClean="0"/>
              <a:t>21different types of onion.</a:t>
            </a:r>
          </a:p>
          <a:p>
            <a:pPr marL="0" indent="0">
              <a:buNone/>
            </a:pPr>
            <a:endParaRPr lang="en-GB" sz="2800" dirty="0"/>
          </a:p>
          <a:p>
            <a:pPr marL="0" indent="0">
              <a:buNone/>
            </a:pPr>
            <a:r>
              <a:rPr lang="en-GB" sz="2800" dirty="0" smtClean="0"/>
              <a:t>They have different names, such as:</a:t>
            </a:r>
          </a:p>
          <a:p>
            <a:r>
              <a:rPr lang="en-US" sz="2800" dirty="0" smtClean="0"/>
              <a:t>Cipollini;</a:t>
            </a:r>
            <a:endParaRPr lang="en-GB" sz="2800" dirty="0" smtClean="0"/>
          </a:p>
          <a:p>
            <a:r>
              <a:rPr lang="en-US" sz="2800" dirty="0" smtClean="0"/>
              <a:t>Spring onion;</a:t>
            </a:r>
          </a:p>
          <a:p>
            <a:r>
              <a:rPr lang="en-US" sz="2800" dirty="0" smtClean="0"/>
              <a:t>Cocktail.</a:t>
            </a:r>
            <a:endParaRPr lang="en-GB" sz="2800" dirty="0" smtClean="0"/>
          </a:p>
          <a:p>
            <a:pPr marL="0" indent="0">
              <a:buNone/>
            </a:pPr>
            <a:endParaRPr lang="en-GB" sz="28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8633095" y="3180898"/>
            <a:ext cx="4649118" cy="213491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51397" y="1714478"/>
            <a:ext cx="2456159" cy="26241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84823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smtClean="0"/>
              <a:t>Onions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6" y="2571092"/>
            <a:ext cx="5088649" cy="3600000"/>
          </a:xfrm>
        </p:spPr>
        <p:txBody>
          <a:bodyPr/>
          <a:lstStyle/>
          <a:p>
            <a:pPr marL="0" indent="0">
              <a:buNone/>
            </a:pPr>
            <a:r>
              <a:rPr lang="en-GB" sz="2800" dirty="0" smtClean="0"/>
              <a:t>Onions can be purchased as:</a:t>
            </a:r>
          </a:p>
          <a:p>
            <a:r>
              <a:rPr lang="en-US" sz="2800" dirty="0"/>
              <a:t>f</a:t>
            </a:r>
            <a:r>
              <a:rPr lang="en-US" sz="2800" dirty="0" smtClean="0"/>
              <a:t>resh;</a:t>
            </a:r>
          </a:p>
          <a:p>
            <a:r>
              <a:rPr lang="en-US" sz="2800" dirty="0"/>
              <a:t>f</a:t>
            </a:r>
            <a:r>
              <a:rPr lang="en-US" sz="2800" dirty="0" smtClean="0"/>
              <a:t>rozen;</a:t>
            </a:r>
          </a:p>
          <a:p>
            <a:r>
              <a:rPr lang="en-US" sz="2800" dirty="0"/>
              <a:t>d</a:t>
            </a:r>
            <a:r>
              <a:rPr lang="en-US" sz="2800" dirty="0" smtClean="0"/>
              <a:t>ried.</a:t>
            </a:r>
            <a:endParaRPr lang="en-GB" sz="2800" dirty="0"/>
          </a:p>
          <a:p>
            <a:pPr marL="0" indent="0">
              <a:buNone/>
            </a:pPr>
            <a:endParaRPr lang="en-GB" sz="28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1316" t="18152" r="8628" b="17590"/>
          <a:stretch/>
        </p:blipFill>
        <p:spPr>
          <a:xfrm>
            <a:off x="8778671" y="4329629"/>
            <a:ext cx="3061433" cy="184146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57925" y="1654758"/>
            <a:ext cx="2766090" cy="29552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0675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smtClean="0"/>
              <a:t>Dishes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6" y="2571092"/>
            <a:ext cx="4045819" cy="3600000"/>
          </a:xfrm>
        </p:spPr>
        <p:txBody>
          <a:bodyPr/>
          <a:lstStyle/>
          <a:p>
            <a:pPr marL="0" indent="0">
              <a:buNone/>
            </a:pPr>
            <a:r>
              <a:rPr lang="en-GB" sz="2800" dirty="0" smtClean="0"/>
              <a:t>Onions can be eaten raw – just peel first.</a:t>
            </a:r>
            <a:endParaRPr lang="en-GB" sz="2800" dirty="0"/>
          </a:p>
          <a:p>
            <a:pPr marL="0" indent="0">
              <a:buNone/>
            </a:pPr>
            <a:endParaRPr lang="en-GB" sz="2800" dirty="0" smtClean="0"/>
          </a:p>
          <a:p>
            <a:pPr marL="0" indent="0">
              <a:buNone/>
            </a:pPr>
            <a:r>
              <a:rPr lang="en-GB" sz="2800" dirty="0" smtClean="0"/>
              <a:t>Onions </a:t>
            </a:r>
            <a:r>
              <a:rPr lang="en-GB" sz="2800" dirty="0"/>
              <a:t>can be used in </a:t>
            </a:r>
            <a:r>
              <a:rPr lang="en-GB" sz="2800" dirty="0" smtClean="0"/>
              <a:t>many dishes.</a:t>
            </a:r>
            <a:endParaRPr lang="en-GB" sz="2800" dirty="0"/>
          </a:p>
          <a:p>
            <a:pPr marL="0" indent="0">
              <a:buNone/>
            </a:pPr>
            <a:endParaRPr lang="en-GB" sz="28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40424" y="1813628"/>
            <a:ext cx="3518922" cy="228049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479683" y="1742019"/>
            <a:ext cx="2507857" cy="2352101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711" t="15048"/>
          <a:stretch/>
        </p:blipFill>
        <p:spPr>
          <a:xfrm>
            <a:off x="5409281" y="4371092"/>
            <a:ext cx="3360146" cy="2313744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049995" y="4259723"/>
            <a:ext cx="2937545" cy="1958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6808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smtClean="0"/>
              <a:t>Similar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6" y="2571092"/>
            <a:ext cx="4045819" cy="3600000"/>
          </a:xfrm>
        </p:spPr>
        <p:txBody>
          <a:bodyPr/>
          <a:lstStyle/>
          <a:p>
            <a:pPr marL="0" indent="0">
              <a:buNone/>
            </a:pPr>
            <a:r>
              <a:rPr lang="en-GB" sz="2800" dirty="0" smtClean="0"/>
              <a:t>Garlic and fennel are similar to onions.</a:t>
            </a:r>
          </a:p>
          <a:p>
            <a:pPr marL="0" indent="0">
              <a:buNone/>
            </a:pPr>
            <a:endParaRPr lang="en-US" sz="2800" dirty="0"/>
          </a:p>
          <a:p>
            <a:pPr marL="0" indent="0">
              <a:buNone/>
            </a:pPr>
            <a:r>
              <a:rPr lang="en-US" sz="2800" dirty="0" smtClean="0"/>
              <a:t>They are all bulbs.</a:t>
            </a:r>
            <a:endParaRPr lang="en-GB" sz="2800" dirty="0"/>
          </a:p>
          <a:p>
            <a:pPr marL="0" indent="0">
              <a:buNone/>
            </a:pPr>
            <a:endParaRPr lang="en-GB" sz="28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13717"/>
          <a:stretch/>
        </p:blipFill>
        <p:spPr>
          <a:xfrm>
            <a:off x="7323215" y="2283799"/>
            <a:ext cx="4868786" cy="407513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91390" y="1795749"/>
            <a:ext cx="4275807" cy="2850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2169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Summary</a:t>
            </a:r>
            <a:endParaRPr lang="en-US" dirty="0"/>
          </a:p>
        </p:txBody>
      </p:sp>
      <p:sp>
        <p:nvSpPr>
          <p:cNvPr id="8" name="Right Arrow 7"/>
          <p:cNvSpPr/>
          <p:nvPr/>
        </p:nvSpPr>
        <p:spPr>
          <a:xfrm>
            <a:off x="3736044" y="2949102"/>
            <a:ext cx="936104" cy="648072"/>
          </a:xfrm>
          <a:prstGeom prst="rightArrow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TextBox 9"/>
          <p:cNvSpPr txBox="1"/>
          <p:nvPr/>
        </p:nvSpPr>
        <p:spPr>
          <a:xfrm>
            <a:off x="443653" y="4781601"/>
            <a:ext cx="316970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Onions are grown for our food.</a:t>
            </a:r>
            <a:endParaRPr lang="en-GB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672148" y="4865454"/>
            <a:ext cx="255765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Onion</a:t>
            </a:r>
            <a:endParaRPr lang="en-GB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8769427" y="4773368"/>
            <a:ext cx="297455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Lots of dishes use onions.</a:t>
            </a:r>
            <a:endParaRPr lang="en-GB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Right Arrow 8"/>
          <p:cNvSpPr/>
          <p:nvPr/>
        </p:nvSpPr>
        <p:spPr>
          <a:xfrm>
            <a:off x="7593290" y="2949102"/>
            <a:ext cx="936104" cy="648072"/>
          </a:xfrm>
          <a:prstGeom prst="rightArrow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8547" y="2416856"/>
            <a:ext cx="2656900" cy="1992675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21620" y="2283798"/>
            <a:ext cx="2261378" cy="2416001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711" t="15048"/>
          <a:stretch/>
        </p:blipFill>
        <p:spPr>
          <a:xfrm>
            <a:off x="8769427" y="2283798"/>
            <a:ext cx="3360146" cy="23137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6096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Do you like onions?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41948" y="2436279"/>
            <a:ext cx="5624934" cy="37496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6096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smtClean="0"/>
              <a:t>Onions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sz="3600" dirty="0"/>
              <a:t>For further information, go to:</a:t>
            </a:r>
          </a:p>
          <a:p>
            <a:pPr marL="0" indent="0" algn="ctr">
              <a:buNone/>
            </a:pPr>
            <a:r>
              <a:rPr lang="en-US" sz="3600" dirty="0"/>
              <a:t>www.foodafactoflife.org.uk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769021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3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D5B78CA333243439763E4169A5FEB7F" ma:contentTypeVersion="12" ma:contentTypeDescription="Create a new document." ma:contentTypeScope="" ma:versionID="b134f5e88b3ea123a910815f09e865d3">
  <xsd:schema xmlns:xsd="http://www.w3.org/2001/XMLSchema" xmlns:xs="http://www.w3.org/2001/XMLSchema" xmlns:p="http://schemas.microsoft.com/office/2006/metadata/properties" xmlns:ns2="c53071f4-7f44-43fd-895c-8e7b6a3746b0" xmlns:ns3="ead97cfe-a968-427f-b02b-893e6ba0355a" targetNamespace="http://schemas.microsoft.com/office/2006/metadata/properties" ma:root="true" ma:fieldsID="58644792baf05f14ca744c1dc1f1ca86" ns2:_="" ns3:_="">
    <xsd:import namespace="c53071f4-7f44-43fd-895c-8e7b6a3746b0"/>
    <xsd:import namespace="ead97cfe-a968-427f-b02b-893e6ba0355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53071f4-7f44-43fd-895c-8e7b6a3746b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KeyPoints" ma:index="11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2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ad97cfe-a968-427f-b02b-893e6ba0355a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8189BD5E-2382-4FD2-8F77-8BFAA737EF74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C164D6F1-D740-429A-B3D1-0639465E9FA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c53071f4-7f44-43fd-895c-8e7b6a3746b0"/>
    <ds:schemaRef ds:uri="ead97cfe-a968-427f-b02b-893e6ba0355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93E5D7CF-0CDD-4040-9CC9-7E8206DFAA29}">
  <ds:schemaRefs>
    <ds:schemaRef ds:uri="http://purl.org/dc/elements/1.1/"/>
    <ds:schemaRef ds:uri="http://schemas.microsoft.com/office/2006/metadata/properties"/>
    <ds:schemaRef ds:uri="ead97cfe-a968-427f-b02b-893e6ba0355a"/>
    <ds:schemaRef ds:uri="http://purl.org/dc/terms/"/>
    <ds:schemaRef ds:uri="c53071f4-7f44-43fd-895c-8e7b6a3746b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228</TotalTime>
  <Words>185</Words>
  <Application>Microsoft Office PowerPoint</Application>
  <PresentationFormat>Widescreen</PresentationFormat>
  <Paragraphs>49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12</vt:i4>
      </vt:variant>
    </vt:vector>
  </HeadingPairs>
  <TitlesOfParts>
    <vt:vector size="18" baseType="lpstr">
      <vt:lpstr>Arial</vt:lpstr>
      <vt:lpstr>Calibri</vt:lpstr>
      <vt:lpstr>Office Theme</vt:lpstr>
      <vt:lpstr>Custom Design</vt:lpstr>
      <vt:lpstr>1_Custom Design</vt:lpstr>
      <vt:lpstr>3_Custom Design</vt:lpstr>
      <vt:lpstr>Onions</vt:lpstr>
      <vt:lpstr>What is this?</vt:lpstr>
      <vt:lpstr>What are these?</vt:lpstr>
      <vt:lpstr>Where do onions come from? </vt:lpstr>
      <vt:lpstr>Where do onions come from? </vt:lpstr>
      <vt:lpstr>Onion varieties</vt:lpstr>
      <vt:lpstr>Onions</vt:lpstr>
      <vt:lpstr>Dishes</vt:lpstr>
      <vt:lpstr>Similar</vt:lpstr>
      <vt:lpstr>Summary</vt:lpstr>
      <vt:lpstr>Do you like onions?</vt:lpstr>
      <vt:lpstr>Onions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Glenn Carter</dc:creator>
  <cp:lastModifiedBy>Elsa Healey</cp:lastModifiedBy>
  <cp:revision>47</cp:revision>
  <dcterms:created xsi:type="dcterms:W3CDTF">2018-10-10T09:22:08Z</dcterms:created>
  <dcterms:modified xsi:type="dcterms:W3CDTF">2021-01-19T14:10:14Z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0x010100BD5B78CA333243439763E4169A5FEB7F</vt:lpwstr>
  </property>
</Properties>
</file>