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sldIdLst>
    <p:sldId id="282" r:id="rId7"/>
    <p:sldId id="283" r:id="rId8"/>
    <p:sldId id="292" r:id="rId9"/>
    <p:sldId id="293" r:id="rId10"/>
    <p:sldId id="294" r:id="rId11"/>
    <p:sldId id="302" r:id="rId12"/>
    <p:sldId id="298" r:id="rId13"/>
    <p:sldId id="297" r:id="rId14"/>
    <p:sldId id="299" r:id="rId15"/>
    <p:sldId id="300" r:id="rId16"/>
    <p:sldId id="301" r:id="rId17"/>
    <p:sldId id="288" r:id="rId18"/>
  </p:sldIdLst>
  <p:sldSz cx="18288000" cy="10287000"/>
  <p:notesSz cx="6858000" cy="9144000"/>
  <p:embeddedFontLst>
    <p:embeddedFont>
      <p:font typeface="Source Sans Pro" panose="020B0503030403020204" pitchFamily="34" charset="0"/>
      <p:regular r:id="rId19"/>
      <p:bold r:id="rId20"/>
      <p:italic r:id="rId21"/>
      <p:boldItalic r:id="rId22"/>
    </p:embeddedFont>
    <p:embeddedFont>
      <p:font typeface="Source Sans Pro Light" panose="020B0403030403020204" pitchFamily="34" charset="0"/>
      <p:regular r:id="rId23"/>
      <p:italic r:id="rId24"/>
    </p:embeddedFont>
    <p:embeddedFont>
      <p:font typeface="Source Sans Pro SemiBold" panose="020B0603030403020204" pitchFamily="34" charset="0"/>
      <p:bold r:id="rId25"/>
      <p:boldItalic r:id="rId26"/>
    </p:embeddedFont>
    <p:embeddedFont>
      <p:font typeface="Source Sans Pro Semi-Bold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282"/>
            <p14:sldId id="283"/>
            <p14:sldId id="292"/>
            <p14:sldId id="293"/>
            <p14:sldId id="294"/>
            <p14:sldId id="302"/>
            <p14:sldId id="298"/>
            <p14:sldId id="297"/>
            <p14:sldId id="299"/>
            <p14:sldId id="300"/>
            <p14:sldId id="301"/>
            <p14:sldId id="28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228F30-4741-4520-B581-E2041DBAFAB7}" v="20" dt="2026-06-25T10:27:03.598"/>
    <p1510:client id="{17576FEC-0F55-4B24-9C37-C6B0863FD7D0}" v="1" dt="2026-06-25T08:41:29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460" y="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7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font" Target="fonts/font2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font" Target="fonts/font6.fntdata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5.fntdata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font" Target="fonts/font1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7" Type="http://schemas.openxmlformats.org/officeDocument/2006/relationships/image" Target="../media/image15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F71296-1FDB-AF91-4307-E23E47C863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Food – a fact of life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9AC7410C-41DA-1642-19E6-8450E220BD6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5" r="298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917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4C3EFE-B001-DEB8-9727-55DAEBF90D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Food – a fact of life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F3ECAA-7A67-2880-44E2-F3CAE37C18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571828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all need to eat and drink every day.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6D89EC2-2243-B8DD-06F1-76C4471A9E73}"/>
              </a:ext>
            </a:extLst>
          </p:cNvPr>
          <p:cNvSpPr txBox="1">
            <a:spLocks/>
          </p:cNvSpPr>
          <p:nvPr/>
        </p:nvSpPr>
        <p:spPr>
          <a:xfrm>
            <a:off x="13879413" y="8458722"/>
            <a:ext cx="3714232" cy="105104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But why?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677157D-6A86-B1A2-8DE0-F1F1EB5DA5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58"/>
          <a:stretch/>
        </p:blipFill>
        <p:spPr>
          <a:xfrm>
            <a:off x="3592825" y="3654699"/>
            <a:ext cx="9253114" cy="568068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07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20BE-122F-3CC4-488F-C1974478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DB5725D-A612-0E98-E973-8617F4BA94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Why do we need food and drink?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6E366A-38C7-1324-83BC-66123357E4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571828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food and drink to </a:t>
            </a:r>
            <a:r>
              <a:rPr lang="en-GB" sz="4400" b="1" dirty="0">
                <a:solidFill>
                  <a:schemeClr val="tx2"/>
                </a:solidFill>
              </a:rPr>
              <a:t>grow</a:t>
            </a:r>
            <a:r>
              <a:rPr lang="en-GB" sz="44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59EBD4-F26C-8C9C-A3C7-C81DACCBB4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18"/>
          <a:stretch/>
        </p:blipFill>
        <p:spPr>
          <a:xfrm>
            <a:off x="3393984" y="3613460"/>
            <a:ext cx="9961559" cy="57249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28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01869-B098-ACD2-4999-A487A6A7B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6E53D04-B31D-03F2-EF4A-4C864E5C1C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Why do we need food and drink?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9CF4ED-93A2-CD64-4F60-5333CDEE06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571828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food and drink to </a:t>
            </a:r>
            <a:r>
              <a:rPr lang="en-GB" sz="4400" b="1" dirty="0">
                <a:solidFill>
                  <a:schemeClr val="tx2"/>
                </a:solidFill>
              </a:rPr>
              <a:t>be active</a:t>
            </a:r>
            <a:r>
              <a:rPr lang="en-GB" sz="44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4067A8-B932-E732-54A0-4993F2593D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6" b="25936"/>
          <a:stretch>
            <a:fillRect/>
          </a:stretch>
        </p:blipFill>
        <p:spPr>
          <a:xfrm>
            <a:off x="3287374" y="3402090"/>
            <a:ext cx="10134712" cy="581614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5892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1EF907-E13C-3B94-ECBE-10C1388FF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9229CC-4ABC-C3C5-6352-22DD401DD5B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What activities do we do?</a:t>
            </a:r>
          </a:p>
        </p:txBody>
      </p:sp>
      <p:sp>
        <p:nvSpPr>
          <p:cNvPr id="5" name="Oval Callout 4">
            <a:extLst>
              <a:ext uri="{FF2B5EF4-FFF2-40B4-BE49-F238E27FC236}">
                <a16:creationId xmlns:a16="http://schemas.microsoft.com/office/drawing/2014/main" id="{EF1EE28A-0070-D626-D034-571B071228FB}"/>
              </a:ext>
            </a:extLst>
          </p:cNvPr>
          <p:cNvSpPr/>
          <p:nvPr/>
        </p:nvSpPr>
        <p:spPr>
          <a:xfrm>
            <a:off x="2462458" y="2955472"/>
            <a:ext cx="13093593" cy="5225143"/>
          </a:xfrm>
          <a:prstGeom prst="wedgeEllipseCallout">
            <a:avLst>
              <a:gd name="adj1" fmla="val -53414"/>
              <a:gd name="adj2" fmla="val 54502"/>
            </a:avLst>
          </a:prstGeom>
          <a:noFill/>
          <a:ln w="57150"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0501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605E8-AEF4-B09F-D793-E6474665B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5B6B4D-9767-B799-AE43-7FCBD66593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Why do we need food and drink?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CD90D-589B-96C5-95B7-41A7043579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571828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food and drink to </a:t>
            </a:r>
            <a:r>
              <a:rPr lang="en-GB" sz="4400" b="1" dirty="0">
                <a:solidFill>
                  <a:schemeClr val="tx2"/>
                </a:solidFill>
              </a:rPr>
              <a:t>stay healthy</a:t>
            </a:r>
            <a:r>
              <a:rPr lang="en-GB" sz="4400" dirty="0">
                <a:solidFill>
                  <a:schemeClr val="tx2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FAD20F-F507-0CA3-5962-32B0580FDE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2" b="7486"/>
          <a:stretch/>
        </p:blipFill>
        <p:spPr>
          <a:xfrm>
            <a:off x="3249947" y="3582058"/>
            <a:ext cx="9595992" cy="573206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041028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57F2E-D78D-EB4F-5935-DCEA45A39E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FE1B1B-A289-0125-B47A-4BFCABA6B20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We need different types of food.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51816-79B9-FE16-F3C0-557A93A6662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571828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fruit and vegetables.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461F7BD-69EE-00BD-4A56-44C69E3A44FD}"/>
              </a:ext>
            </a:extLst>
          </p:cNvPr>
          <p:cNvSpPr txBox="1">
            <a:spLocks/>
          </p:cNvSpPr>
          <p:nvPr/>
        </p:nvSpPr>
        <p:spPr>
          <a:xfrm>
            <a:off x="1066689" y="8150297"/>
            <a:ext cx="10689882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What can you see here?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14673-9615-F469-EA17-2D085AA322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907" y="3881709"/>
            <a:ext cx="2812038" cy="25027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5E7DADA-3596-F411-0AE4-43F9B1E454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2" t="6715" b="3471"/>
          <a:stretch>
            <a:fillRect/>
          </a:stretch>
        </p:blipFill>
        <p:spPr>
          <a:xfrm>
            <a:off x="3746190" y="5035807"/>
            <a:ext cx="3587416" cy="23443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3CC7E8-1A3A-8644-6262-0F66BB1D51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905" y="3881709"/>
            <a:ext cx="3865498" cy="2502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FF1C429-C5E2-D676-0BC2-0747FE348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174" y="7036008"/>
            <a:ext cx="3520300" cy="222857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CCEFB52-DE1D-0961-EB66-8EC80D76D48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96" t="18143" r="22077" b="10690"/>
          <a:stretch/>
        </p:blipFill>
        <p:spPr>
          <a:xfrm>
            <a:off x="10797894" y="2250938"/>
            <a:ext cx="3248842" cy="26762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D0E348-4348-64EE-A5EB-24AC6EB13A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0172" y="5060511"/>
            <a:ext cx="4964497" cy="2824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50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4ECD5-CBE7-E726-ABFE-77207D4B9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6EECA4-8FF6-C787-1503-B6BA411A19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We need different types of food.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4C46F-08CB-570A-F7FC-D61510BBBC2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8" y="2571828"/>
            <a:ext cx="14814995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foods like potatoes, bread, rice and pasta.</a:t>
            </a:r>
          </a:p>
          <a:p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CA74F99-DF61-06A8-6CCE-8D8C68C4B808}"/>
              </a:ext>
            </a:extLst>
          </p:cNvPr>
          <p:cNvSpPr txBox="1">
            <a:spLocks/>
          </p:cNvSpPr>
          <p:nvPr/>
        </p:nvSpPr>
        <p:spPr>
          <a:xfrm>
            <a:off x="1066689" y="8150297"/>
            <a:ext cx="10689882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Did you have any of these foods yesterday?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6263E8E-5343-6FE7-AC4E-9393246A18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83" y="4573116"/>
            <a:ext cx="3281037" cy="264411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31E062D-F23B-F537-1F37-F3D843632F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747" y="4553775"/>
            <a:ext cx="3492587" cy="233113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2F982F1-61C9-7354-B4DA-F047B0FF5D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739" y="4576553"/>
            <a:ext cx="3651475" cy="243431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65B17BD-0B2F-FD9A-D057-27A3FE59432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6" t="12179" r="10734" b="5430"/>
          <a:stretch/>
        </p:blipFill>
        <p:spPr>
          <a:xfrm>
            <a:off x="9038313" y="4553775"/>
            <a:ext cx="3194182" cy="270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678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D3458-452D-FDCC-F990-6CEFA40AD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9771BF-8241-09A1-8636-581DC81AB7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We need different types of food.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EB149-6B55-605D-F2A9-82E3A97592D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8" y="2571828"/>
            <a:ext cx="14814995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foods like milk, cheese and yogurt.</a:t>
            </a:r>
          </a:p>
          <a:p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5E36003-3BF9-546A-9276-F1E74CDD1FD6}"/>
              </a:ext>
            </a:extLst>
          </p:cNvPr>
          <p:cNvSpPr txBox="1">
            <a:spLocks/>
          </p:cNvSpPr>
          <p:nvPr/>
        </p:nvSpPr>
        <p:spPr>
          <a:xfrm>
            <a:off x="1066689" y="8150297"/>
            <a:ext cx="10689882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Which of these is your favourite?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F7A5B3-C474-4820-D5D1-81FDA9C56F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6928" y="3910787"/>
            <a:ext cx="4905228" cy="32717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B367F1-4EDD-A399-D4E1-572526EE98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37" t="21263" r="14730" b="9233"/>
          <a:stretch/>
        </p:blipFill>
        <p:spPr>
          <a:xfrm>
            <a:off x="1637527" y="3910788"/>
            <a:ext cx="3319484" cy="35147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82377E-55A8-41DF-C265-86EE0A4EFA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594" b="11683"/>
          <a:stretch/>
        </p:blipFill>
        <p:spPr>
          <a:xfrm>
            <a:off x="11238650" y="3837214"/>
            <a:ext cx="4643033" cy="3433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87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DBB6-0400-F5E7-0F93-4D66A4561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56BF15E-21C3-5291-D5C0-6DE0A9099C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We need different types of food.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F00A70-1607-241F-9F9A-FA403A6CE45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8" y="2571828"/>
            <a:ext cx="14814995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foods like </a:t>
            </a:r>
            <a:r>
              <a:rPr lang="en-US" sz="4400" dirty="0">
                <a:solidFill>
                  <a:schemeClr val="tx2"/>
                </a:solidFill>
              </a:rPr>
              <a:t>beans, pulses, fish, eggs and meat.</a:t>
            </a:r>
          </a:p>
          <a:p>
            <a:endParaRPr lang="en-GB" sz="4400" dirty="0">
              <a:solidFill>
                <a:schemeClr val="tx2"/>
              </a:solidFill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27280C8-181C-5124-A349-E2C1B1F32D29}"/>
              </a:ext>
            </a:extLst>
          </p:cNvPr>
          <p:cNvSpPr txBox="1">
            <a:spLocks/>
          </p:cNvSpPr>
          <p:nvPr/>
        </p:nvSpPr>
        <p:spPr>
          <a:xfrm>
            <a:off x="1066689" y="8150297"/>
            <a:ext cx="10689882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Can you name each of these foods?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8020854-86AE-1744-FDD2-BFC7D54A0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802" y="4213661"/>
            <a:ext cx="3569769" cy="2594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7D5558-0AD4-2203-DC19-82F2CBEB4B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247" y="3337486"/>
            <a:ext cx="3067436" cy="24387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8F4195-B8FF-8AEE-F0A9-C4253D92528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3" t="9726" r="6470" b="9482"/>
          <a:stretch/>
        </p:blipFill>
        <p:spPr>
          <a:xfrm>
            <a:off x="936059" y="4282929"/>
            <a:ext cx="2590912" cy="24554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E2EAEDF-A0CE-89D8-CE18-ED8927278E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57" t="23915" r="12159" b="11949"/>
          <a:stretch>
            <a:fillRect/>
          </a:stretch>
        </p:blipFill>
        <p:spPr>
          <a:xfrm>
            <a:off x="3918569" y="4635793"/>
            <a:ext cx="3799661" cy="197131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F213645-9BC6-4BDB-0F4B-58F7385718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0296" r="10628"/>
          <a:stretch>
            <a:fillRect/>
          </a:stretch>
        </p:blipFill>
        <p:spPr>
          <a:xfrm>
            <a:off x="11365799" y="5968294"/>
            <a:ext cx="3908731" cy="330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8633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9B477-4862-019E-EC3E-E4D44F984E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F677B1-02AE-59E6-D7C0-4DBBF70F2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66689" y="1306441"/>
            <a:ext cx="11779250" cy="830263"/>
          </a:xfrm>
        </p:spPr>
        <p:txBody>
          <a:bodyPr/>
          <a:lstStyle/>
          <a:p>
            <a:r>
              <a:rPr lang="en-GB" dirty="0"/>
              <a:t>Food – a fact of life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957CC8-02D9-680D-B262-E6B4931CF1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571828"/>
            <a:ext cx="10689882" cy="830262"/>
          </a:xfrm>
        </p:spPr>
        <p:txBody>
          <a:bodyPr/>
          <a:lstStyle/>
          <a:p>
            <a:r>
              <a:rPr lang="en-GB" sz="4400" dirty="0">
                <a:solidFill>
                  <a:schemeClr val="tx2"/>
                </a:solidFill>
              </a:rPr>
              <a:t>We need different foods to…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C0730E-5C78-F874-EA34-17571F9C3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200" y="3837209"/>
            <a:ext cx="5301459" cy="3536073"/>
          </a:xfrm>
          <a:prstGeom prst="round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1013D9B-6191-7F0F-7881-D2964F7F19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2" r="3900"/>
          <a:stretch>
            <a:fillRect/>
          </a:stretch>
        </p:blipFill>
        <p:spPr>
          <a:xfrm>
            <a:off x="1153830" y="3837210"/>
            <a:ext cx="4751614" cy="3536072"/>
          </a:xfrm>
          <a:prstGeom prst="round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5413725-1F5A-6593-ABB4-74ECC5BF457A}"/>
              </a:ext>
            </a:extLst>
          </p:cNvPr>
          <p:cNvSpPr txBox="1">
            <a:spLocks/>
          </p:cNvSpPr>
          <p:nvPr/>
        </p:nvSpPr>
        <p:spPr>
          <a:xfrm>
            <a:off x="2672387" y="7795425"/>
            <a:ext cx="2362311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Grow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6B6F6C9-0F2D-F51E-57A1-C7DD4987E439}"/>
              </a:ext>
            </a:extLst>
          </p:cNvPr>
          <p:cNvSpPr txBox="1">
            <a:spLocks/>
          </p:cNvSpPr>
          <p:nvPr/>
        </p:nvSpPr>
        <p:spPr>
          <a:xfrm>
            <a:off x="7805402" y="7795425"/>
            <a:ext cx="2362311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Be active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CA24A08-8AA3-7B26-6702-C7A0280FD087}"/>
              </a:ext>
            </a:extLst>
          </p:cNvPr>
          <p:cNvSpPr txBox="1">
            <a:spLocks/>
          </p:cNvSpPr>
          <p:nvPr/>
        </p:nvSpPr>
        <p:spPr>
          <a:xfrm>
            <a:off x="12938417" y="7795425"/>
            <a:ext cx="3347468" cy="8302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400" dirty="0">
                <a:solidFill>
                  <a:schemeClr val="tx2"/>
                </a:solidFill>
              </a:rPr>
              <a:t>Stay healthy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39277E5-D29C-BF18-75E7-1CA14FE8AD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15" t="7717" r="5742" b="12792"/>
          <a:stretch>
            <a:fillRect/>
          </a:stretch>
        </p:blipFill>
        <p:spPr>
          <a:xfrm>
            <a:off x="11817232" y="3743783"/>
            <a:ext cx="5178201" cy="353607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103415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5331278-8829-BD4F-3A36-3B552E0632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Food – a fact of life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6C6A625-8CA8-3EED-8CC7-C7E03D7ADF7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35" r="2983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6965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FFL branding">
      <a:dk1>
        <a:srgbClr val="34713B"/>
      </a:dk1>
      <a:lt1>
        <a:sysClr val="window" lastClr="FFFFFF"/>
      </a:lt1>
      <a:dk2>
        <a:srgbClr val="000000"/>
      </a:dk2>
      <a:lt2>
        <a:srgbClr val="EEECE1"/>
      </a:lt2>
      <a:accent1>
        <a:srgbClr val="34713B"/>
      </a:accent1>
      <a:accent2>
        <a:srgbClr val="C7331F"/>
      </a:accent2>
      <a:accent3>
        <a:srgbClr val="FDC92F"/>
      </a:accent3>
      <a:accent4>
        <a:srgbClr val="226E9D"/>
      </a:accent4>
      <a:accent5>
        <a:srgbClr val="56B058"/>
      </a:accent5>
      <a:accent6>
        <a:srgbClr val="EB6739"/>
      </a:accent6>
      <a:hlink>
        <a:srgbClr val="0000FF"/>
      </a:hlink>
      <a:folHlink>
        <a:srgbClr val="80008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13093</TotalTime>
  <Words>204</Words>
  <Application>Microsoft Office PowerPoint</Application>
  <PresentationFormat>Custom</PresentationFormat>
  <Paragraphs>29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Source Sans Pro SemiBold</vt:lpstr>
      <vt:lpstr>Arial</vt:lpstr>
      <vt:lpstr>Source Sans Pro</vt:lpstr>
      <vt:lpstr>Source Sans Pro Light</vt:lpstr>
      <vt:lpstr>Source Sans Pro Semi-Bold</vt:lpstr>
      <vt:lpstr>Aptos</vt:lpstr>
      <vt:lpstr>Front and Back</vt:lpstr>
      <vt:lpstr>White Palace</vt:lpstr>
      <vt:lpstr>Lost Verdania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Claire Theobald</cp:lastModifiedBy>
  <cp:revision>16</cp:revision>
  <dcterms:created xsi:type="dcterms:W3CDTF">2026-03-04T15:22:34Z</dcterms:created>
  <dcterms:modified xsi:type="dcterms:W3CDTF">2026-07-13T13:39:45Z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