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19"/>
  </p:notesMasterIdLst>
  <p:sldIdLst>
    <p:sldId id="301" r:id="rId7"/>
    <p:sldId id="283" r:id="rId8"/>
    <p:sldId id="292" r:id="rId9"/>
    <p:sldId id="294" r:id="rId10"/>
    <p:sldId id="293" r:id="rId11"/>
    <p:sldId id="302" r:id="rId12"/>
    <p:sldId id="303" r:id="rId13"/>
    <p:sldId id="304" r:id="rId14"/>
    <p:sldId id="305" r:id="rId15"/>
    <p:sldId id="306" r:id="rId16"/>
    <p:sldId id="307" r:id="rId17"/>
    <p:sldId id="288" r:id="rId18"/>
  </p:sldIdLst>
  <p:sldSz cx="18288000" cy="10287000"/>
  <p:notesSz cx="6858000" cy="9144000"/>
  <p:embeddedFontLst>
    <p:embeddedFont>
      <p:font typeface="Source Sans Pro" panose="020B0503030403020204" pitchFamily="34" charset="0"/>
      <p:regular r:id="rId20"/>
      <p:bold r:id="rId21"/>
      <p:italic r:id="rId22"/>
      <p:boldItalic r:id="rId23"/>
    </p:embeddedFont>
    <p:embeddedFont>
      <p:font typeface="Source Sans Pro Light" panose="020B0403030403020204" pitchFamily="34" charset="0"/>
      <p:regular r:id="rId24"/>
      <p:italic r:id="rId25"/>
    </p:embeddedFont>
    <p:embeddedFont>
      <p:font typeface="Source Sans Pro SemiBold" panose="020B0603030403020204" pitchFamily="34" charset="0"/>
      <p:bold r:id="rId26"/>
      <p:boldItalic r:id="rId27"/>
    </p:embeddedFont>
    <p:embeddedFont>
      <p:font typeface="Source Sans Pro Semi-Bold" panose="020B0604020202020204" charset="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01"/>
            <p14:sldId id="283"/>
            <p14:sldId id="292"/>
            <p14:sldId id="294"/>
            <p14:sldId id="293"/>
            <p14:sldId id="302"/>
            <p14:sldId id="303"/>
            <p14:sldId id="304"/>
            <p14:sldId id="305"/>
            <p14:sldId id="306"/>
            <p14:sldId id="307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8F30-4741-4520-B581-E2041DBAFAB7}" v="20" dt="2026-06-25T10:27:03.598"/>
    <p1510:client id="{17576FEC-0F55-4B24-9C37-C6B0863FD7D0}" v="1" dt="2026-06-25T08:41:2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34" Type="http://schemas.microsoft.com/office/2018/10/relationships/authors" Target="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4CC23-55C3-4ABD-8386-243349CA1641}" type="datetimeFigureOut">
              <a:rPr lang="en-GB" smtClean="0"/>
              <a:t>13/07/2026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DC006-81A0-43BB-AB8A-2EC1246A33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689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BDC006-81A0-43BB-AB8A-2EC1246A332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17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g"/><Relationship Id="rId10" Type="http://schemas.openxmlformats.org/officeDocument/2006/relationships/image" Target="../media/image13.jpeg"/><Relationship Id="rId4" Type="http://schemas.openxmlformats.org/officeDocument/2006/relationships/image" Target="../media/image7.jp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9256295" cy="2362200"/>
          </a:xfrm>
        </p:spPr>
        <p:txBody>
          <a:bodyPr/>
          <a:lstStyle/>
          <a:p>
            <a:r>
              <a:rPr lang="en-GB" dirty="0"/>
              <a:t>I like that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491BA3E-287C-F462-B028-8CBD921FC4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48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2087837" cy="830263"/>
          </a:xfrm>
        </p:spPr>
        <p:txBody>
          <a:bodyPr/>
          <a:lstStyle/>
          <a:p>
            <a:r>
              <a:rPr lang="en-GB" dirty="0"/>
              <a:t>There are lots of different types of food.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3ECAA-7A67-2880-44E2-F3CAE37C18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488" y="2616371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What food can you see here?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A328A7-6BF6-583A-A138-C76142D4A8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2" r="16425"/>
          <a:stretch/>
        </p:blipFill>
        <p:spPr>
          <a:xfrm>
            <a:off x="10436845" y="4790546"/>
            <a:ext cx="2213349" cy="1931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723F9C7-51B2-FAD7-F15C-AAD3916025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13" t="8237" r="10629" b="8175"/>
          <a:stretch/>
        </p:blipFill>
        <p:spPr>
          <a:xfrm>
            <a:off x="9144000" y="7400353"/>
            <a:ext cx="2183554" cy="21720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9CE53B-E457-7B89-2D36-F7CC2D44F82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9" t="18555" r="6955" b="15390"/>
          <a:stretch/>
        </p:blipFill>
        <p:spPr>
          <a:xfrm>
            <a:off x="11686659" y="2761041"/>
            <a:ext cx="2424010" cy="1195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333B1B-E24E-A277-B557-A5CCB25AC9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79" b="8533"/>
          <a:stretch/>
        </p:blipFill>
        <p:spPr>
          <a:xfrm>
            <a:off x="14557794" y="7818045"/>
            <a:ext cx="2534850" cy="12965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CF4187-2C25-04EC-5088-D8413910A93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5" t="8864" r="7030" b="9470"/>
          <a:stretch/>
        </p:blipFill>
        <p:spPr>
          <a:xfrm>
            <a:off x="14627173" y="2909689"/>
            <a:ext cx="1816986" cy="17313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F6DA8B2-8771-0C7A-2EB7-D298207B7CB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1" t="12589" r="8328" b="2138"/>
          <a:stretch/>
        </p:blipFill>
        <p:spPr>
          <a:xfrm>
            <a:off x="7763171" y="5725730"/>
            <a:ext cx="1935655" cy="17252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CEEFBDE-42CF-74B5-9B30-CB53CBD7418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3" t="6414" r="14430" b="6492"/>
          <a:stretch/>
        </p:blipFill>
        <p:spPr>
          <a:xfrm>
            <a:off x="2878342" y="7654699"/>
            <a:ext cx="2259720" cy="18261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A1E8E8C-B496-80C2-5CA4-DE330AEB19E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5843" y="4819085"/>
            <a:ext cx="2312137" cy="154219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B7D3559-660F-B8AE-8261-052505E44FF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r="1"/>
          <a:stretch/>
        </p:blipFill>
        <p:spPr>
          <a:xfrm>
            <a:off x="13244285" y="4951434"/>
            <a:ext cx="1647556" cy="204705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E7F87F3-A043-8C75-48C8-DC6B4E5A701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5" t="21512" r="2821" b="887"/>
          <a:stretch/>
        </p:blipFill>
        <p:spPr>
          <a:xfrm>
            <a:off x="5918659" y="7939600"/>
            <a:ext cx="2444744" cy="162021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BA3FF0-2BE3-EFE6-08E0-4C0FE5FB83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241" y="7308864"/>
            <a:ext cx="2172003" cy="217200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6B21788-081E-C67C-4A83-5DBDA803972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326" y="3194843"/>
            <a:ext cx="2779324" cy="1589773"/>
          </a:xfrm>
          <a:prstGeom prst="rect">
            <a:avLst/>
          </a:prstGeom>
        </p:spPr>
      </p:pic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18943E95-48D1-46A9-2597-C587C6CE98D9}"/>
              </a:ext>
            </a:extLst>
          </p:cNvPr>
          <p:cNvSpPr txBox="1">
            <a:spLocks/>
          </p:cNvSpPr>
          <p:nvPr/>
        </p:nvSpPr>
        <p:spPr>
          <a:xfrm>
            <a:off x="996777" y="4313238"/>
            <a:ext cx="10689882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is your favourite food?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C8772474-7FB3-9E52-2069-FF23F23281DD}"/>
              </a:ext>
            </a:extLst>
          </p:cNvPr>
          <p:cNvSpPr txBox="1">
            <a:spLocks/>
          </p:cNvSpPr>
          <p:nvPr/>
        </p:nvSpPr>
        <p:spPr>
          <a:xfrm>
            <a:off x="996777" y="6046448"/>
            <a:ext cx="10689882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do you not like?</a:t>
            </a:r>
          </a:p>
        </p:txBody>
      </p:sp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20BE-122F-3CC4-488F-C1974478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B5725D-A612-0E98-E973-8617F4BA94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2745564" cy="830263"/>
          </a:xfrm>
        </p:spPr>
        <p:txBody>
          <a:bodyPr/>
          <a:lstStyle/>
          <a:p>
            <a:r>
              <a:rPr lang="en-GB" dirty="0"/>
              <a:t>What might make us like or dislike a food?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E366A-38C7-1324-83BC-66123357E4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47488" y="2616372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It </a:t>
            </a:r>
            <a:r>
              <a:rPr lang="en-US" sz="4400" dirty="0">
                <a:solidFill>
                  <a:schemeClr val="tx2"/>
                </a:solidFill>
              </a:rPr>
              <a:t>might be the… </a:t>
            </a:r>
            <a:endParaRPr lang="en-US" sz="4400" b="1" dirty="0">
              <a:solidFill>
                <a:schemeClr val="tx2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CD4D85-FAA6-169D-327C-F3A97E856437}"/>
              </a:ext>
            </a:extLst>
          </p:cNvPr>
          <p:cNvGrpSpPr/>
          <p:nvPr/>
        </p:nvGrpSpPr>
        <p:grpSpPr>
          <a:xfrm>
            <a:off x="1599672" y="4986068"/>
            <a:ext cx="3581629" cy="1867606"/>
            <a:chOff x="1632213" y="4592321"/>
            <a:chExt cx="3276147" cy="1867606"/>
          </a:xfrm>
        </p:grpSpPr>
        <p:sp>
          <p:nvSpPr>
            <p:cNvPr id="7" name="Subtitle 2">
              <a:extLst>
                <a:ext uri="{FF2B5EF4-FFF2-40B4-BE49-F238E27FC236}">
                  <a16:creationId xmlns:a16="http://schemas.microsoft.com/office/drawing/2014/main" id="{8FDF0DE0-D6C8-893E-DBA3-A9A825B9CAE5}"/>
                </a:ext>
              </a:extLst>
            </p:cNvPr>
            <p:cNvSpPr txBox="1">
              <a:spLocks/>
            </p:cNvSpPr>
            <p:nvPr/>
          </p:nvSpPr>
          <p:spPr>
            <a:xfrm>
              <a:off x="1632213" y="4987952"/>
              <a:ext cx="1961500" cy="580071"/>
            </a:xfrm>
            <a:prstGeom prst="rect">
              <a:avLst/>
            </a:prstGeom>
          </p:spPr>
          <p:txBody>
            <a:bodyPr lIns="0" tIns="0" rIns="0" bIns="0" numCol="1" anchor="t"/>
            <a:lstStyle>
              <a:lvl1pPr marL="285750" indent="-2857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Arial" charset="0"/>
                <a:buChar char="•"/>
                <a:defRPr sz="1800" b="0" i="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5400" b="1" dirty="0">
                  <a:solidFill>
                    <a:srgbClr val="34713B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smell  </a:t>
              </a: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1" name="Graphic 10" descr="Nose outline">
              <a:extLst>
                <a:ext uri="{FF2B5EF4-FFF2-40B4-BE49-F238E27FC236}">
                  <a16:creationId xmlns:a16="http://schemas.microsoft.com/office/drawing/2014/main" id="{2E26FB02-84E2-F41F-96AB-2E1CB3C0C1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040754" y="4592321"/>
              <a:ext cx="1867606" cy="1867606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4B3AFC2-E300-AA05-B279-C7BCAA4E1A51}"/>
              </a:ext>
            </a:extLst>
          </p:cNvPr>
          <p:cNvGrpSpPr/>
          <p:nvPr/>
        </p:nvGrpSpPr>
        <p:grpSpPr>
          <a:xfrm>
            <a:off x="11194014" y="6488027"/>
            <a:ext cx="3460548" cy="1650793"/>
            <a:chOff x="10020076" y="5937882"/>
            <a:chExt cx="3165394" cy="1650793"/>
          </a:xfrm>
        </p:grpSpPr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628E326D-926B-DB7A-2A29-17B56E1EEC48}"/>
                </a:ext>
              </a:extLst>
            </p:cNvPr>
            <p:cNvSpPr txBox="1">
              <a:spLocks/>
            </p:cNvSpPr>
            <p:nvPr/>
          </p:nvSpPr>
          <p:spPr>
            <a:xfrm>
              <a:off x="10020076" y="6203658"/>
              <a:ext cx="1650793" cy="413461"/>
            </a:xfrm>
            <a:prstGeom prst="rect">
              <a:avLst/>
            </a:prstGeom>
          </p:spPr>
          <p:txBody>
            <a:bodyPr lIns="0" tIns="0" rIns="0" bIns="0" numCol="1" anchor="t"/>
            <a:lstStyle>
              <a:lvl1pPr marL="285750" indent="-2857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Arial" charset="0"/>
                <a:buChar char="•"/>
                <a:defRPr sz="1800" b="0" i="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5400" b="1" dirty="0">
                  <a:solidFill>
                    <a:srgbClr val="34713B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taste </a:t>
              </a: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3" name="Graphic 12" descr="Tongue outline">
              <a:extLst>
                <a:ext uri="{FF2B5EF4-FFF2-40B4-BE49-F238E27FC236}">
                  <a16:creationId xmlns:a16="http://schemas.microsoft.com/office/drawing/2014/main" id="{9C653336-7429-FF3A-793F-A22C341143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34677" y="5937882"/>
              <a:ext cx="1650793" cy="1650793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792130-8B39-637D-0E26-E23ACEF7BF6F}"/>
              </a:ext>
            </a:extLst>
          </p:cNvPr>
          <p:cNvGrpSpPr/>
          <p:nvPr/>
        </p:nvGrpSpPr>
        <p:grpSpPr>
          <a:xfrm>
            <a:off x="5865723" y="3583016"/>
            <a:ext cx="3858206" cy="2202915"/>
            <a:chOff x="6467795" y="3062978"/>
            <a:chExt cx="3529135" cy="2202915"/>
          </a:xfrm>
        </p:grpSpPr>
        <p:sp>
          <p:nvSpPr>
            <p:cNvPr id="4" name="Subtitle 2">
              <a:extLst>
                <a:ext uri="{FF2B5EF4-FFF2-40B4-BE49-F238E27FC236}">
                  <a16:creationId xmlns:a16="http://schemas.microsoft.com/office/drawing/2014/main" id="{60FA5BCB-646A-9DEB-CF1A-E468DF8899CB}"/>
                </a:ext>
              </a:extLst>
            </p:cNvPr>
            <p:cNvSpPr txBox="1">
              <a:spLocks/>
            </p:cNvSpPr>
            <p:nvPr/>
          </p:nvSpPr>
          <p:spPr>
            <a:xfrm>
              <a:off x="6467795" y="3697009"/>
              <a:ext cx="2293378" cy="580071"/>
            </a:xfrm>
            <a:prstGeom prst="rect">
              <a:avLst/>
            </a:prstGeom>
          </p:spPr>
          <p:txBody>
            <a:bodyPr lIns="0" tIns="0" rIns="0" bIns="0" numCol="1" anchor="t"/>
            <a:lstStyle>
              <a:lvl1pPr marL="285750" indent="-2857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Arial" charset="0"/>
                <a:buChar char="•"/>
                <a:defRPr sz="1800" b="0" i="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5400" b="1" dirty="0">
                  <a:solidFill>
                    <a:srgbClr val="34713B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sound </a:t>
              </a: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5" name="Graphic 14" descr="Ear outline">
              <a:extLst>
                <a:ext uri="{FF2B5EF4-FFF2-40B4-BE49-F238E27FC236}">
                  <a16:creationId xmlns:a16="http://schemas.microsoft.com/office/drawing/2014/main" id="{AF02E82B-C805-E512-A16A-38BFCC219A6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62738" y="3062978"/>
              <a:ext cx="1834192" cy="2202915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C94A779-CC42-AE57-BD29-AFB59AE8F893}"/>
              </a:ext>
            </a:extLst>
          </p:cNvPr>
          <p:cNvGrpSpPr/>
          <p:nvPr/>
        </p:nvGrpSpPr>
        <p:grpSpPr>
          <a:xfrm>
            <a:off x="5865723" y="6332674"/>
            <a:ext cx="3553627" cy="1961500"/>
            <a:chOff x="5481313" y="5631829"/>
            <a:chExt cx="3250535" cy="1961500"/>
          </a:xfrm>
        </p:grpSpPr>
        <p:sp>
          <p:nvSpPr>
            <p:cNvPr id="8" name="Subtitle 2">
              <a:extLst>
                <a:ext uri="{FF2B5EF4-FFF2-40B4-BE49-F238E27FC236}">
                  <a16:creationId xmlns:a16="http://schemas.microsoft.com/office/drawing/2014/main" id="{C0DA293F-6672-D9F4-2DB5-BD88E5FAA6BE}"/>
                </a:ext>
              </a:extLst>
            </p:cNvPr>
            <p:cNvSpPr txBox="1">
              <a:spLocks/>
            </p:cNvSpPr>
            <p:nvPr/>
          </p:nvSpPr>
          <p:spPr>
            <a:xfrm>
              <a:off x="5481313" y="6260932"/>
              <a:ext cx="1306638" cy="580071"/>
            </a:xfrm>
            <a:prstGeom prst="rect">
              <a:avLst/>
            </a:prstGeom>
          </p:spPr>
          <p:txBody>
            <a:bodyPr lIns="0" tIns="0" rIns="0" bIns="0" numCol="1" anchor="t"/>
            <a:lstStyle>
              <a:lvl1pPr marL="285750" indent="-2857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Arial" charset="0"/>
                <a:buChar char="•"/>
                <a:defRPr sz="1800" b="0" i="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5400" b="1" dirty="0">
                  <a:solidFill>
                    <a:srgbClr val="34713B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look </a:t>
              </a: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17" name="Graphic 16" descr="Eye outline">
              <a:extLst>
                <a:ext uri="{FF2B5EF4-FFF2-40B4-BE49-F238E27FC236}">
                  <a16:creationId xmlns:a16="http://schemas.microsoft.com/office/drawing/2014/main" id="{23552374-A25D-9B71-4524-7C16109633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770348" y="5631829"/>
              <a:ext cx="1961500" cy="19615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8D748AC-B095-7039-1C66-E6A5F8767F6A}"/>
              </a:ext>
            </a:extLst>
          </p:cNvPr>
          <p:cNvGrpSpPr/>
          <p:nvPr/>
        </p:nvGrpSpPr>
        <p:grpSpPr>
          <a:xfrm>
            <a:off x="10894325" y="3446634"/>
            <a:ext cx="3037074" cy="1842426"/>
            <a:chOff x="11700224" y="3196424"/>
            <a:chExt cx="2778038" cy="1842426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710EC3D0-A264-98F3-F660-78011DD46E55}"/>
                </a:ext>
              </a:extLst>
            </p:cNvPr>
            <p:cNvSpPr txBox="1">
              <a:spLocks/>
            </p:cNvSpPr>
            <p:nvPr/>
          </p:nvSpPr>
          <p:spPr>
            <a:xfrm>
              <a:off x="11700224" y="3559747"/>
              <a:ext cx="1306638" cy="580071"/>
            </a:xfrm>
            <a:prstGeom prst="rect">
              <a:avLst/>
            </a:prstGeom>
          </p:spPr>
          <p:txBody>
            <a:bodyPr lIns="0" tIns="0" rIns="0" bIns="0" numCol="1" anchor="t"/>
            <a:lstStyle>
              <a:lvl1pPr marL="285750" indent="-2857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Arial" charset="0"/>
                <a:buChar char="•"/>
                <a:defRPr sz="1800" b="0" i="0" kern="12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charset="0"/>
                <a:buNone/>
              </a:pPr>
              <a:r>
                <a:rPr lang="en-US" sz="5400" b="1" dirty="0">
                  <a:solidFill>
                    <a:srgbClr val="34713B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feel </a:t>
              </a: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  <a:p>
              <a:pPr marL="0" indent="0">
                <a:buFont typeface="Arial" charset="0"/>
                <a:buNone/>
              </a:pPr>
              <a:endParaRPr lang="en-US" sz="5400" b="1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endParaRPr>
            </a:p>
          </p:txBody>
        </p:sp>
        <p:pic>
          <p:nvPicPr>
            <p:cNvPr id="21" name="Graphic 20" descr="Raised hand outline">
              <a:extLst>
                <a:ext uri="{FF2B5EF4-FFF2-40B4-BE49-F238E27FC236}">
                  <a16:creationId xmlns:a16="http://schemas.microsoft.com/office/drawing/2014/main" id="{1AB8AACC-E9B5-2853-B8E2-5AB4094260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635836" y="3196424"/>
              <a:ext cx="1842426" cy="1842426"/>
            </a:xfrm>
            <a:prstGeom prst="rect">
              <a:avLst/>
            </a:prstGeom>
          </p:spPr>
        </p:pic>
      </p:grpSp>
      <p:sp>
        <p:nvSpPr>
          <p:cNvPr id="28" name="Subtitle 2">
            <a:extLst>
              <a:ext uri="{FF2B5EF4-FFF2-40B4-BE49-F238E27FC236}">
                <a16:creationId xmlns:a16="http://schemas.microsoft.com/office/drawing/2014/main" id="{C49A3CF6-0801-01AF-36B6-BC7B9CE581D8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12014504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What foods do you like the smell of?</a:t>
            </a:r>
          </a:p>
        </p:txBody>
      </p:sp>
    </p:spTree>
    <p:extLst>
      <p:ext uri="{BB962C8B-B14F-4D97-AF65-F5344CB8AC3E}">
        <p14:creationId xmlns:p14="http://schemas.microsoft.com/office/powerpoint/2010/main" val="375372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8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F907-E13C-3B94-ECBE-10C1388FF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9229CC-4ABC-C3C5-6352-22DD401DD5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How could we describe an apple?</a:t>
            </a:r>
            <a:endParaRPr lang="en-GB" dirty="0"/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EF1EE28A-0070-D626-D034-571B071228FB}"/>
              </a:ext>
            </a:extLst>
          </p:cNvPr>
          <p:cNvSpPr/>
          <p:nvPr/>
        </p:nvSpPr>
        <p:spPr>
          <a:xfrm>
            <a:off x="7740482" y="3162543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EAE5718-70D7-2748-1D70-F1228D6A95DC}"/>
              </a:ext>
            </a:extLst>
          </p:cNvPr>
          <p:cNvSpPr txBox="1">
            <a:spLocks/>
          </p:cNvSpPr>
          <p:nvPr/>
        </p:nvSpPr>
        <p:spPr>
          <a:xfrm>
            <a:off x="9970988" y="3887940"/>
            <a:ext cx="3328681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crunchy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BD7832-7228-BA17-1314-7F425240B4DF}"/>
              </a:ext>
            </a:extLst>
          </p:cNvPr>
          <p:cNvSpPr txBox="1">
            <a:spLocks/>
          </p:cNvSpPr>
          <p:nvPr/>
        </p:nvSpPr>
        <p:spPr>
          <a:xfrm>
            <a:off x="11540545" y="5476577"/>
            <a:ext cx="2434219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crispy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8E7A27-A7D6-915D-0A51-735D2B0C30A3}"/>
              </a:ext>
            </a:extLst>
          </p:cNvPr>
          <p:cNvSpPr txBox="1">
            <a:spLocks/>
          </p:cNvSpPr>
          <p:nvPr/>
        </p:nvSpPr>
        <p:spPr>
          <a:xfrm>
            <a:off x="9234241" y="5339824"/>
            <a:ext cx="1511173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juicy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7A9E17-8AE4-6690-7EB3-A4F50988F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291" y="2961122"/>
            <a:ext cx="5039761" cy="448497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C1B3D35-EC93-D0FE-877D-295F3B2994FA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12014504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Now describe the foods on the next few slides.</a:t>
            </a:r>
          </a:p>
        </p:txBody>
      </p:sp>
    </p:spTree>
    <p:extLst>
      <p:ext uri="{BB962C8B-B14F-4D97-AF65-F5344CB8AC3E}">
        <p14:creationId xmlns:p14="http://schemas.microsoft.com/office/powerpoint/2010/main" val="234050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9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01869-B098-ACD2-4999-A487A6A7B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E53D04-B31D-03F2-EF4A-4C864E5C1C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What words can you use to describe this food?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403A7A07-E499-E444-610C-591E2B9B9DD5}"/>
              </a:ext>
            </a:extLst>
          </p:cNvPr>
          <p:cNvSpPr/>
          <p:nvPr/>
        </p:nvSpPr>
        <p:spPr>
          <a:xfrm>
            <a:off x="8013198" y="3740059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32DD806-D58E-B6A2-954D-E73D018836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05" y="3259747"/>
            <a:ext cx="6609349" cy="4256421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075B41B7-8EAA-8796-880E-8C31C3BB2AD9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9897981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Do you like this food? Why?</a:t>
            </a:r>
          </a:p>
        </p:txBody>
      </p:sp>
    </p:spTree>
    <p:extLst>
      <p:ext uri="{BB962C8B-B14F-4D97-AF65-F5344CB8AC3E}">
        <p14:creationId xmlns:p14="http://schemas.microsoft.com/office/powerpoint/2010/main" val="1358922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2E652-2941-3EEC-3F3B-AD5FA11C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D7584C-0022-F8D0-D4FF-FA46BA1BDB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What words can you use to describe this food?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B5560194-0B17-22D0-8CD3-4242347E64FC}"/>
              </a:ext>
            </a:extLst>
          </p:cNvPr>
          <p:cNvSpPr/>
          <p:nvPr/>
        </p:nvSpPr>
        <p:spPr>
          <a:xfrm>
            <a:off x="8013198" y="3740059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BE2C92-D795-12DF-661B-F40E71202F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4" r="6812"/>
          <a:stretch/>
        </p:blipFill>
        <p:spPr>
          <a:xfrm>
            <a:off x="1237197" y="3192813"/>
            <a:ext cx="5995303" cy="41539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E2C940E-829E-7FA1-67FD-5BBFD8DD428F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9897981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Do you like this food? Why?</a:t>
            </a:r>
          </a:p>
        </p:txBody>
      </p:sp>
    </p:spTree>
    <p:extLst>
      <p:ext uri="{BB962C8B-B14F-4D97-AF65-F5344CB8AC3E}">
        <p14:creationId xmlns:p14="http://schemas.microsoft.com/office/powerpoint/2010/main" val="407677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8B23B-5134-5D8E-D7D5-DBDE697DD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B79508-C87D-9225-C6C9-81143E1DF1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What words can you use to describe this food?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1E2ACE7C-F818-EE0C-1491-02D25D0756F5}"/>
              </a:ext>
            </a:extLst>
          </p:cNvPr>
          <p:cNvSpPr/>
          <p:nvPr/>
        </p:nvSpPr>
        <p:spPr>
          <a:xfrm>
            <a:off x="8013198" y="3740059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1B5DE-CA61-33F9-E97E-056E014523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3" r="10679"/>
          <a:stretch/>
        </p:blipFill>
        <p:spPr>
          <a:xfrm>
            <a:off x="1789165" y="3531512"/>
            <a:ext cx="4852267" cy="411240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EA608C96-6539-41AC-3606-57F4E647A581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9897981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Do you like this food? Why?</a:t>
            </a:r>
          </a:p>
        </p:txBody>
      </p:sp>
    </p:spTree>
    <p:extLst>
      <p:ext uri="{BB962C8B-B14F-4D97-AF65-F5344CB8AC3E}">
        <p14:creationId xmlns:p14="http://schemas.microsoft.com/office/powerpoint/2010/main" val="33390071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A5CEA5-7132-CE72-C631-EA61ADE79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6DF31C-B246-9826-C8E8-81AF698EC3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What words can you use to describe this food?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3A2C0DEF-82E5-1031-7A13-C302E70CE8F2}"/>
              </a:ext>
            </a:extLst>
          </p:cNvPr>
          <p:cNvSpPr/>
          <p:nvPr/>
        </p:nvSpPr>
        <p:spPr>
          <a:xfrm>
            <a:off x="8013198" y="3740059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1591FC-ED11-66FC-F3EA-E324E58995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84419" y="3339007"/>
            <a:ext cx="4938814" cy="443011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72EB761A-57DE-7EA7-AF4F-F56ED1AF030B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9897981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Do you like this food? Why?</a:t>
            </a:r>
          </a:p>
        </p:txBody>
      </p:sp>
    </p:spTree>
    <p:extLst>
      <p:ext uri="{BB962C8B-B14F-4D97-AF65-F5344CB8AC3E}">
        <p14:creationId xmlns:p14="http://schemas.microsoft.com/office/powerpoint/2010/main" val="1181764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CDF41-6A1A-86BC-6B1A-62C00985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A4C0A3-FA03-7028-3AF5-C11F78E77F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What words can you use to describe this food?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B40852E2-9CB1-15B0-8066-33D85AF2A085}"/>
              </a:ext>
            </a:extLst>
          </p:cNvPr>
          <p:cNvSpPr/>
          <p:nvPr/>
        </p:nvSpPr>
        <p:spPr>
          <a:xfrm>
            <a:off x="8013198" y="3740059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DC9975-4C66-3DFC-6830-241717A28B56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9897981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Do you like this food? Why?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748EE8-4AE1-BA25-AD08-939134FE2B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4" b="11683"/>
          <a:stretch/>
        </p:blipFill>
        <p:spPr>
          <a:xfrm>
            <a:off x="1426666" y="3426653"/>
            <a:ext cx="5616896" cy="415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9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248E5-41CA-C52B-C7F0-4EAA4D997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296484-C12B-6A5A-D781-795D65A4D6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What words can you use to describe this food?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D09504A8-AEF9-3F80-A221-DE7237B4F2AD}"/>
              </a:ext>
            </a:extLst>
          </p:cNvPr>
          <p:cNvSpPr/>
          <p:nvPr/>
        </p:nvSpPr>
        <p:spPr>
          <a:xfrm>
            <a:off x="8013198" y="3740059"/>
            <a:ext cx="7146763" cy="4153900"/>
          </a:xfrm>
          <a:prstGeom prst="wedgeEllipseCallout">
            <a:avLst>
              <a:gd name="adj1" fmla="val 64880"/>
              <a:gd name="adj2" fmla="val -29714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2F1550A-C842-CF64-67B4-CB048F19A678}"/>
              </a:ext>
            </a:extLst>
          </p:cNvPr>
          <p:cNvSpPr txBox="1">
            <a:spLocks/>
          </p:cNvSpPr>
          <p:nvPr/>
        </p:nvSpPr>
        <p:spPr>
          <a:xfrm>
            <a:off x="1120709" y="8406023"/>
            <a:ext cx="9897981" cy="6920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Do you like this food? Why?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568C70-B4E5-DA89-1EC3-8A9CF9691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3" t="22909" r="7753" b="10520"/>
          <a:stretch>
            <a:fillRect/>
          </a:stretch>
        </p:blipFill>
        <p:spPr>
          <a:xfrm>
            <a:off x="1120709" y="3740059"/>
            <a:ext cx="6142118" cy="335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4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0B34-F754-107C-853E-9EE79A5BC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9495452-5D30-633D-DBED-90343224BD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8405" y="1041279"/>
            <a:ext cx="11779250" cy="830263"/>
          </a:xfrm>
        </p:spPr>
        <p:txBody>
          <a:bodyPr/>
          <a:lstStyle/>
          <a:p>
            <a:r>
              <a:rPr lang="en-US" dirty="0"/>
              <a:t>Can you think of a food for each of these words?</a:t>
            </a:r>
            <a:endParaRPr lang="en-GB" dirty="0"/>
          </a:p>
        </p:txBody>
      </p:sp>
      <p:sp>
        <p:nvSpPr>
          <p:cNvPr id="7" name="Oval Callout 4">
            <a:extLst>
              <a:ext uri="{FF2B5EF4-FFF2-40B4-BE49-F238E27FC236}">
                <a16:creationId xmlns:a16="http://schemas.microsoft.com/office/drawing/2014/main" id="{E88DDD6E-2FDC-B67D-979C-BB2BC245AE2C}"/>
              </a:ext>
            </a:extLst>
          </p:cNvPr>
          <p:cNvSpPr/>
          <p:nvPr/>
        </p:nvSpPr>
        <p:spPr>
          <a:xfrm>
            <a:off x="1309608" y="3993403"/>
            <a:ext cx="4417425" cy="3207492"/>
          </a:xfrm>
          <a:prstGeom prst="wedgeEllipseCallout">
            <a:avLst>
              <a:gd name="adj1" fmla="val -51997"/>
              <a:gd name="adj2" fmla="val 63313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A73EA12-866C-D87C-CD10-371A3D0897BD}"/>
              </a:ext>
            </a:extLst>
          </p:cNvPr>
          <p:cNvSpPr txBox="1">
            <a:spLocks/>
          </p:cNvSpPr>
          <p:nvPr/>
        </p:nvSpPr>
        <p:spPr>
          <a:xfrm>
            <a:off x="2601235" y="5166965"/>
            <a:ext cx="2390141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sticky</a:t>
            </a:r>
          </a:p>
        </p:txBody>
      </p:sp>
      <p:sp>
        <p:nvSpPr>
          <p:cNvPr id="10" name="Oval Callout 4">
            <a:extLst>
              <a:ext uri="{FF2B5EF4-FFF2-40B4-BE49-F238E27FC236}">
                <a16:creationId xmlns:a16="http://schemas.microsoft.com/office/drawing/2014/main" id="{747061F8-EFD7-F712-0E0B-F83D89E28FBC}"/>
              </a:ext>
            </a:extLst>
          </p:cNvPr>
          <p:cNvSpPr/>
          <p:nvPr/>
        </p:nvSpPr>
        <p:spPr>
          <a:xfrm>
            <a:off x="8857142" y="2742727"/>
            <a:ext cx="4478029" cy="3251497"/>
          </a:xfrm>
          <a:prstGeom prst="wedgeEllipseCallout">
            <a:avLst>
              <a:gd name="adj1" fmla="val 69319"/>
              <a:gd name="adj2" fmla="val 67718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19F0510-0D98-3643-BB10-CADECB59D68F}"/>
              </a:ext>
            </a:extLst>
          </p:cNvPr>
          <p:cNvSpPr txBox="1">
            <a:spLocks/>
          </p:cNvSpPr>
          <p:nvPr/>
        </p:nvSpPr>
        <p:spPr>
          <a:xfrm>
            <a:off x="10165461" y="4008475"/>
            <a:ext cx="2939634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bobbly</a:t>
            </a:r>
          </a:p>
        </p:txBody>
      </p:sp>
      <p:sp>
        <p:nvSpPr>
          <p:cNvPr id="14" name="Oval Callout 4">
            <a:extLst>
              <a:ext uri="{FF2B5EF4-FFF2-40B4-BE49-F238E27FC236}">
                <a16:creationId xmlns:a16="http://schemas.microsoft.com/office/drawing/2014/main" id="{8C9B5172-A92C-E99E-F0E7-916AE3A42417}"/>
              </a:ext>
            </a:extLst>
          </p:cNvPr>
          <p:cNvSpPr/>
          <p:nvPr/>
        </p:nvSpPr>
        <p:spPr>
          <a:xfrm>
            <a:off x="5961453" y="5994224"/>
            <a:ext cx="4478029" cy="3251497"/>
          </a:xfrm>
          <a:prstGeom prst="wedgeEllipseCallout">
            <a:avLst>
              <a:gd name="adj1" fmla="val -40801"/>
              <a:gd name="adj2" fmla="val -84045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D7A91FC-BFB2-14EB-F638-00CD122D1F85}"/>
              </a:ext>
            </a:extLst>
          </p:cNvPr>
          <p:cNvSpPr txBox="1">
            <a:spLocks/>
          </p:cNvSpPr>
          <p:nvPr/>
        </p:nvSpPr>
        <p:spPr>
          <a:xfrm>
            <a:off x="7005396" y="7231979"/>
            <a:ext cx="2390141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5400" dirty="0">
                <a:solidFill>
                  <a:srgbClr val="34713B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spongy</a:t>
            </a:r>
          </a:p>
        </p:txBody>
      </p:sp>
    </p:spTree>
    <p:extLst>
      <p:ext uri="{BB962C8B-B14F-4D97-AF65-F5344CB8AC3E}">
        <p14:creationId xmlns:p14="http://schemas.microsoft.com/office/powerpoint/2010/main" val="702613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I like that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A8A550D-A87B-93B1-52F4-54C155E7044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5" r="2982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13299</TotalTime>
  <Words>207</Words>
  <Application>Microsoft Office PowerPoint</Application>
  <PresentationFormat>Custom</PresentationFormat>
  <Paragraphs>36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Source Sans Pro Light</vt:lpstr>
      <vt:lpstr>Source Sans Pro Semi-Bold</vt:lpstr>
      <vt:lpstr>Arial</vt:lpstr>
      <vt:lpstr>Source Sans Pro SemiBold</vt:lpstr>
      <vt:lpstr>Source Sans Pro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21</cp:revision>
  <dcterms:created xsi:type="dcterms:W3CDTF">2026-03-04T15:22:34Z</dcterms:created>
  <dcterms:modified xsi:type="dcterms:W3CDTF">2026-07-13T06:47:35Z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