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50" r:id="rId2"/>
    <p:sldMasterId id="2147483652" r:id="rId3"/>
    <p:sldMasterId id="2147483656" r:id="rId4"/>
  </p:sldMasterIdLst>
  <p:sldIdLst>
    <p:sldId id="256" r:id="rId5"/>
    <p:sldId id="259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61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DCCCC"/>
    <a:srgbClr val="BF5150"/>
    <a:srgbClr val="F9D4B6"/>
    <a:srgbClr val="EDAD80"/>
    <a:srgbClr val="E46B2F"/>
    <a:srgbClr val="ED6B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875"/>
    <p:restoredTop sz="94655"/>
  </p:normalViewPr>
  <p:slideViewPr>
    <p:cSldViewPr snapToGrid="0" snapToObjects="1">
      <p:cViewPr>
        <p:scale>
          <a:sx n="70" d="100"/>
          <a:sy n="70" d="100"/>
        </p:scale>
        <p:origin x="-150" y="-30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42452" y="3531477"/>
            <a:ext cx="9144000" cy="733096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400" b="1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 smtClean="0"/>
              <a:t>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1072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53512" y="587760"/>
            <a:ext cx="9144000" cy="635491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000" b="1" i="0">
                <a:solidFill>
                  <a:srgbClr val="BF515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 smtClean="0"/>
              <a:t>Section Title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53512" y="3065488"/>
            <a:ext cx="9144000" cy="3087973"/>
          </a:xfrm>
          <a:prstGeom prst="rect">
            <a:avLst/>
          </a:prstGeom>
        </p:spPr>
        <p:txBody>
          <a:bodyPr lIns="0" tIns="0" rIns="0" bIns="0"/>
          <a:lstStyle>
            <a:lvl1pPr marL="285750" indent="-285750" algn="l">
              <a:buFont typeface="Arial" charset="0"/>
              <a:buChar char="•"/>
              <a:defRPr sz="1800"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3767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69274" y="1563798"/>
            <a:ext cx="9720000" cy="720000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3400" b="1" i="0">
                <a:solidFill>
                  <a:srgbClr val="BF515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 smtClean="0"/>
              <a:t>Heading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69276" y="2571092"/>
            <a:ext cx="9720000" cy="3600000"/>
          </a:xfrm>
          <a:prstGeom prst="rect">
            <a:avLst/>
          </a:prstGeom>
        </p:spPr>
        <p:txBody>
          <a:bodyPr lIns="0" tIns="0" rIns="0" bIns="0" numCol="1" anchor="t"/>
          <a:lstStyle>
            <a:lvl1pPr marL="285750" indent="-285750" algn="l">
              <a:buSzPct val="90000"/>
              <a:buFont typeface="Arial" charset="0"/>
              <a:buChar char="•"/>
              <a:defRPr sz="18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Text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13439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6209274" y="2571092"/>
            <a:ext cx="4680000" cy="3600000"/>
          </a:xfrm>
          <a:prstGeom prst="rect">
            <a:avLst/>
          </a:prstGeom>
          <a:solidFill>
            <a:srgbClr val="EDCC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169276" y="2571092"/>
            <a:ext cx="4680000" cy="360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285750" indent="-285750">
              <a:buSzPct val="90000"/>
              <a:buFont typeface="Arial" charset="0"/>
              <a:buChar char="•"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Body text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398461" y="2760281"/>
            <a:ext cx="4320000" cy="324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Body text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1169276" y="1563798"/>
            <a:ext cx="9720000" cy="720000"/>
          </a:xfrm>
          <a:prstGeom prst="rect">
            <a:avLst/>
          </a:prstGeom>
        </p:spPr>
        <p:txBody>
          <a:bodyPr lIns="0" tIns="0" rIns="0" bIns="0"/>
          <a:lstStyle>
            <a:lvl1pPr>
              <a:defRPr sz="3400" b="1" i="0">
                <a:solidFill>
                  <a:srgbClr val="BF515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 smtClean="0"/>
              <a:t>Heading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0079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foodafactoflife.org.uk/" TargetMode="External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foodafactoflife.org.uk/" TargetMode="Externa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://www.foodafactoflife.org.uk/" TargetMode="Externa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www.foodafactoflife.org.uk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9453" y="358589"/>
            <a:ext cx="2044335" cy="1435165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5"/>
              </a:rPr>
              <a:t>www.foodafactoflife.org.uk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Food –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a fact of life 2019</a:t>
            </a:r>
            <a:endParaRPr lang="en-US" sz="900" b="0" i="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8885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2019</a:t>
            </a:r>
            <a:endParaRPr lang="en-US" sz="900" b="0" i="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8317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2019</a:t>
            </a:r>
            <a:endParaRPr lang="en-US" sz="900" b="0" i="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2393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2019</a:t>
            </a:r>
            <a:endParaRPr lang="en-US" sz="900" b="0" i="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8143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7" Type="http://schemas.openxmlformats.org/officeDocument/2006/relationships/image" Target="../media/image20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jpg"/><Relationship Id="rId5" Type="http://schemas.openxmlformats.org/officeDocument/2006/relationships/image" Target="../media/image18.jpg"/><Relationship Id="rId4" Type="http://schemas.openxmlformats.org/officeDocument/2006/relationships/image" Target="../media/image17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The milling process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51663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The milling process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5518603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400" dirty="0"/>
              <a:t>Grain needs to be milled </a:t>
            </a:r>
            <a:r>
              <a:rPr lang="en-GB" sz="2400" dirty="0" smtClean="0"/>
              <a:t>into flour before </a:t>
            </a:r>
            <a:r>
              <a:rPr lang="en-GB" sz="2400" dirty="0"/>
              <a:t>it can be used to make different foods.</a:t>
            </a:r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r>
              <a:rPr lang="en-GB" sz="2400" dirty="0"/>
              <a:t>Let’s find out more…</a:t>
            </a:r>
          </a:p>
        </p:txBody>
      </p:sp>
      <p:pic>
        <p:nvPicPr>
          <p:cNvPr id="1026" name="Picture 2" descr="S:\Shared\EDUCATION TEAM FILES\Photographs Oct 2018 onwards\shutterstock_48889932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2796" y="2657352"/>
            <a:ext cx="4157334" cy="27758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S:\Shared\EDUCATION TEAM FILES\Photographs Oct 2018 onwards\Large size photos\wheat grain flour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1472" y="3761596"/>
            <a:ext cx="3411324" cy="2626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0713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Cleaning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6678187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400" dirty="0"/>
              <a:t>On arrival at the mill, the wheat grain is cleaned to remove dust, straw, stones and other things in the wheat grain that we do not want to eat. </a:t>
            </a:r>
            <a:br>
              <a:rPr lang="en-GB" sz="2400" dirty="0"/>
            </a:br>
            <a:r>
              <a:rPr lang="en-GB" sz="2400" dirty="0"/>
              <a:t/>
            </a:r>
            <a:br>
              <a:rPr lang="en-GB" sz="2400" dirty="0"/>
            </a:br>
            <a:r>
              <a:rPr lang="en-GB" sz="2400" dirty="0"/>
              <a:t>Magnets are used to remove any metal </a:t>
            </a:r>
            <a:r>
              <a:rPr lang="en-GB" sz="2400" dirty="0" smtClean="0"/>
              <a:t>objects</a:t>
            </a:r>
            <a:r>
              <a:rPr lang="en-GB" sz="2400" dirty="0"/>
              <a:t>.</a:t>
            </a:r>
            <a:endParaRPr lang="en-US" sz="2400" dirty="0"/>
          </a:p>
        </p:txBody>
      </p:sp>
      <p:pic>
        <p:nvPicPr>
          <p:cNvPr id="4" name="Content Placeholder 5" descr="6 Wheat Tipping option 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823557" y="1806180"/>
            <a:ext cx="3006050" cy="452596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319258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Milling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6071496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400" dirty="0"/>
              <a:t>The grain is then ground through steel rollers with teeth that break the grains open.</a:t>
            </a:r>
            <a:br>
              <a:rPr lang="en-GB" sz="2400" dirty="0"/>
            </a:br>
            <a:r>
              <a:rPr lang="en-GB" sz="2400" dirty="0"/>
              <a:t/>
            </a:r>
            <a:br>
              <a:rPr lang="en-GB" sz="2400" dirty="0"/>
            </a:br>
            <a:r>
              <a:rPr lang="en-GB" sz="2400" dirty="0"/>
              <a:t>This is called the ‘first break’.</a:t>
            </a:r>
            <a:endParaRPr lang="en-US" sz="2400" dirty="0"/>
          </a:p>
        </p:txBody>
      </p:sp>
      <p:pic>
        <p:nvPicPr>
          <p:cNvPr id="4" name="Content Placeholder 6" descr="7 Steel rollers.jpg"/>
          <p:cNvPicPr>
            <a:picLocks noChangeAspect="1"/>
          </p:cNvPicPr>
          <p:nvPr/>
        </p:nvPicPr>
        <p:blipFill rotWithShape="1">
          <a:blip r:embed="rId2" cstate="print"/>
          <a:srcRect l="21493" r="6061"/>
          <a:stretch/>
        </p:blipFill>
        <p:spPr>
          <a:xfrm>
            <a:off x="8112641" y="2365819"/>
            <a:ext cx="3756079" cy="344800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319258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Milling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4721161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400" dirty="0"/>
              <a:t>The grains are then sieved and ground to </a:t>
            </a:r>
            <a:r>
              <a:rPr lang="en-GB" sz="2400" dirty="0" smtClean="0"/>
              <a:t>separate:</a:t>
            </a:r>
          </a:p>
          <a:p>
            <a:r>
              <a:rPr lang="en-GB" sz="2400" dirty="0" smtClean="0"/>
              <a:t>the </a:t>
            </a:r>
            <a:r>
              <a:rPr lang="en-GB" sz="2400" b="1" dirty="0"/>
              <a:t>endosperm</a:t>
            </a:r>
            <a:r>
              <a:rPr lang="en-GB" sz="2400" dirty="0"/>
              <a:t> (the white </a:t>
            </a:r>
            <a:r>
              <a:rPr lang="en-GB" sz="2400" dirty="0" smtClean="0"/>
              <a:t>flour);</a:t>
            </a:r>
          </a:p>
          <a:p>
            <a:r>
              <a:rPr lang="en-GB" sz="2400" dirty="0" smtClean="0"/>
              <a:t>the </a:t>
            </a:r>
            <a:r>
              <a:rPr lang="en-GB" sz="2400" b="1" dirty="0"/>
              <a:t>bran layers</a:t>
            </a:r>
            <a:r>
              <a:rPr lang="en-GB" sz="2400" dirty="0"/>
              <a:t> (outside case of the </a:t>
            </a:r>
            <a:r>
              <a:rPr lang="en-GB" sz="2400" dirty="0" smtClean="0"/>
              <a:t>grain);</a:t>
            </a:r>
          </a:p>
          <a:p>
            <a:r>
              <a:rPr lang="en-GB" sz="2400" dirty="0" smtClean="0"/>
              <a:t>the </a:t>
            </a:r>
            <a:r>
              <a:rPr lang="en-GB" sz="2400" b="1" dirty="0"/>
              <a:t>wheat germ </a:t>
            </a:r>
            <a:r>
              <a:rPr lang="en-GB" sz="2400" dirty="0"/>
              <a:t>(part that grows a new plant).</a:t>
            </a:r>
            <a:endParaRPr lang="en-US" sz="2400" dirty="0"/>
          </a:p>
        </p:txBody>
      </p:sp>
      <p:pic>
        <p:nvPicPr>
          <p:cNvPr id="4" name="Picture 3" descr="C:\Users\ctheobald\Desktop\Grain chain istock photos\Cross-section-of-wheat.jp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76" r="6614"/>
          <a:stretch/>
        </p:blipFill>
        <p:spPr bwMode="auto">
          <a:xfrm>
            <a:off x="7180925" y="1837937"/>
            <a:ext cx="4582157" cy="3376102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8095703" y="5214039"/>
            <a:ext cx="29426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 grain of wheat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19258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Flour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5" y="2571092"/>
            <a:ext cx="5858845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400" dirty="0"/>
              <a:t>The miller will keep grinding and sieving the flour until it is very smooth.</a:t>
            </a:r>
            <a:br>
              <a:rPr lang="en-GB" sz="2400" dirty="0"/>
            </a:br>
            <a:r>
              <a:rPr lang="en-GB" sz="2400" dirty="0"/>
              <a:t/>
            </a:r>
            <a:br>
              <a:rPr lang="en-GB" sz="2400" dirty="0"/>
            </a:br>
            <a:endParaRPr lang="en-US" sz="2400" dirty="0"/>
          </a:p>
        </p:txBody>
      </p:sp>
      <p:pic>
        <p:nvPicPr>
          <p:cNvPr id="4" name="Content Placeholder 5" descr="8 Smooth roller mill.jpg"/>
          <p:cNvPicPr>
            <a:picLocks noChangeAspect="1"/>
          </p:cNvPicPr>
          <p:nvPr/>
        </p:nvPicPr>
        <p:blipFill rotWithShape="1">
          <a:blip r:embed="rId2" cstate="print"/>
          <a:srcRect r="19110"/>
          <a:stretch/>
        </p:blipFill>
        <p:spPr>
          <a:xfrm>
            <a:off x="7315200" y="2454907"/>
            <a:ext cx="4520092" cy="37161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319258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White flour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4976343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400" dirty="0"/>
              <a:t>White flour is created when the bran and wheat germ have been removed.</a:t>
            </a:r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5860" y="1718296"/>
            <a:ext cx="4572725" cy="4572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19258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Brown flour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5593031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400" dirty="0"/>
              <a:t>Brown flour is created when some of the bran and wheat germ are added back to the white flour. </a:t>
            </a:r>
            <a:endParaRPr lang="en-US" sz="2400" dirty="0"/>
          </a:p>
        </p:txBody>
      </p:sp>
      <p:pic>
        <p:nvPicPr>
          <p:cNvPr id="4" name="Content Placeholder 9" descr="9b BrownFlour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708207" y="2466634"/>
            <a:ext cx="4006222" cy="266429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319258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Wholemeal</a:t>
            </a:r>
            <a:r>
              <a:rPr lang="en-US" dirty="0" smtClean="0"/>
              <a:t> flour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5" y="2571092"/>
            <a:ext cx="5295319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400" dirty="0"/>
              <a:t>Wholemeal flour is created when all</a:t>
            </a:r>
            <a:r>
              <a:rPr lang="en-GB" sz="2400" b="1" dirty="0"/>
              <a:t> </a:t>
            </a:r>
            <a:r>
              <a:rPr lang="en-GB" sz="2400" dirty="0" smtClean="0"/>
              <a:t>of </a:t>
            </a:r>
            <a:r>
              <a:rPr lang="en-GB" sz="2400" dirty="0"/>
              <a:t>the bran and wheat germ are added back to the white flour.  </a:t>
            </a:r>
            <a:br>
              <a:rPr lang="en-GB" sz="2400" dirty="0"/>
            </a:br>
            <a:r>
              <a:rPr lang="en-GB" sz="2400" dirty="0"/>
              <a:t/>
            </a:r>
            <a:br>
              <a:rPr lang="en-GB" sz="2400" dirty="0"/>
            </a:br>
            <a:r>
              <a:rPr lang="en-GB" sz="2400" dirty="0"/>
              <a:t>The name ‘wholemeal’ is given because the flour is made from the ‘whole’ of the ‘meal’.</a:t>
            </a:r>
            <a:br>
              <a:rPr lang="en-GB" sz="2400" dirty="0"/>
            </a:br>
            <a:r>
              <a:rPr lang="en-GB" sz="2400" dirty="0"/>
              <a:t/>
            </a:r>
            <a:br>
              <a:rPr lang="en-GB" sz="2400" dirty="0"/>
            </a:br>
            <a:r>
              <a:rPr lang="en-GB" sz="2400" dirty="0"/>
              <a:t>‘Meal’ means coarsely ground grain!</a:t>
            </a:r>
          </a:p>
          <a:p>
            <a:pPr marL="0" indent="0">
              <a:buNone/>
            </a:pPr>
            <a:endParaRPr lang="en-US" sz="2400" dirty="0"/>
          </a:p>
        </p:txBody>
      </p:sp>
      <p:pic>
        <p:nvPicPr>
          <p:cNvPr id="4" name="Picture 3" descr="9c WholemealFlour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342496" y="2571092"/>
            <a:ext cx="4415299" cy="293634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319258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Milling diagram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6337310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400" dirty="0"/>
              <a:t>Here is a diagram showing how wheat is milled.</a:t>
            </a:r>
            <a:br>
              <a:rPr lang="en-GB" sz="2400" dirty="0"/>
            </a:br>
            <a:r>
              <a:rPr lang="en-GB" sz="2400" dirty="0"/>
              <a:t/>
            </a:r>
            <a:br>
              <a:rPr lang="en-GB" sz="2400" dirty="0"/>
            </a:br>
            <a:r>
              <a:rPr lang="en-GB" sz="2400" dirty="0"/>
              <a:t>Find out what </a:t>
            </a:r>
            <a:r>
              <a:rPr lang="en-GB" sz="2400" b="1" dirty="0"/>
              <a:t>conditioned wheat</a:t>
            </a:r>
            <a:r>
              <a:rPr lang="en-GB" sz="2400" dirty="0"/>
              <a:t> is and what </a:t>
            </a:r>
            <a:r>
              <a:rPr lang="en-GB" sz="2400" b="1" dirty="0" err="1"/>
              <a:t>gristing</a:t>
            </a:r>
            <a:r>
              <a:rPr lang="en-GB" sz="2400" dirty="0"/>
              <a:t> mean.</a:t>
            </a:r>
            <a:endParaRPr lang="en-US" sz="2400" dirty="0"/>
          </a:p>
        </p:txBody>
      </p:sp>
      <p:pic>
        <p:nvPicPr>
          <p:cNvPr id="4" name="Picture 3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72" t="25604" r="56006" b="28107"/>
          <a:stretch/>
        </p:blipFill>
        <p:spPr bwMode="auto">
          <a:xfrm>
            <a:off x="7410894" y="2042263"/>
            <a:ext cx="4325788" cy="402892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2683935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Food from flour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dirty="0" smtClean="0"/>
              <a:t>Here are some examples – what others can you name?</a:t>
            </a:r>
            <a:endParaRPr lang="en-US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6428" y="2237396"/>
            <a:ext cx="3207403" cy="214710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539"/>
          <a:stretch/>
        </p:blipFill>
        <p:spPr>
          <a:xfrm>
            <a:off x="3025945" y="3310948"/>
            <a:ext cx="2817528" cy="150910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5912" y="4668018"/>
            <a:ext cx="2234320" cy="190359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715"/>
          <a:stretch/>
        </p:blipFill>
        <p:spPr>
          <a:xfrm>
            <a:off x="8287787" y="4178063"/>
            <a:ext cx="2152342" cy="200780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3992" y="4930747"/>
            <a:ext cx="2239348" cy="149216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71" t="8078" r="5370" b="5406"/>
          <a:stretch/>
        </p:blipFill>
        <p:spPr>
          <a:xfrm>
            <a:off x="6350943" y="3151311"/>
            <a:ext cx="1899573" cy="1461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83935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GB" sz="3600" dirty="0" smtClean="0"/>
              <a:t>For further information, go to: </a:t>
            </a:r>
          </a:p>
          <a:p>
            <a:pPr marL="0" indent="0" algn="ctr">
              <a:buNone/>
            </a:pPr>
            <a:r>
              <a:rPr lang="en-GB" sz="3600" dirty="0" smtClean="0"/>
              <a:t>www.foodafactoflife.org.uk</a:t>
            </a: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12989303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83</TotalTime>
  <Words>232</Words>
  <Application>Microsoft Office PowerPoint</Application>
  <PresentationFormat>Custom</PresentationFormat>
  <Paragraphs>29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Office Theme</vt:lpstr>
      <vt:lpstr>Custom Design</vt:lpstr>
      <vt:lpstr>1_Custom Design</vt:lpstr>
      <vt:lpstr>3_Custom Design</vt:lpstr>
      <vt:lpstr>The milling process</vt:lpstr>
      <vt:lpstr>The milling process</vt:lpstr>
      <vt:lpstr>Cleaning</vt:lpstr>
      <vt:lpstr>Milling</vt:lpstr>
      <vt:lpstr>Milling</vt:lpstr>
      <vt:lpstr>Flour</vt:lpstr>
      <vt:lpstr>White flour</vt:lpstr>
      <vt:lpstr>Brown flour</vt:lpstr>
      <vt:lpstr>Wholemeal flour</vt:lpstr>
      <vt:lpstr>Milling diagram</vt:lpstr>
      <vt:lpstr>Food from flour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Glenn Carter</dc:creator>
  <cp:lastModifiedBy>Roy Ballam</cp:lastModifiedBy>
  <cp:revision>24</cp:revision>
  <dcterms:created xsi:type="dcterms:W3CDTF">2018-10-10T09:22:08Z</dcterms:created>
  <dcterms:modified xsi:type="dcterms:W3CDTF">2018-12-17T15:36:35Z</dcterms:modified>
</cp:coreProperties>
</file>