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50" r:id="rId5"/>
    <p:sldMasterId id="2147483652" r:id="rId6"/>
    <p:sldMasterId id="2147483656" r:id="rId7"/>
  </p:sldMasterIdLst>
  <p:sldIdLst>
    <p:sldId id="275" r:id="rId8"/>
    <p:sldId id="276" r:id="rId9"/>
    <p:sldId id="277" r:id="rId10"/>
    <p:sldId id="278" r:id="rId11"/>
    <p:sldId id="279" r:id="rId12"/>
    <p:sldId id="280" r:id="rId13"/>
    <p:sldId id="281" r:id="rId14"/>
    <p:sldId id="282" r:id="rId15"/>
    <p:sldId id="283" r:id="rId16"/>
    <p:sldId id="284" r:id="rId17"/>
    <p:sldId id="285" r:id="rId18"/>
    <p:sldId id="290" r:id="rId19"/>
    <p:sldId id="286" r:id="rId20"/>
    <p:sldId id="287" r:id="rId21"/>
    <p:sldId id="289" r:id="rId22"/>
    <p:sldId id="261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wen Trafford" initials="ET" lastIdx="6" clrIdx="0">
    <p:extLst>
      <p:ext uri="{19B8F6BF-5375-455C-9EA6-DF929625EA0E}">
        <p15:presenceInfo xmlns:p15="http://schemas.microsoft.com/office/powerpoint/2012/main" userId="Ewen Trafford" providerId="None"/>
      </p:ext>
    </p:extLst>
  </p:cmAuthor>
  <p:cmAuthor id="2" name="Frances Meek" initials="FM" lastIdx="2" clrIdx="1">
    <p:extLst>
      <p:ext uri="{19B8F6BF-5375-455C-9EA6-DF929625EA0E}">
        <p15:presenceInfo xmlns:p15="http://schemas.microsoft.com/office/powerpoint/2012/main" userId="S-1-5-21-1974762338-2042246095-630515929-1143" providerId="AD"/>
      </p:ext>
    </p:extLst>
  </p:cmAuthor>
  <p:cmAuthor id="3" name="Boardroom " initials="B" lastIdx="4" clrIdx="2">
    <p:extLst>
      <p:ext uri="{19B8F6BF-5375-455C-9EA6-DF929625EA0E}">
        <p15:presenceInfo xmlns:p15="http://schemas.microsoft.com/office/powerpoint/2012/main" userId="Boardroom 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63B83"/>
    <a:srgbClr val="C3C4D9"/>
    <a:srgbClr val="B8B8D1"/>
    <a:srgbClr val="F9D4B6"/>
    <a:srgbClr val="EDAD80"/>
    <a:srgbClr val="E46B2F"/>
    <a:srgbClr val="ED6B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0E80235-BF74-4A0F-B1D4-4C8B3DF16956}" v="2" dt="2024-08-30T08:44:10.18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875"/>
    <p:restoredTop sz="94655"/>
  </p:normalViewPr>
  <p:slideViewPr>
    <p:cSldViewPr snapToGrid="0" snapToObjects="1">
      <p:cViewPr varScale="1">
        <p:scale>
          <a:sx n="79" d="100"/>
          <a:sy n="79" d="100"/>
        </p:scale>
        <p:origin x="826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4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commentAuthors" Target="commentAuthor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tableStyles" Target="tableStyle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exander White" userId="3da70261-e0e7-408d-aace-eb577feade9e" providerId="ADAL" clId="{E80C4496-14B8-4540-AA09-48470CA3F822}"/>
    <pc:docChg chg="modSld modMainMaster">
      <pc:chgData name="Alexander White" userId="3da70261-e0e7-408d-aace-eb577feade9e" providerId="ADAL" clId="{E80C4496-14B8-4540-AA09-48470CA3F822}" dt="2024-05-23T10:49:08.011" v="32" actId="1076"/>
      <pc:docMkLst>
        <pc:docMk/>
      </pc:docMkLst>
      <pc:sldChg chg="addSp modSp">
        <pc:chgData name="Alexander White" userId="3da70261-e0e7-408d-aace-eb577feade9e" providerId="ADAL" clId="{E80C4496-14B8-4540-AA09-48470CA3F822}" dt="2024-05-20T13:53:11.739" v="16"/>
        <pc:sldMkLst>
          <pc:docMk/>
          <pc:sldMk cId="1219004254" sldId="261"/>
        </pc:sldMkLst>
        <pc:spChg chg="add mod">
          <ac:chgData name="Alexander White" userId="3da70261-e0e7-408d-aace-eb577feade9e" providerId="ADAL" clId="{E80C4496-14B8-4540-AA09-48470CA3F822}" dt="2024-05-20T13:53:11.739" v="16"/>
          <ac:spMkLst>
            <pc:docMk/>
            <pc:sldMk cId="1219004254" sldId="261"/>
            <ac:spMk id="4" creationId="{32BEF815-95C1-7A60-9DCB-DCB7935C1951}"/>
          </ac:spMkLst>
        </pc:spChg>
      </pc:sldChg>
      <pc:sldChg chg="modSp mod">
        <pc:chgData name="Alexander White" userId="3da70261-e0e7-408d-aace-eb577feade9e" providerId="ADAL" clId="{E80C4496-14B8-4540-AA09-48470CA3F822}" dt="2024-05-23T10:47:43.089" v="19" actId="14100"/>
        <pc:sldMkLst>
          <pc:docMk/>
          <pc:sldMk cId="1626143689" sldId="276"/>
        </pc:sldMkLst>
        <pc:spChg chg="mod">
          <ac:chgData name="Alexander White" userId="3da70261-e0e7-408d-aace-eb577feade9e" providerId="ADAL" clId="{E80C4496-14B8-4540-AA09-48470CA3F822}" dt="2024-05-23T10:47:38.960" v="17" actId="14100"/>
          <ac:spMkLst>
            <pc:docMk/>
            <pc:sldMk cId="1626143689" sldId="276"/>
            <ac:spMk id="3" creationId="{00000000-0000-0000-0000-000000000000}"/>
          </ac:spMkLst>
        </pc:spChg>
        <pc:picChg chg="mod">
          <ac:chgData name="Alexander White" userId="3da70261-e0e7-408d-aace-eb577feade9e" providerId="ADAL" clId="{E80C4496-14B8-4540-AA09-48470CA3F822}" dt="2024-05-23T10:47:43.089" v="19" actId="14100"/>
          <ac:picMkLst>
            <pc:docMk/>
            <pc:sldMk cId="1626143689" sldId="276"/>
            <ac:picMk id="4" creationId="{00000000-0000-0000-0000-000000000000}"/>
          </ac:picMkLst>
        </pc:picChg>
      </pc:sldChg>
      <pc:sldChg chg="modSp mod">
        <pc:chgData name="Alexander White" userId="3da70261-e0e7-408d-aace-eb577feade9e" providerId="ADAL" clId="{E80C4496-14B8-4540-AA09-48470CA3F822}" dt="2024-05-23T10:47:50.016" v="20" actId="14100"/>
        <pc:sldMkLst>
          <pc:docMk/>
          <pc:sldMk cId="885304498" sldId="277"/>
        </pc:sldMkLst>
        <pc:spChg chg="mod">
          <ac:chgData name="Alexander White" userId="3da70261-e0e7-408d-aace-eb577feade9e" providerId="ADAL" clId="{E80C4496-14B8-4540-AA09-48470CA3F822}" dt="2024-05-23T10:47:50.016" v="20" actId="14100"/>
          <ac:spMkLst>
            <pc:docMk/>
            <pc:sldMk cId="885304498" sldId="277"/>
            <ac:spMk id="3" creationId="{00000000-0000-0000-0000-000000000000}"/>
          </ac:spMkLst>
        </pc:spChg>
      </pc:sldChg>
      <pc:sldChg chg="modSp mod">
        <pc:chgData name="Alexander White" userId="3da70261-e0e7-408d-aace-eb577feade9e" providerId="ADAL" clId="{E80C4496-14B8-4540-AA09-48470CA3F822}" dt="2024-05-23T10:48:12.765" v="22" actId="14100"/>
        <pc:sldMkLst>
          <pc:docMk/>
          <pc:sldMk cId="468991688" sldId="278"/>
        </pc:sldMkLst>
        <pc:spChg chg="mod">
          <ac:chgData name="Alexander White" userId="3da70261-e0e7-408d-aace-eb577feade9e" providerId="ADAL" clId="{E80C4496-14B8-4540-AA09-48470CA3F822}" dt="2024-05-23T10:48:09.443" v="21" actId="14100"/>
          <ac:spMkLst>
            <pc:docMk/>
            <pc:sldMk cId="468991688" sldId="278"/>
            <ac:spMk id="3" creationId="{00000000-0000-0000-0000-000000000000}"/>
          </ac:spMkLst>
        </pc:spChg>
        <pc:picChg chg="mod">
          <ac:chgData name="Alexander White" userId="3da70261-e0e7-408d-aace-eb577feade9e" providerId="ADAL" clId="{E80C4496-14B8-4540-AA09-48470CA3F822}" dt="2024-05-23T10:48:12.765" v="22" actId="14100"/>
          <ac:picMkLst>
            <pc:docMk/>
            <pc:sldMk cId="468991688" sldId="278"/>
            <ac:picMk id="4" creationId="{00000000-0000-0000-0000-000000000000}"/>
          </ac:picMkLst>
        </pc:picChg>
      </pc:sldChg>
      <pc:sldChg chg="modSp mod">
        <pc:chgData name="Alexander White" userId="3da70261-e0e7-408d-aace-eb577feade9e" providerId="ADAL" clId="{E80C4496-14B8-4540-AA09-48470CA3F822}" dt="2024-05-23T10:49:08.011" v="32" actId="1076"/>
        <pc:sldMkLst>
          <pc:docMk/>
          <pc:sldMk cId="2814177906" sldId="287"/>
        </pc:sldMkLst>
        <pc:spChg chg="mod">
          <ac:chgData name="Alexander White" userId="3da70261-e0e7-408d-aace-eb577feade9e" providerId="ADAL" clId="{E80C4496-14B8-4540-AA09-48470CA3F822}" dt="2024-05-23T10:48:51.040" v="25" actId="14100"/>
          <ac:spMkLst>
            <pc:docMk/>
            <pc:sldMk cId="2814177906" sldId="287"/>
            <ac:spMk id="3" creationId="{00000000-0000-0000-0000-000000000000}"/>
          </ac:spMkLst>
        </pc:spChg>
        <pc:picChg chg="mod">
          <ac:chgData name="Alexander White" userId="3da70261-e0e7-408d-aace-eb577feade9e" providerId="ADAL" clId="{E80C4496-14B8-4540-AA09-48470CA3F822}" dt="2024-05-23T10:49:05.907" v="31" actId="1076"/>
          <ac:picMkLst>
            <pc:docMk/>
            <pc:sldMk cId="2814177906" sldId="287"/>
            <ac:picMk id="4" creationId="{00000000-0000-0000-0000-000000000000}"/>
          </ac:picMkLst>
        </pc:picChg>
        <pc:picChg chg="mod">
          <ac:chgData name="Alexander White" userId="3da70261-e0e7-408d-aace-eb577feade9e" providerId="ADAL" clId="{E80C4496-14B8-4540-AA09-48470CA3F822}" dt="2024-05-23T10:49:08.011" v="32" actId="1076"/>
          <ac:picMkLst>
            <pc:docMk/>
            <pc:sldMk cId="2814177906" sldId="287"/>
            <ac:picMk id="5" creationId="{00000000-0000-0000-0000-000000000000}"/>
          </ac:picMkLst>
        </pc:picChg>
      </pc:sldChg>
      <pc:sldChg chg="modSp mod">
        <pc:chgData name="Alexander White" userId="3da70261-e0e7-408d-aace-eb577feade9e" providerId="ADAL" clId="{E80C4496-14B8-4540-AA09-48470CA3F822}" dt="2024-05-23T10:48:38.753" v="24" actId="2711"/>
        <pc:sldMkLst>
          <pc:docMk/>
          <pc:sldMk cId="1565345284" sldId="290"/>
        </pc:sldMkLst>
        <pc:spChg chg="mod">
          <ac:chgData name="Alexander White" userId="3da70261-e0e7-408d-aace-eb577feade9e" providerId="ADAL" clId="{E80C4496-14B8-4540-AA09-48470CA3F822}" dt="2024-05-23T10:48:38.753" v="24" actId="2711"/>
          <ac:spMkLst>
            <pc:docMk/>
            <pc:sldMk cId="1565345284" sldId="290"/>
            <ac:spMk id="6" creationId="{00000000-0000-0000-0000-000000000000}"/>
          </ac:spMkLst>
        </pc:spChg>
      </pc:sldChg>
      <pc:sldMasterChg chg="modSp mod">
        <pc:chgData name="Alexander White" userId="3da70261-e0e7-408d-aace-eb577feade9e" providerId="ADAL" clId="{E80C4496-14B8-4540-AA09-48470CA3F822}" dt="2024-05-20T13:52:48.907" v="3" actId="20577"/>
        <pc:sldMasterMkLst>
          <pc:docMk/>
          <pc:sldMasterMk cId="1328885048" sldId="2147483648"/>
        </pc:sldMasterMkLst>
        <pc:spChg chg="mod">
          <ac:chgData name="Alexander White" userId="3da70261-e0e7-408d-aace-eb577feade9e" providerId="ADAL" clId="{E80C4496-14B8-4540-AA09-48470CA3F822}" dt="2024-05-20T13:52:48.907" v="3" actId="20577"/>
          <ac:spMkLst>
            <pc:docMk/>
            <pc:sldMasterMk cId="1328885048" sldId="2147483648"/>
            <ac:spMk id="9" creationId="{00000000-0000-0000-0000-000000000000}"/>
          </ac:spMkLst>
        </pc:spChg>
      </pc:sldMasterChg>
      <pc:sldMasterChg chg="modSp mod">
        <pc:chgData name="Alexander White" userId="3da70261-e0e7-408d-aace-eb577feade9e" providerId="ADAL" clId="{E80C4496-14B8-4540-AA09-48470CA3F822}" dt="2024-05-20T13:52:53.099" v="7" actId="20577"/>
        <pc:sldMasterMkLst>
          <pc:docMk/>
          <pc:sldMasterMk cId="1498317190" sldId="2147483650"/>
        </pc:sldMasterMkLst>
        <pc:spChg chg="mod">
          <ac:chgData name="Alexander White" userId="3da70261-e0e7-408d-aace-eb577feade9e" providerId="ADAL" clId="{E80C4496-14B8-4540-AA09-48470CA3F822}" dt="2024-05-20T13:52:53.099" v="7" actId="20577"/>
          <ac:spMkLst>
            <pc:docMk/>
            <pc:sldMasterMk cId="1498317190" sldId="2147483650"/>
            <ac:spMk id="9" creationId="{00000000-0000-0000-0000-000000000000}"/>
          </ac:spMkLst>
        </pc:spChg>
      </pc:sldMasterChg>
      <pc:sldMasterChg chg="modSp mod">
        <pc:chgData name="Alexander White" userId="3da70261-e0e7-408d-aace-eb577feade9e" providerId="ADAL" clId="{E80C4496-14B8-4540-AA09-48470CA3F822}" dt="2024-05-20T13:52:58.253" v="11" actId="20577"/>
        <pc:sldMasterMkLst>
          <pc:docMk/>
          <pc:sldMasterMk cId="1822393236" sldId="2147483652"/>
        </pc:sldMasterMkLst>
        <pc:spChg chg="mod">
          <ac:chgData name="Alexander White" userId="3da70261-e0e7-408d-aace-eb577feade9e" providerId="ADAL" clId="{E80C4496-14B8-4540-AA09-48470CA3F822}" dt="2024-05-20T13:52:58.253" v="11" actId="20577"/>
          <ac:spMkLst>
            <pc:docMk/>
            <pc:sldMasterMk cId="1822393236" sldId="2147483652"/>
            <ac:spMk id="9" creationId="{00000000-0000-0000-0000-000000000000}"/>
          </ac:spMkLst>
        </pc:spChg>
      </pc:sldMasterChg>
      <pc:sldMasterChg chg="modSp mod">
        <pc:chgData name="Alexander White" userId="3da70261-e0e7-408d-aace-eb577feade9e" providerId="ADAL" clId="{E80C4496-14B8-4540-AA09-48470CA3F822}" dt="2024-05-20T13:53:02.794" v="15" actId="20577"/>
        <pc:sldMasterMkLst>
          <pc:docMk/>
          <pc:sldMasterMk cId="1788143608" sldId="2147483656"/>
        </pc:sldMasterMkLst>
        <pc:spChg chg="mod">
          <ac:chgData name="Alexander White" userId="3da70261-e0e7-408d-aace-eb577feade9e" providerId="ADAL" clId="{E80C4496-14B8-4540-AA09-48470CA3F822}" dt="2024-05-20T13:53:02.794" v="15" actId="20577"/>
          <ac:spMkLst>
            <pc:docMk/>
            <pc:sldMasterMk cId="1788143608" sldId="2147483656"/>
            <ac:spMk id="8" creationId="{00000000-0000-0000-0000-000000000000}"/>
          </ac:spMkLst>
        </pc:sp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42452" y="3531477"/>
            <a:ext cx="9144000" cy="733096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4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741072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53512" y="587760"/>
            <a:ext cx="9144000" cy="635491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000" b="1" i="0">
                <a:solidFill>
                  <a:srgbClr val="263B8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Section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53512" y="3065488"/>
            <a:ext cx="9144000" cy="3087973"/>
          </a:xfrm>
          <a:prstGeom prst="rect">
            <a:avLst/>
          </a:prstGeom>
        </p:spPr>
        <p:txBody>
          <a:bodyPr lIns="0" tIns="0" rIns="0" bIns="0"/>
          <a:lstStyle>
            <a:lvl1pPr marL="285750" indent="-285750" algn="l">
              <a:buFont typeface="Arial" charset="0"/>
              <a:buChar char="•"/>
              <a:defRPr sz="1800"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823767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69274" y="1563798"/>
            <a:ext cx="9720000" cy="72000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3400" b="1" i="0">
                <a:solidFill>
                  <a:srgbClr val="263B8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69276" y="2571092"/>
            <a:ext cx="9720000" cy="3600000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>
              <a:buSzPct val="90000"/>
              <a:buFont typeface="Arial" charset="0"/>
              <a:buChar char="•"/>
              <a:defRPr sz="18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1551343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6209274" y="2571092"/>
            <a:ext cx="4680000" cy="3600000"/>
          </a:xfrm>
          <a:prstGeom prst="rect">
            <a:avLst/>
          </a:prstGeom>
          <a:solidFill>
            <a:srgbClr val="C3C4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69276" y="2571092"/>
            <a:ext cx="4680000" cy="360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285750" indent="-285750">
              <a:buSzPct val="90000"/>
              <a:buFont typeface="Arial" charset="0"/>
              <a:buChar char="•"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398461" y="2760281"/>
            <a:ext cx="4320000" cy="324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1169276" y="1563798"/>
            <a:ext cx="9720000" cy="720000"/>
          </a:xfrm>
          <a:prstGeom prst="rect">
            <a:avLst/>
          </a:prstGeom>
        </p:spPr>
        <p:txBody>
          <a:bodyPr lIns="0" tIns="0" rIns="0" bIns="0"/>
          <a:lstStyle>
            <a:lvl1pPr>
              <a:defRPr sz="3400" b="1" i="0">
                <a:solidFill>
                  <a:srgbClr val="263B8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280007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foodafactoflife.org.uk/" TargetMode="Externa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foodafactoflife.org.uk/" TargetMode="Externa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www.foodafactoflife.org.uk/" TargetMode="Externa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foodafactoflife.org.uk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39453" y="358589"/>
            <a:ext cx="2044335" cy="1435165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5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Food –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a fact of life 2024</a:t>
            </a:r>
          </a:p>
        </p:txBody>
      </p:sp>
    </p:spTree>
    <p:extLst>
      <p:ext uri="{BB962C8B-B14F-4D97-AF65-F5344CB8AC3E}">
        <p14:creationId xmlns:p14="http://schemas.microsoft.com/office/powerpoint/2010/main" val="1328885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2024</a:t>
            </a:r>
          </a:p>
        </p:txBody>
      </p:sp>
    </p:spTree>
    <p:extLst>
      <p:ext uri="{BB962C8B-B14F-4D97-AF65-F5344CB8AC3E}">
        <p14:creationId xmlns:p14="http://schemas.microsoft.com/office/powerpoint/2010/main" val="1498317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2024</a:t>
            </a:r>
          </a:p>
        </p:txBody>
      </p:sp>
    </p:spTree>
    <p:extLst>
      <p:ext uri="{BB962C8B-B14F-4D97-AF65-F5344CB8AC3E}">
        <p14:creationId xmlns:p14="http://schemas.microsoft.com/office/powerpoint/2010/main" val="1822393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2024</a:t>
            </a:r>
          </a:p>
        </p:txBody>
      </p:sp>
    </p:spTree>
    <p:extLst>
      <p:ext uri="{BB962C8B-B14F-4D97-AF65-F5344CB8AC3E}">
        <p14:creationId xmlns:p14="http://schemas.microsoft.com/office/powerpoint/2010/main" val="1788143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2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foodafactoflife.org.uk/whole-school/whole-school-approach/guidelines-for-school-education-resources-about-food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Heat transfer (heat exchange) </a:t>
            </a:r>
          </a:p>
        </p:txBody>
      </p:sp>
    </p:spTree>
    <p:extLst>
      <p:ext uri="{BB962C8B-B14F-4D97-AF65-F5344CB8AC3E}">
        <p14:creationId xmlns:p14="http://schemas.microsoft.com/office/powerpoint/2010/main" val="1796446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Heat transfer (exchange)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7" y="2571092"/>
            <a:ext cx="4865764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/>
              <a:t>The transfer of heat to or from particular foods is important in both domestic food preparation and industrial food manufacture.</a:t>
            </a:r>
          </a:p>
        </p:txBody>
      </p:sp>
      <p:pic>
        <p:nvPicPr>
          <p:cNvPr id="4" name="Picture 7" descr="MPj04221340000[1]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18693" y="1489814"/>
            <a:ext cx="3545316" cy="4873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261436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Application of heat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6436380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/>
              <a:t>The application of heat in the preparation of a food or mixture may:</a:t>
            </a:r>
          </a:p>
          <a:p>
            <a:pPr marL="0" indent="0">
              <a:buNone/>
            </a:pPr>
            <a:endParaRPr lang="en-GB" sz="2000" dirty="0"/>
          </a:p>
          <a:p>
            <a:r>
              <a:rPr lang="en-GB" sz="2000" dirty="0"/>
              <a:t>improve digestibility;</a:t>
            </a:r>
          </a:p>
          <a:p>
            <a:r>
              <a:rPr lang="en-GB" sz="2000" dirty="0"/>
              <a:t>improve appearance, flavour, odour and texture;</a:t>
            </a:r>
          </a:p>
          <a:p>
            <a:r>
              <a:rPr lang="en-GB" sz="2000" dirty="0"/>
              <a:t>increase the availability of nutrients;</a:t>
            </a:r>
          </a:p>
          <a:p>
            <a:r>
              <a:rPr lang="en-GB" sz="2000" dirty="0"/>
              <a:t>prevent spoilage;</a:t>
            </a:r>
          </a:p>
          <a:p>
            <a:r>
              <a:rPr lang="en-GB" sz="2000" dirty="0"/>
              <a:t>increase keeping qualities.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57321" y="1871596"/>
            <a:ext cx="2977119" cy="4466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53044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Removal of heat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7" y="2571092"/>
            <a:ext cx="5651072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/>
              <a:t>The removal of heat, or cooling of foods, may:</a:t>
            </a:r>
          </a:p>
          <a:p>
            <a:pPr marL="0" indent="0">
              <a:buNone/>
            </a:pPr>
            <a:endParaRPr lang="en-GB" sz="2000" dirty="0"/>
          </a:p>
          <a:p>
            <a:r>
              <a:rPr lang="en-GB" sz="2000" dirty="0"/>
              <a:t>modify appearance and texture, e.g. formation of ice crystals;</a:t>
            </a:r>
          </a:p>
          <a:p>
            <a:r>
              <a:rPr lang="en-GB" sz="2000" dirty="0"/>
              <a:t>prevent spoilage, i.e. retard growth of micro-organisms;</a:t>
            </a:r>
          </a:p>
          <a:p>
            <a:r>
              <a:rPr lang="en-GB" sz="2000" dirty="0"/>
              <a:t>increase keeping qualities, by preventing spoilage;</a:t>
            </a:r>
          </a:p>
          <a:p>
            <a:r>
              <a:rPr lang="en-GB" sz="2000" dirty="0"/>
              <a:t>aid processing, e.g. tempering meat before slicing.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88306" y="2476827"/>
            <a:ext cx="4459301" cy="2958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9916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Methods of heat transfer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6069724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/>
              <a:t>The principles of heat transfer are the same, whether they are applied on a small domestic or large industrial scale.  </a:t>
            </a: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2000" dirty="0"/>
              <a:t>All of the following methods are used in the application of heat to, or removal of heat from, a food product. </a:t>
            </a:r>
          </a:p>
          <a:p>
            <a:pPr marL="0" indent="0">
              <a:buNone/>
            </a:pPr>
            <a:r>
              <a:rPr lang="en-GB" sz="2000" dirty="0"/>
              <a:t> </a:t>
            </a:r>
          </a:p>
          <a:p>
            <a:pPr marL="0" indent="0">
              <a:buNone/>
            </a:pPr>
            <a:r>
              <a:rPr lang="en-GB" sz="2000" dirty="0"/>
              <a:t>One method or several may be in action at any time, depending on the food and the time and equipment available.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64214" y="1773041"/>
            <a:ext cx="3070536" cy="4605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57304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Methods of heat transfer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7450849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/>
              <a:t>As a food is heated, its molecules absorb energy and vibrate more vigorously. The faster they move, the higher the temperature of the food rises. </a:t>
            </a:r>
            <a:br>
              <a:rPr lang="en-GB" sz="2000" dirty="0"/>
            </a:br>
            <a:br>
              <a:rPr lang="en-GB" sz="2000" dirty="0"/>
            </a:br>
            <a:r>
              <a:rPr lang="en-GB" sz="2000" dirty="0"/>
              <a:t>If heat is removed, the molecules become less active, reducing the food’s temperature.</a:t>
            </a: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2000" dirty="0"/>
              <a:t>Heat can be transferred in three ways: </a:t>
            </a:r>
          </a:p>
          <a:p>
            <a:pPr marL="0" indent="0">
              <a:buNone/>
            </a:pPr>
            <a:r>
              <a:rPr lang="en-GB" sz="2000" dirty="0"/>
              <a:t>• conduction;</a:t>
            </a:r>
          </a:p>
          <a:p>
            <a:pPr marL="0" indent="0">
              <a:buNone/>
            </a:pPr>
            <a:r>
              <a:rPr lang="en-GB" sz="2000" dirty="0"/>
              <a:t>• convection;</a:t>
            </a:r>
          </a:p>
          <a:p>
            <a:pPr marL="0" indent="0">
              <a:buNone/>
            </a:pPr>
            <a:r>
              <a:rPr lang="en-GB" sz="2000" dirty="0"/>
              <a:t>• radiation.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87521" y="2167284"/>
            <a:ext cx="2795239" cy="4192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04170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79399" y="2206651"/>
            <a:ext cx="4644428" cy="309318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Conduction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6384049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/>
              <a:t>Conduction is the transfer of heat by direct contact with foods on a surface. For example:</a:t>
            </a:r>
          </a:p>
          <a:p>
            <a:pPr marL="0" indent="0">
              <a:buNone/>
            </a:pPr>
            <a:endParaRPr lang="en-GB" sz="2000" dirty="0"/>
          </a:p>
          <a:p>
            <a:r>
              <a:rPr lang="en-GB" sz="2000" dirty="0"/>
              <a:t>stir-frying vegetables in a wok;</a:t>
            </a:r>
          </a:p>
          <a:p>
            <a:r>
              <a:rPr lang="en-GB" sz="2000" dirty="0"/>
              <a:t>pasteurising milk in a plate heat-exchanger;</a:t>
            </a:r>
          </a:p>
          <a:p>
            <a:r>
              <a:rPr lang="en-GB" sz="2000" dirty="0"/>
              <a:t>making ice cream.</a:t>
            </a:r>
          </a:p>
        </p:txBody>
      </p:sp>
    </p:spTree>
    <p:extLst>
      <p:ext uri="{BB962C8B-B14F-4D97-AF65-F5344CB8AC3E}">
        <p14:creationId xmlns:p14="http://schemas.microsoft.com/office/powerpoint/2010/main" val="22546832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Conduction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7" y="2571092"/>
            <a:ext cx="7232339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/>
              <a:t>Conduction is the direct transfer of heat energy from a hot surface.</a:t>
            </a:r>
            <a:br>
              <a:rPr lang="en-GB" sz="2000" dirty="0"/>
            </a:br>
            <a:br>
              <a:rPr lang="en-GB" sz="2000" dirty="0"/>
            </a:br>
            <a:r>
              <a:rPr lang="en-GB" sz="2000" dirty="0"/>
              <a:t>When a pan or baking tin is heated, the molecules in the metal begin to vibrate and pass the energy to neighbouring molecules.</a:t>
            </a:r>
            <a:br>
              <a:rPr lang="en-GB" sz="2000" dirty="0"/>
            </a:br>
            <a:endParaRPr lang="en-GB" sz="2000" dirty="0"/>
          </a:p>
          <a:p>
            <a:pPr marL="0" indent="0">
              <a:buNone/>
            </a:pPr>
            <a:r>
              <a:rPr lang="en-GB" sz="2000" dirty="0"/>
              <a:t>These molecules can then directly transfer heat to the food. </a:t>
            </a:r>
          </a:p>
          <a:p>
            <a:pPr marL="0" indent="0">
              <a:buNone/>
            </a:pPr>
            <a:br>
              <a:rPr lang="en-GB" sz="2000" dirty="0"/>
            </a:br>
            <a:r>
              <a:rPr lang="en-GB" sz="2000" dirty="0"/>
              <a:t>Cooking by conduction depends on good contact between the:</a:t>
            </a:r>
          </a:p>
          <a:p>
            <a:r>
              <a:rPr lang="en-GB" sz="2000" dirty="0"/>
              <a:t>source of heat;</a:t>
            </a:r>
          </a:p>
          <a:p>
            <a:r>
              <a:rPr lang="en-GB" sz="2000" dirty="0"/>
              <a:t>cooking equipment;</a:t>
            </a:r>
          </a:p>
          <a:p>
            <a:r>
              <a:rPr lang="en-GB" sz="2000" dirty="0"/>
              <a:t>food to be cooked.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14743" y="3014803"/>
            <a:ext cx="3475879" cy="2317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56212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Convection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5847160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/>
              <a:t>In this method of cooking, currents of </a:t>
            </a:r>
            <a:r>
              <a:rPr lang="en-GB" sz="2000"/>
              <a:t>hot gas </a:t>
            </a:r>
            <a:r>
              <a:rPr lang="en-GB" sz="2000" dirty="0"/>
              <a:t>or hot liquid transfer the heat energy to the food.</a:t>
            </a:r>
            <a:br>
              <a:rPr lang="en-GB" sz="2000" dirty="0"/>
            </a:br>
            <a:br>
              <a:rPr lang="en-GB" sz="2000" dirty="0"/>
            </a:br>
            <a:r>
              <a:rPr lang="en-GB" sz="2000" dirty="0"/>
              <a:t>When gases (such as air) or liquids (such as water) are heated, the molecules become more energetic. This makes them move around more quickly.</a:t>
            </a:r>
            <a:br>
              <a:rPr lang="en-GB" sz="2000" dirty="0"/>
            </a:br>
            <a:br>
              <a:rPr lang="en-GB" sz="2000" dirty="0"/>
            </a:br>
            <a:r>
              <a:rPr lang="en-GB" sz="2000" dirty="0"/>
              <a:t>Because of this, the molecules move further apart, making them less dense. This causes them to rise.</a:t>
            </a:r>
            <a:br>
              <a:rPr lang="en-GB" sz="2000" dirty="0"/>
            </a:br>
            <a:br>
              <a:rPr lang="en-GB" sz="2000" dirty="0"/>
            </a:br>
            <a:r>
              <a:rPr lang="en-GB" sz="2000" dirty="0"/>
              <a:t>Cooler liquid or gas falls to take its place. This in turn becomes heated and rises up, creating moving ‘convection currents’.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69"/>
          <a:stretch/>
        </p:blipFill>
        <p:spPr>
          <a:xfrm flipH="1">
            <a:off x="7595857" y="1683300"/>
            <a:ext cx="4130765" cy="4105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04289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Convection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2000" dirty="0"/>
              <a:t>Food which is placed in such a liquid or gas (usually in an enclosed space) becomes cooked. </a:t>
            </a:r>
            <a:br>
              <a:rPr lang="en-GB" sz="2000" dirty="0"/>
            </a:br>
            <a:br>
              <a:rPr lang="en-GB" sz="2000" dirty="0"/>
            </a:br>
            <a:r>
              <a:rPr lang="en-GB" sz="2000" dirty="0"/>
              <a:t>This happens because the heat from the convection currents is transferred from the air or liquid to the outside of the food, then gradually through to the centre via conduction.</a:t>
            </a:r>
            <a:br>
              <a:rPr lang="en-GB" sz="2000" dirty="0"/>
            </a:br>
            <a:br>
              <a:rPr lang="en-GB" sz="2000" dirty="0"/>
            </a:br>
            <a:r>
              <a:rPr lang="en-GB" sz="2000" dirty="0"/>
              <a:t>For efficient and quicker cooking, convection currents in air need to be kept in an enclosed space, such as an oven. As hot air rises, cooler air falls – so the hottest part of an oven is at the top. </a:t>
            </a:r>
            <a:br>
              <a:rPr lang="en-GB" sz="2000" dirty="0"/>
            </a:br>
            <a:br>
              <a:rPr lang="en-GB" sz="2000" dirty="0"/>
            </a:br>
            <a:r>
              <a:rPr lang="en-GB" sz="2000" dirty="0"/>
              <a:t>Some ovens are fan assisted so that the hot air is driven around the oven to keep the temperature even from the bottom to the top.</a:t>
            </a:r>
          </a:p>
        </p:txBody>
      </p:sp>
    </p:spTree>
    <p:extLst>
      <p:ext uri="{BB962C8B-B14F-4D97-AF65-F5344CB8AC3E}">
        <p14:creationId xmlns:p14="http://schemas.microsoft.com/office/powerpoint/2010/main" val="17413618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Convection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6393574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/>
              <a:t>The processes of convection and conduction may work together in order to exchange heat.  </a:t>
            </a: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2000" dirty="0"/>
              <a:t>For example, first the surface of a baked potato is heated by convection, then the heat is conducted through to the centre of the potato.</a:t>
            </a: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2000" dirty="0"/>
              <a:t>Convection can also be used to freeze food, e.g. blasting cold air through peas to freeze them.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47757" y="4208942"/>
            <a:ext cx="3206360" cy="217280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06117" y="1563798"/>
            <a:ext cx="3048000" cy="2569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6718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Induction cooking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7" y="2571092"/>
            <a:ext cx="7232339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/>
              <a:t>Induction cooking is a modern technology that heats pans in a different way.</a:t>
            </a:r>
            <a:br>
              <a:rPr lang="en-GB" sz="2000" dirty="0"/>
            </a:br>
            <a:br>
              <a:rPr lang="en-GB" sz="2000" dirty="0"/>
            </a:br>
            <a:r>
              <a:rPr lang="en-GB" sz="2000" dirty="0"/>
              <a:t>Induction hobs do not produce heat. Instead, they use magnets to generate an electric current in a pan. Some of the energy from this current is lost as heat, which warms the pan.</a:t>
            </a:r>
            <a:br>
              <a:rPr lang="en-GB" sz="2000" dirty="0"/>
            </a:br>
            <a:br>
              <a:rPr lang="en-GB" sz="2000" dirty="0"/>
            </a:br>
            <a:r>
              <a:rPr lang="en-GB" sz="2000" dirty="0"/>
              <a:t>However, the hot pan still transfers this heat to the food through conduction or convection, as normal.</a:t>
            </a:r>
            <a:br>
              <a:rPr lang="en-GB" sz="2000" dirty="0"/>
            </a:br>
            <a:br>
              <a:rPr lang="en-GB" sz="2000" dirty="0"/>
            </a:br>
            <a:r>
              <a:rPr lang="en-GB" sz="2000" dirty="0"/>
              <a:t>Induction hobs are designed to be safer than regular hobs as they do not generate heat directly and are therefore not hot to the touch.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9284326" y="2696653"/>
            <a:ext cx="2390115" cy="3183146"/>
            <a:chOff x="9284326" y="2696653"/>
            <a:chExt cx="2390115" cy="3183146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578565" y="2696653"/>
              <a:ext cx="1801639" cy="1730491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9284326" y="4556360"/>
              <a:ext cx="2390115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b="1" dirty="0">
                  <a:solidFill>
                    <a:srgbClr val="263B83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Similar symbols to this one can be found on pans that are suitable for induction cooking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653452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Radiation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8051842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/>
              <a:t>Radiation is energy in the form of rays. The rays pass through the air until they come into contact with the food. Some are absorbed while others are reflected.</a:t>
            </a:r>
          </a:p>
          <a:p>
            <a:pPr marL="0" indent="0">
              <a:buNone/>
            </a:pPr>
            <a:r>
              <a:rPr lang="en-GB" sz="2000" dirty="0"/>
              <a:t>Grilling involves the use of infra-red heat rays created by gas flames, charcoal or glowing electric elements.  </a:t>
            </a:r>
          </a:p>
          <a:p>
            <a:pPr marL="0" indent="0">
              <a:buNone/>
            </a:pPr>
            <a:r>
              <a:rPr lang="en-GB" sz="2000" dirty="0"/>
              <a:t>Heat rays from gas or electric grills travel down onto the food below.</a:t>
            </a:r>
          </a:p>
          <a:p>
            <a:pPr marL="0" indent="0">
              <a:buNone/>
            </a:pPr>
            <a:r>
              <a:rPr lang="en-GB" sz="2000" dirty="0"/>
              <a:t>Heat rays from a charcoal grill or barbeque travel upwards to cook the food placed above on a grid or spit.</a:t>
            </a:r>
          </a:p>
          <a:p>
            <a:pPr marL="0" indent="0">
              <a:buNone/>
            </a:pPr>
            <a:r>
              <a:rPr lang="en-GB" sz="2000" dirty="0"/>
              <a:t>The surface of the food nearest to the rays becomes quickly browned – and regular turning of the food is needed to ensure even cooking.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55865" y="1754234"/>
            <a:ext cx="3048000" cy="203301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71113" y="3824370"/>
            <a:ext cx="1484257" cy="2225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30029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Microwave radiation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6151303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/>
              <a:t>Microwaves are electromagnetic radiators of high energy and short wavelengths. </a:t>
            </a:r>
            <a:br>
              <a:rPr lang="en-GB" sz="2000" dirty="0"/>
            </a:br>
            <a:br>
              <a:rPr lang="en-GB" sz="2000" dirty="0"/>
            </a:br>
            <a:r>
              <a:rPr lang="en-GB" sz="2000" dirty="0"/>
              <a:t>They quickly heat anything containing water, by causing the water molecules to oscillate (vibrate), which produces heat.  </a:t>
            </a:r>
            <a:br>
              <a:rPr lang="en-GB" sz="2000" dirty="0"/>
            </a:br>
            <a:br>
              <a:rPr lang="en-GB" sz="2000" dirty="0"/>
            </a:br>
            <a:r>
              <a:rPr lang="en-GB" sz="2000" dirty="0"/>
              <a:t>Sun drying is a traditional method of using the sun’s rays to preserve food.</a:t>
            </a:r>
          </a:p>
        </p:txBody>
      </p:sp>
      <p:pic>
        <p:nvPicPr>
          <p:cNvPr id="4" name="Picture 4" descr="Pile of Red Chilli Pepper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85127" y="4267792"/>
            <a:ext cx="3676990" cy="2072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85127" y="1640080"/>
            <a:ext cx="3742481" cy="2496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41779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Heat transfer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2000" dirty="0"/>
              <a:t>One or more methods of heat transfer may be used when cooking different dishes.  Identify the methods used for the following dishes:</a:t>
            </a:r>
          </a:p>
        </p:txBody>
      </p:sp>
      <p:pic>
        <p:nvPicPr>
          <p:cNvPr id="4" name="Picture 2" descr="Image result for Irish beef stew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1061" y="3649562"/>
            <a:ext cx="2867868" cy="1638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189231" y="3280230"/>
            <a:ext cx="24086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Beef casserole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69868" y="3220671"/>
            <a:ext cx="22776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Chicken and vegetable kebabs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117090" y="3280230"/>
            <a:ext cx="24086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Lamb Rogan josh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82109" y="3749923"/>
            <a:ext cx="2144917" cy="1638782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extBox 8"/>
          <p:cNvSpPr txBox="1"/>
          <p:nvPr/>
        </p:nvSpPr>
        <p:spPr>
          <a:xfrm>
            <a:off x="772042" y="5263333"/>
            <a:ext cx="350468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Method of heat transfer: conduction (frying pan, oven dish and food itself) and convection (liquid in the oven).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838310" y="5388705"/>
            <a:ext cx="26874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Method of heat transfer: conduction (saucepan and food itself) and convection (liquid).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75132" y="3867002"/>
            <a:ext cx="2067149" cy="1550362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817384" y="5540332"/>
            <a:ext cx="26874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Method of heat transfer:  radiation (surface) and conduction (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centre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6673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Heat transfer (heat exchange)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sz="3600" dirty="0"/>
              <a:t>For further information, go to:</a:t>
            </a:r>
          </a:p>
          <a:p>
            <a:pPr marL="0" indent="0" algn="ctr">
              <a:buNone/>
            </a:pPr>
            <a:r>
              <a:rPr lang="en-GB" sz="3600" dirty="0"/>
              <a:t>www.foodafactoflife.org.uk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2BEF815-95C1-7A60-9DCB-DCB7935C1951}"/>
              </a:ext>
            </a:extLst>
          </p:cNvPr>
          <p:cNvSpPr txBox="1"/>
          <p:nvPr/>
        </p:nvSpPr>
        <p:spPr>
          <a:xfrm>
            <a:off x="393116" y="6175629"/>
            <a:ext cx="99043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This resource meets the</a:t>
            </a:r>
            <a:r>
              <a:rPr lang="en-GB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400" b="1" i="1" u="sng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Guidelines for producers and users of school education resources about food</a:t>
            </a:r>
            <a:r>
              <a:rPr lang="en-GB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90042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D5B78CA333243439763E4169A5FEB7F" ma:contentTypeVersion="19" ma:contentTypeDescription="Create a new document." ma:contentTypeScope="" ma:versionID="d67e542ccfc98f8766c03bca3df5dec6">
  <xsd:schema xmlns:xsd="http://www.w3.org/2001/XMLSchema" xmlns:xs="http://www.w3.org/2001/XMLSchema" xmlns:p="http://schemas.microsoft.com/office/2006/metadata/properties" xmlns:ns2="c53071f4-7f44-43fd-895c-8e7b6a3746b0" xmlns:ns3="ead97cfe-a968-427f-b02b-893e6ba0355a" targetNamespace="http://schemas.microsoft.com/office/2006/metadata/properties" ma:root="true" ma:fieldsID="2465a60b32c7e66e77d39dce70c70dd6" ns2:_="" ns3:_="">
    <xsd:import namespace="c53071f4-7f44-43fd-895c-8e7b6a3746b0"/>
    <xsd:import namespace="ead97cfe-a968-427f-b02b-893e6ba0355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_Flow_SignoffStatu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53071f4-7f44-43fd-895c-8e7b6a3746b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_Flow_SignoffStatus" ma:index="21" nillable="true" ma:displayName="Sign-off status" ma:internalName="Sign_x002d_off_x0020_status">
      <xsd:simpleType>
        <xsd:restriction base="dms:Text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a407c16c-d400-4155-af4b-d0582c07d42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ad97cfe-a968-427f-b02b-893e6ba0355a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7b8b45f8-435e-402c-b129-c8853cba6318}" ma:internalName="TaxCatchAll" ma:showField="CatchAllData" ma:web="ead97cfe-a968-427f-b02b-893e6ba0355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ad97cfe-a968-427f-b02b-893e6ba0355a" xsi:nil="true"/>
    <_Flow_SignoffStatus xmlns="c53071f4-7f44-43fd-895c-8e7b6a3746b0" xsi:nil="true"/>
    <lcf76f155ced4ddcb4097134ff3c332f xmlns="c53071f4-7f44-43fd-895c-8e7b6a3746b0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69DE4890-559F-408B-BECA-63D5EE9FB17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E40DF2A-B169-43C5-9338-829464C36A6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53071f4-7f44-43fd-895c-8e7b6a3746b0"/>
    <ds:schemaRef ds:uri="ead97cfe-a968-427f-b02b-893e6ba0355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31AD6AA-1178-427D-B326-88FB21DCC2AA}">
  <ds:schemaRefs>
    <ds:schemaRef ds:uri="http://schemas.microsoft.com/office/2006/metadata/properties"/>
    <ds:schemaRef ds:uri="http://schemas.microsoft.com/office/infopath/2007/PartnerControls"/>
    <ds:schemaRef ds:uri="ead97cfe-a968-427f-b02b-893e6ba0355a"/>
    <ds:schemaRef ds:uri="c53071f4-7f44-43fd-895c-8e7b6a3746b0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1107</Words>
  <Application>Microsoft Office PowerPoint</Application>
  <PresentationFormat>Widescreen</PresentationFormat>
  <Paragraphs>77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Office Theme</vt:lpstr>
      <vt:lpstr>Custom Design</vt:lpstr>
      <vt:lpstr>1_Custom Design</vt:lpstr>
      <vt:lpstr>3_Custom Design</vt:lpstr>
      <vt:lpstr>Heat transfer (heat exchange) </vt:lpstr>
      <vt:lpstr>Heat transfer (exchange) </vt:lpstr>
      <vt:lpstr>Application of heat</vt:lpstr>
      <vt:lpstr>Removal of heat</vt:lpstr>
      <vt:lpstr>Methods of heat transfer</vt:lpstr>
      <vt:lpstr>Methods of heat transfer</vt:lpstr>
      <vt:lpstr>Conduction</vt:lpstr>
      <vt:lpstr>Conduction</vt:lpstr>
      <vt:lpstr>Convection</vt:lpstr>
      <vt:lpstr>Convection</vt:lpstr>
      <vt:lpstr>Convection</vt:lpstr>
      <vt:lpstr>Induction cooking</vt:lpstr>
      <vt:lpstr>Radiation</vt:lpstr>
      <vt:lpstr>Microwave radiation</vt:lpstr>
      <vt:lpstr>Heat transfer </vt:lpstr>
      <vt:lpstr>Heat transfer (heat exchange)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Glenn Carter</dc:creator>
  <cp:lastModifiedBy>Alex White</cp:lastModifiedBy>
  <cp:revision>50</cp:revision>
  <dcterms:created xsi:type="dcterms:W3CDTF">2018-10-10T09:22:08Z</dcterms:created>
  <dcterms:modified xsi:type="dcterms:W3CDTF">2024-08-30T08:44:13Z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0x010100BD5B78CA333243439763E4169A5FEB7F</vt:lpwstr>
  </property>
</Properties>
</file>