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56" r:id="rId7"/>
    <p:sldId id="262" r:id="rId8"/>
    <p:sldId id="266" r:id="rId9"/>
    <p:sldId id="267" r:id="rId10"/>
    <p:sldId id="263" r:id="rId11"/>
    <p:sldId id="268" r:id="rId12"/>
    <p:sldId id="269" r:id="rId13"/>
    <p:sldId id="270" r:id="rId14"/>
    <p:sldId id="271" r:id="rId15"/>
    <p:sldId id="272" r:id="rId16"/>
    <p:sldId id="273" r:id="rId17"/>
    <p:sldId id="274" r:id="rId18"/>
    <p:sldId id="275" r:id="rId19"/>
    <p:sldId id="276" r:id="rId20"/>
    <p:sldId id="277" r:id="rId21"/>
    <p:sldId id="279" r:id="rId22"/>
    <p:sldId id="278" r:id="rId23"/>
    <p:sldId id="280" r:id="rId24"/>
    <p:sldId id="281" r:id="rId25"/>
    <p:sldId id="282" r:id="rId26"/>
    <p:sldId id="283" r:id="rId27"/>
    <p:sldId id="284" r:id="rId28"/>
    <p:sldId id="285" r:id="rId29"/>
    <p:sldId id="286" r:id="rId30"/>
    <p:sldId id="287" r:id="rId31"/>
    <p:sldId id="265" r:id="rId32"/>
  </p:sldIdLst>
  <p:sldSz cx="18288000" cy="10287000"/>
  <p:notesSz cx="6858000" cy="9144000"/>
  <p:embeddedFontLst>
    <p:embeddedFont>
      <p:font typeface="Source Sans Pro" panose="020B0503030403020204" pitchFamily="34" charset="0"/>
      <p:regular r:id="rId33"/>
      <p:bold r:id="rId34"/>
      <p:italic r:id="rId35"/>
    </p:embeddedFont>
    <p:embeddedFont>
      <p:font typeface="Source Sans Pro Light" panose="020B0403030403020204" pitchFamily="34" charset="0"/>
      <p:regular r:id="rId36"/>
      <p:italic r:id="rId37"/>
    </p:embeddedFont>
    <p:embeddedFont>
      <p:font typeface="Source Sans Pro SemiBold" panose="020B0603030403020204" pitchFamily="34" charset="0"/>
      <p:bold r:id="rId38"/>
      <p:boldItalic r:id="rId39"/>
    </p:embeddedFont>
    <p:embeddedFont>
      <p:font typeface="Source Sans Pro Semi-Bold"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2"/>
            <p14:sldId id="266"/>
            <p14:sldId id="267"/>
            <p14:sldId id="263"/>
            <p14:sldId id="268"/>
            <p14:sldId id="269"/>
            <p14:sldId id="270"/>
            <p14:sldId id="271"/>
            <p14:sldId id="272"/>
            <p14:sldId id="273"/>
            <p14:sldId id="274"/>
            <p14:sldId id="275"/>
            <p14:sldId id="276"/>
            <p14:sldId id="277"/>
            <p14:sldId id="279"/>
            <p14:sldId id="278"/>
            <p14:sldId id="280"/>
            <p14:sldId id="281"/>
            <p14:sldId id="282"/>
            <p14:sldId id="283"/>
            <p14:sldId id="284"/>
            <p14:sldId id="285"/>
            <p14:sldId id="286"/>
            <p14:sldId id="287"/>
            <p14:sldId id="265"/>
          </p14:sldIdLst>
        </p14:section>
        <p14:section name="Dividers" id="{BF34AD7B-428F-4B5E-9F96-FB9763547D0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 id="{A0725CD0-FC7E-79F1-55A9-5231CA8E8DF9}" name="thekentmeeks@btinternet.com" initials="th" userId="S::urn:spo:guest#thekentmeeks@btinternet.com::"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E1522C-4941-4737-A8E2-D03DEE3B1C68}" v="32" dt="2026-04-10T14:22:18.8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62" autoAdjust="0"/>
  </p:normalViewPr>
  <p:slideViewPr>
    <p:cSldViewPr snapToGrid="0">
      <p:cViewPr varScale="1">
        <p:scale>
          <a:sx n="39" d="100"/>
          <a:sy n="39" d="100"/>
        </p:scale>
        <p:origin x="94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5.fntdata"/><Relationship Id="rId40" Type="http://schemas.openxmlformats.org/officeDocument/2006/relationships/font" Target="fonts/font8.fntdata"/><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dirty="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dirty="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v.uk/government/statistics/statistics-on-obesity-physical-activity-and-diet-england-2018" TargetMode="External"/><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s://play.kahoot.it/"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dirty="0">
                <a:ea typeface="Source Sans Pro SemiBold"/>
              </a:rPr>
              <a:t>Energy</a:t>
            </a:r>
            <a:endParaRPr lang="en-GB" dirty="0"/>
          </a:p>
        </p:txBody>
      </p:sp>
      <p:pic>
        <p:nvPicPr>
          <p:cNvPr id="3" name="Picture Placeholder 2">
            <a:extLst>
              <a:ext uri="{FF2B5EF4-FFF2-40B4-BE49-F238E27FC236}">
                <a16:creationId xmlns:a16="http://schemas.microsoft.com/office/drawing/2014/main" id="{438410E4-082D-D46F-A023-1B391EBEA43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835" r="29835"/>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ea typeface="Source Sans Pro Semi-Bold"/>
                <a:cs typeface="Source Sans Pro Semi-Bold"/>
                <a:sym typeface="Source Sans Pro Semi-Bold"/>
              </a:rPr>
              <a:t>Energy</a:t>
            </a:r>
          </a:p>
        </p:txBody>
      </p:sp>
      <p:sp>
        <p:nvSpPr>
          <p:cNvPr id="9" name="TextBox 9"/>
          <p:cNvSpPr txBox="1"/>
          <p:nvPr/>
        </p:nvSpPr>
        <p:spPr>
          <a:xfrm>
            <a:off x="1028700" y="2827481"/>
            <a:ext cx="9643849" cy="463203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Energy is essential for life, and is required to fuel many different body processes, growth and activities.  </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These include:</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 keeping the heart beating;</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 keeping the organs functioning; </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 maintenance of body temperature;</a:t>
            </a:r>
            <a:endParaRPr lang="en-US" sz="3200" dirty="0">
              <a:latin typeface="Source Sans Pro" panose="020B0503030403020204" pitchFamily="34" charset="0"/>
              <a:ea typeface="Source Sans Pro" panose="020B0503030403020204" pitchFamily="34" charset="0"/>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 muscle contraction.</a:t>
            </a:r>
            <a:endParaRPr lang="en-US" sz="3200" dirty="0">
              <a:latin typeface="Source Sans Pro" panose="020B0503030403020204" pitchFamily="34" charset="0"/>
              <a:ea typeface="Source Sans Pro" panose="020B0503030403020204" pitchFamily="34" charset="0"/>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6" name="Picture 5" descr="A group of kids stretching&#10;&#10;AI-generated content may be incorrect.">
            <a:extLst>
              <a:ext uri="{FF2B5EF4-FFF2-40B4-BE49-F238E27FC236}">
                <a16:creationId xmlns:a16="http://schemas.microsoft.com/office/drawing/2014/main" id="{FC9F892B-635B-7CBD-F85E-B10A37343FDB}"/>
              </a:ext>
            </a:extLst>
          </p:cNvPr>
          <p:cNvPicPr>
            <a:picLocks noChangeAspect="1"/>
          </p:cNvPicPr>
          <p:nvPr/>
        </p:nvPicPr>
        <p:blipFill>
          <a:blip r:embed="rId2"/>
          <a:stretch>
            <a:fillRect/>
          </a:stretch>
        </p:blipFill>
        <p:spPr>
          <a:xfrm>
            <a:off x="10672549" y="2827481"/>
            <a:ext cx="6955878" cy="4637252"/>
          </a:xfrm>
          <a:prstGeom prst="round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01766-68B0-F170-3DCB-DAE83CA3800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26A1D87-F85C-EDBD-5C38-77AC475FE96A}"/>
              </a:ext>
            </a:extLst>
          </p:cNvPr>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sym typeface="Source Sans Pro Semi-Bold"/>
              </a:rPr>
              <a:t>Energy</a:t>
            </a:r>
          </a:p>
        </p:txBody>
      </p:sp>
      <p:sp>
        <p:nvSpPr>
          <p:cNvPr id="9" name="TextBox 9">
            <a:extLst>
              <a:ext uri="{FF2B5EF4-FFF2-40B4-BE49-F238E27FC236}">
                <a16:creationId xmlns:a16="http://schemas.microsoft.com/office/drawing/2014/main" id="{82E037E0-37C8-44F7-E834-31CB2731E930}"/>
              </a:ext>
            </a:extLst>
          </p:cNvPr>
          <p:cNvSpPr txBox="1"/>
          <p:nvPr/>
        </p:nvSpPr>
        <p:spPr>
          <a:xfrm>
            <a:off x="1028700" y="2529908"/>
            <a:ext cx="9643849" cy="5186035"/>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Different people need different amounts of dietary energy depending on their:</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 age;</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 gender;</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 body size;</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 level of activity;</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 genes.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group of people standing together&#10;&#10;AI-generated content may be incorrect.">
            <a:extLst>
              <a:ext uri="{FF2B5EF4-FFF2-40B4-BE49-F238E27FC236}">
                <a16:creationId xmlns:a16="http://schemas.microsoft.com/office/drawing/2014/main" id="{3A222DCA-2730-0078-6647-20227ED27C3C}"/>
              </a:ext>
            </a:extLst>
          </p:cNvPr>
          <p:cNvPicPr>
            <a:picLocks noChangeAspect="1"/>
          </p:cNvPicPr>
          <p:nvPr/>
        </p:nvPicPr>
        <p:blipFill>
          <a:blip r:embed="rId2"/>
          <a:stretch>
            <a:fillRect/>
          </a:stretch>
        </p:blipFill>
        <p:spPr>
          <a:xfrm>
            <a:off x="11086272" y="2521847"/>
            <a:ext cx="5524500" cy="7496175"/>
          </a:xfrm>
          <a:prstGeom prst="roundRect">
            <a:avLst/>
          </a:prstGeom>
        </p:spPr>
      </p:pic>
    </p:spTree>
    <p:extLst>
      <p:ext uri="{BB962C8B-B14F-4D97-AF65-F5344CB8AC3E}">
        <p14:creationId xmlns:p14="http://schemas.microsoft.com/office/powerpoint/2010/main" val="3772987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05E0E-70CE-CD58-5ABD-C6B4276332F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46786F6-5294-7032-71CB-EB2FD3A6A4FB}"/>
              </a:ext>
            </a:extLst>
          </p:cNvPr>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sym typeface="Source Sans Pro Semi-Bold"/>
              </a:rPr>
              <a:t>Macronutrients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C1911A5E-EC18-3FEC-3698-3EAE7944544C}"/>
              </a:ext>
            </a:extLst>
          </p:cNvPr>
          <p:cNvSpPr txBox="1"/>
          <p:nvPr/>
        </p:nvSpPr>
        <p:spPr>
          <a:xfrm>
            <a:off x="1028700" y="2725102"/>
            <a:ext cx="9643849" cy="524759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Energy is provided by the carbohydrate, protein and fat in the food and drink we consume.</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These are known as macronutrients.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amount of energy that each of these macronutrients provides varies.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plate of food with rice and vegetables&#10;&#10;AI-generated content may be incorrect.">
            <a:extLst>
              <a:ext uri="{FF2B5EF4-FFF2-40B4-BE49-F238E27FC236}">
                <a16:creationId xmlns:a16="http://schemas.microsoft.com/office/drawing/2014/main" id="{E76807CE-FB3D-705A-AD90-D4CAECCC69A3}"/>
              </a:ext>
            </a:extLst>
          </p:cNvPr>
          <p:cNvPicPr>
            <a:picLocks noChangeAspect="1"/>
          </p:cNvPicPr>
          <p:nvPr/>
        </p:nvPicPr>
        <p:blipFill>
          <a:blip r:embed="rId2"/>
          <a:stretch>
            <a:fillRect/>
          </a:stretch>
        </p:blipFill>
        <p:spPr>
          <a:xfrm>
            <a:off x="11206469" y="2725102"/>
            <a:ext cx="6373562" cy="4246314"/>
          </a:xfrm>
          <a:prstGeom prst="roundRect">
            <a:avLst/>
          </a:prstGeom>
        </p:spPr>
      </p:pic>
    </p:spTree>
    <p:extLst>
      <p:ext uri="{BB962C8B-B14F-4D97-AF65-F5344CB8AC3E}">
        <p14:creationId xmlns:p14="http://schemas.microsoft.com/office/powerpoint/2010/main" val="562652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66398" y="2937810"/>
            <a:ext cx="8726173" cy="5807773"/>
            <a:chOff x="0" y="0"/>
            <a:chExt cx="2362379" cy="1572300"/>
          </a:xfrm>
        </p:grpSpPr>
        <p:sp>
          <p:nvSpPr>
            <p:cNvPr id="3" name="Freeform 3"/>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827065" y="3431276"/>
            <a:ext cx="7604837" cy="4139595"/>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To convert from one unit to another: </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kcal = 4.184 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Therefore, a 1000-kcal diet provides 4.184 MJ or 4184 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MJ = 239 kcal</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p:cNvSpPr txBox="1"/>
          <p:nvPr/>
        </p:nvSpPr>
        <p:spPr>
          <a:xfrm>
            <a:off x="1093398" y="453843"/>
            <a:ext cx="12313533"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Energy</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measurements</a:t>
            </a:r>
          </a:p>
        </p:txBody>
      </p:sp>
      <p:sp>
        <p:nvSpPr>
          <p:cNvPr id="12" name="TextBox 12"/>
          <p:cNvSpPr txBox="1"/>
          <p:nvPr/>
        </p:nvSpPr>
        <p:spPr>
          <a:xfrm>
            <a:off x="1120854" y="2938834"/>
            <a:ext cx="6584877" cy="512448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Energy intake is measured in joules (J) or kilojoules (kJ), but many people are more familiar with Calories (kcal).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kilojoule (kJ) = 1,000 joules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megajoule (MJ) = 1,000,000 joules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1 kilocalorie (kcal) = 1,000 calories</a:t>
            </a:r>
          </a:p>
          <a:p>
            <a:pPr algn="l">
              <a:lnSpc>
                <a:spcPts val="5400"/>
              </a:lnSpc>
            </a:pPr>
            <a:endParaRPr lang="en-US" sz="4500" dirty="0">
              <a:solidFill>
                <a:srgbClr val="000000"/>
              </a:solidFill>
              <a:latin typeface="Source Sans Pro Light"/>
              <a:ea typeface="Source Sans Pro Light"/>
              <a:cs typeface="Source Sans Pr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664F-E0F1-E358-6E3C-A8836AEC3CF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32CF9C2-5A69-3346-D866-66A698DB76FC}"/>
              </a:ext>
            </a:extLst>
          </p:cNvPr>
          <p:cNvSpPr txBox="1"/>
          <p:nvPr/>
        </p:nvSpPr>
        <p:spPr>
          <a:xfrm>
            <a:off x="1028700" y="453843"/>
            <a:ext cx="10760779" cy="1430776"/>
          </a:xfrm>
          <a:prstGeom prst="rect">
            <a:avLst/>
          </a:prstGeom>
        </p:spPr>
        <p:txBody>
          <a:bodyPr lIns="0" tIns="0" rIns="0" bIns="0" rtlCol="0" anchor="t">
            <a:spAutoFit/>
          </a:bodyPr>
          <a:lstStyle/>
          <a:p>
            <a:pPr algn="l">
              <a:lnSpc>
                <a:spcPts val="13020"/>
              </a:lnSpc>
            </a:pPr>
            <a:r>
              <a:rPr lang="en-US" sz="5400" b="1" dirty="0">
                <a:solidFill>
                  <a:srgbClr val="34713B"/>
                </a:solidFill>
                <a:latin typeface="Source Sans Pro Semi-Bold"/>
                <a:sym typeface="Source Sans Pro Semi-Bold"/>
              </a:rPr>
              <a:t>Energy</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700B448D-7F7E-A5DF-55B7-2ECD7B5DDA44}"/>
              </a:ext>
            </a:extLst>
          </p:cNvPr>
          <p:cNvSpPr txBox="1"/>
          <p:nvPr/>
        </p:nvSpPr>
        <p:spPr>
          <a:xfrm>
            <a:off x="1028700" y="2546473"/>
            <a:ext cx="14133022" cy="777135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Carbohydrate (starch and sugars) provides 3.75 kcal (16 kJ) per gram (for the purposes of food labelling this is rounded up to 4 kcal (17kJ) per gram).</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provides 4kcal (17kJ) per gram.</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is the most energy dense nutrient, providing 9kcal (37kJ) per gram.</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Energy intake can be estimated by applying these figures to the amount of carbohydrate, protein and fat we consume from</a:t>
            </a:r>
            <a:r>
              <a:rPr lang="en-US" sz="3200" dirty="0">
                <a:solidFill>
                  <a:srgbClr val="000000"/>
                </a:solidFill>
                <a:latin typeface="Source Sans Pro" panose="020B0503030403020204" pitchFamily="34" charset="0"/>
                <a:ea typeface="Source Sans Pro" panose="020B0503030403020204" pitchFamily="34" charset="0"/>
                <a:cs typeface="Arial"/>
              </a:rPr>
              <a:t>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food and drink.</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Alcohol also provides energy at 7kcal (29kJ) per gram.</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278628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3FFD8-CE5A-381C-BFFE-DCE1027670E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228BB3B-AAC9-0E11-D802-A8AB529D65FF}"/>
              </a:ext>
            </a:extLst>
          </p:cNvPr>
          <p:cNvSpPr txBox="1"/>
          <p:nvPr/>
        </p:nvSpPr>
        <p:spPr>
          <a:xfrm>
            <a:off x="1028700" y="453843"/>
            <a:ext cx="13626561"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Energy</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in</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food</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drinks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5D49C97E-AE6F-59C2-92C0-9B6BE056C928}"/>
              </a:ext>
            </a:extLst>
          </p:cNvPr>
          <p:cNvSpPr txBox="1"/>
          <p:nvPr/>
        </p:nvSpPr>
        <p:spPr>
          <a:xfrm>
            <a:off x="1028700" y="2828081"/>
            <a:ext cx="5453743" cy="4385816"/>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Per gram, fat provides more than twice the energy of carbohydrate.</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graph of a bar chart&#10;&#10;AI-generated content may be incorrect.">
            <a:extLst>
              <a:ext uri="{FF2B5EF4-FFF2-40B4-BE49-F238E27FC236}">
                <a16:creationId xmlns:a16="http://schemas.microsoft.com/office/drawing/2014/main" id="{E206B6F9-9638-DE24-425D-97D28C8C0E79}"/>
              </a:ext>
            </a:extLst>
          </p:cNvPr>
          <p:cNvPicPr>
            <a:picLocks noChangeAspect="1"/>
          </p:cNvPicPr>
          <p:nvPr/>
        </p:nvPicPr>
        <p:blipFill>
          <a:blip r:embed="rId2"/>
          <a:stretch>
            <a:fillRect/>
          </a:stretch>
        </p:blipFill>
        <p:spPr>
          <a:xfrm>
            <a:off x="6091445" y="2828081"/>
            <a:ext cx="11167855" cy="6707256"/>
          </a:xfrm>
          <a:prstGeom prst="rect">
            <a:avLst/>
          </a:prstGeom>
        </p:spPr>
      </p:pic>
    </p:spTree>
    <p:extLst>
      <p:ext uri="{BB962C8B-B14F-4D97-AF65-F5344CB8AC3E}">
        <p14:creationId xmlns:p14="http://schemas.microsoft.com/office/powerpoint/2010/main" val="2530109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128FA-B872-40FB-75F8-BB8E84945D9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C22DD90-CA05-BBE1-FDDE-BCEDE13DC334}"/>
              </a:ext>
            </a:extLst>
          </p:cNvPr>
          <p:cNvSpPr txBox="1"/>
          <p:nvPr/>
        </p:nvSpPr>
        <p:spPr>
          <a:xfrm>
            <a:off x="1028700" y="453843"/>
            <a:ext cx="1362656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Energy</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BBBCA64B-D1FC-CDDD-3694-57F335644E7F}"/>
              </a:ext>
            </a:extLst>
          </p:cNvPr>
          <p:cNvSpPr txBox="1"/>
          <p:nvPr/>
        </p:nvSpPr>
        <p:spPr>
          <a:xfrm>
            <a:off x="12199908" y="3496628"/>
            <a:ext cx="5397215" cy="512448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Which of these foods do you think contributes the most energy per 100g? </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bagel on a white surface&#10;&#10;AI-generated content may be incorrect.">
            <a:extLst>
              <a:ext uri="{FF2B5EF4-FFF2-40B4-BE49-F238E27FC236}">
                <a16:creationId xmlns:a16="http://schemas.microsoft.com/office/drawing/2014/main" id="{1D393A71-45A7-83D8-AF7A-88D174C3D726}"/>
              </a:ext>
            </a:extLst>
          </p:cNvPr>
          <p:cNvPicPr>
            <a:picLocks noChangeAspect="1"/>
          </p:cNvPicPr>
          <p:nvPr/>
        </p:nvPicPr>
        <p:blipFill>
          <a:blip r:embed="rId2"/>
          <a:stretch>
            <a:fillRect/>
          </a:stretch>
        </p:blipFill>
        <p:spPr>
          <a:xfrm>
            <a:off x="210179" y="2754701"/>
            <a:ext cx="4237906" cy="2577861"/>
          </a:xfrm>
          <a:prstGeom prst="rect">
            <a:avLst/>
          </a:prstGeom>
        </p:spPr>
      </p:pic>
      <p:pic>
        <p:nvPicPr>
          <p:cNvPr id="4" name="Picture 3" descr="A collage of slices of meat&#10;&#10;AI-generated content may be incorrect.">
            <a:extLst>
              <a:ext uri="{FF2B5EF4-FFF2-40B4-BE49-F238E27FC236}">
                <a16:creationId xmlns:a16="http://schemas.microsoft.com/office/drawing/2014/main" id="{7F034CDF-10B6-F8E1-9FB6-52FF28D2EB92}"/>
              </a:ext>
            </a:extLst>
          </p:cNvPr>
          <p:cNvPicPr>
            <a:picLocks noChangeAspect="1"/>
          </p:cNvPicPr>
          <p:nvPr/>
        </p:nvPicPr>
        <p:blipFill>
          <a:blip r:embed="rId3"/>
          <a:stretch>
            <a:fillRect/>
          </a:stretch>
        </p:blipFill>
        <p:spPr>
          <a:xfrm>
            <a:off x="5373279" y="2455873"/>
            <a:ext cx="6290813" cy="2845099"/>
          </a:xfrm>
          <a:prstGeom prst="rect">
            <a:avLst/>
          </a:prstGeom>
        </p:spPr>
      </p:pic>
      <p:sp>
        <p:nvSpPr>
          <p:cNvPr id="7" name="TextBox 6">
            <a:extLst>
              <a:ext uri="{FF2B5EF4-FFF2-40B4-BE49-F238E27FC236}">
                <a16:creationId xmlns:a16="http://schemas.microsoft.com/office/drawing/2014/main" id="{A5E7368C-8577-B239-DD81-B749D273C3AC}"/>
              </a:ext>
            </a:extLst>
          </p:cNvPr>
          <p:cNvSpPr txBox="1"/>
          <p:nvPr/>
        </p:nvSpPr>
        <p:spPr>
          <a:xfrm>
            <a:off x="1265910" y="5441885"/>
            <a:ext cx="30050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Source Sans Pro" panose="020B0503030403020204" pitchFamily="34" charset="0"/>
                <a:ea typeface="Source Sans Pro" panose="020B0503030403020204" pitchFamily="34" charset="0"/>
                <a:cs typeface="Arial"/>
              </a:rPr>
              <a:t>Bagel</a:t>
            </a:r>
          </a:p>
        </p:txBody>
      </p:sp>
      <p:sp>
        <p:nvSpPr>
          <p:cNvPr id="8" name="TextBox 7">
            <a:extLst>
              <a:ext uri="{FF2B5EF4-FFF2-40B4-BE49-F238E27FC236}">
                <a16:creationId xmlns:a16="http://schemas.microsoft.com/office/drawing/2014/main" id="{53D50E43-9C93-A45E-4DB3-7346724A894E}"/>
              </a:ext>
            </a:extLst>
          </p:cNvPr>
          <p:cNvSpPr txBox="1"/>
          <p:nvPr/>
        </p:nvSpPr>
        <p:spPr>
          <a:xfrm>
            <a:off x="5875360" y="5364667"/>
            <a:ext cx="214154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Source Sans Pro" panose="020B0503030403020204" pitchFamily="34" charset="0"/>
                <a:ea typeface="Source Sans Pro" panose="020B0503030403020204" pitchFamily="34" charset="0"/>
                <a:cs typeface="Arial"/>
              </a:rPr>
              <a:t>Oil</a:t>
            </a:r>
          </a:p>
        </p:txBody>
      </p:sp>
      <p:sp>
        <p:nvSpPr>
          <p:cNvPr id="10" name="TextBox 9">
            <a:extLst>
              <a:ext uri="{FF2B5EF4-FFF2-40B4-BE49-F238E27FC236}">
                <a16:creationId xmlns:a16="http://schemas.microsoft.com/office/drawing/2014/main" id="{DA378536-AF81-010B-597F-899B846E8D22}"/>
              </a:ext>
            </a:extLst>
          </p:cNvPr>
          <p:cNvSpPr txBox="1"/>
          <p:nvPr/>
        </p:nvSpPr>
        <p:spPr>
          <a:xfrm>
            <a:off x="9444176" y="5300972"/>
            <a:ext cx="25905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Source Sans Pro" panose="020B0503030403020204" pitchFamily="34" charset="0"/>
                <a:ea typeface="Source Sans Pro" panose="020B0503030403020204" pitchFamily="34" charset="0"/>
                <a:cs typeface="Arial"/>
              </a:rPr>
              <a:t>Ham</a:t>
            </a:r>
          </a:p>
        </p:txBody>
      </p:sp>
      <p:sp>
        <p:nvSpPr>
          <p:cNvPr id="11" name="TextBox 9">
            <a:extLst>
              <a:ext uri="{FF2B5EF4-FFF2-40B4-BE49-F238E27FC236}">
                <a16:creationId xmlns:a16="http://schemas.microsoft.com/office/drawing/2014/main" id="{880A13B4-F806-AF99-FFCC-5159F1B4B15C}"/>
              </a:ext>
            </a:extLst>
          </p:cNvPr>
          <p:cNvSpPr txBox="1"/>
          <p:nvPr/>
        </p:nvSpPr>
        <p:spPr>
          <a:xfrm>
            <a:off x="677937" y="6597914"/>
            <a:ext cx="3758197" cy="6971139"/>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Total Energy</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1161kJ</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Carbohydrate 982.6kJ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170.0kJ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66.6kJ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12" name="TextBox 9">
            <a:extLst>
              <a:ext uri="{FF2B5EF4-FFF2-40B4-BE49-F238E27FC236}">
                <a16:creationId xmlns:a16="http://schemas.microsoft.com/office/drawing/2014/main" id="{36B25888-04DC-2C0A-DFCC-8450430134C8}"/>
              </a:ext>
            </a:extLst>
          </p:cNvPr>
          <p:cNvSpPr txBox="1"/>
          <p:nvPr/>
        </p:nvSpPr>
        <p:spPr>
          <a:xfrm>
            <a:off x="4697399" y="6597914"/>
            <a:ext cx="4136358" cy="7525137"/>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Total Energy</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3696.0kJ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Carbohydrate 0.0kJ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0.0kJ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3696.0kJ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b="1" u="sng" dirty="0">
              <a:latin typeface="Source Sans Pro Light"/>
              <a:ea typeface="Source Sans Pro Light"/>
              <a:cs typeface="Calibri"/>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13" name="TextBox 9">
            <a:extLst>
              <a:ext uri="{FF2B5EF4-FFF2-40B4-BE49-F238E27FC236}">
                <a16:creationId xmlns:a16="http://schemas.microsoft.com/office/drawing/2014/main" id="{CD35296C-833D-83FF-A11B-8594DA033DA8}"/>
              </a:ext>
            </a:extLst>
          </p:cNvPr>
          <p:cNvSpPr txBox="1"/>
          <p:nvPr/>
        </p:nvSpPr>
        <p:spPr>
          <a:xfrm>
            <a:off x="8971359" y="6597914"/>
            <a:ext cx="3758197" cy="7525137"/>
          </a:xfrm>
          <a:prstGeom prst="rect">
            <a:avLst/>
          </a:prstGeom>
        </p:spPr>
        <p:txBody>
          <a:bodyPr wrap="square" lIns="0" tIns="0" rIns="0" bIns="0" rtlCol="0" anchor="t">
            <a:spAutoFit/>
          </a:bodyPr>
          <a:lstStyle/>
          <a:p>
            <a:r>
              <a:rPr lang="en-US" sz="3200" b="1" dirty="0">
                <a:solidFill>
                  <a:srgbClr val="000000"/>
                </a:solidFill>
                <a:latin typeface="Source Sans Pro" panose="020B0503030403020204" pitchFamily="34" charset="0"/>
                <a:ea typeface="Source Sans Pro" panose="020B0503030403020204" pitchFamily="34" charset="0"/>
                <a:cs typeface="Arial"/>
                <a:sym typeface="Source Sans Pro Light"/>
              </a:rPr>
              <a:t>Total Energy</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451kJ</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Carbohydrate 17.0kJ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Protein 312.8kJ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Fat 122.1kJ</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b="1" u="sng" dirty="0">
              <a:latin typeface="Source Sans Pro Light"/>
              <a:ea typeface="Source Sans Pro Light"/>
              <a:cs typeface="Calibri"/>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134177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259B-2263-4075-C260-A108467B79F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0469E83-9227-A13F-63B4-CF1B55044B19}"/>
              </a:ext>
            </a:extLst>
          </p:cNvPr>
          <p:cNvSpPr txBox="1"/>
          <p:nvPr/>
        </p:nvSpPr>
        <p:spPr>
          <a:xfrm>
            <a:off x="1028700" y="453843"/>
            <a:ext cx="13626561"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Dietary</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Reference</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Values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56B07ADD-D912-6DAA-1A97-B9820AF1BF2D}"/>
              </a:ext>
            </a:extLst>
          </p:cNvPr>
          <p:cNvSpPr txBox="1"/>
          <p:nvPr/>
        </p:nvSpPr>
        <p:spPr>
          <a:xfrm>
            <a:off x="1028700" y="2569288"/>
            <a:ext cx="11996423" cy="8386911"/>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Experts have estimated the average requirements for energy for different types of people. These figures are known as Estimated Average Requirements (EAR) for energy.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Experts also recommend that: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marL="457200" indent="-457200">
              <a:buClr>
                <a:srgbClr val="34713B"/>
              </a:buClr>
              <a:buFont typeface="Arial" panose="020B0604020202020204" pitchFamily="34" charset="0"/>
              <a:buChar char="•"/>
            </a:pPr>
            <a:endParaRPr lang="en-US" sz="3200" dirty="0">
              <a:solidFill>
                <a:srgbClr val="000000"/>
              </a:solidFill>
              <a:latin typeface="Source Sans Pro" panose="020B0503030403020204" pitchFamily="34" charset="0"/>
              <a:ea typeface="Source Sans Pro" panose="020B0503030403020204" pitchFamily="34" charset="0"/>
              <a:cs typeface="Arial"/>
            </a:endParaRPr>
          </a:p>
          <a:p>
            <a:pPr marL="457200" indent="-457200">
              <a:buFont typeface="Arial" panose="020B0604020202020204" pitchFamily="34" charset="0"/>
              <a:buChar char="•"/>
            </a:pP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about </a:t>
            </a:r>
            <a:r>
              <a:rPr lang="en-US" sz="3200" dirty="0">
                <a:solidFill>
                  <a:srgbClr val="00B050"/>
                </a:solidFill>
                <a:latin typeface="Source Sans Pro" panose="020B0503030403020204" pitchFamily="34" charset="0"/>
                <a:ea typeface="Source Sans Pro" panose="020B0503030403020204" pitchFamily="34" charset="0"/>
                <a:cs typeface="Arial"/>
                <a:sym typeface="Source Sans Pro Light"/>
              </a:rPr>
              <a:t>50%</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of our energy intake should come from   </a:t>
            </a:r>
            <a:r>
              <a:rPr lang="en-US" sz="3200" dirty="0">
                <a:solidFill>
                  <a:srgbClr val="00B050"/>
                </a:solidFill>
                <a:latin typeface="Source Sans Pro" panose="020B0503030403020204" pitchFamily="34" charset="0"/>
                <a:ea typeface="Source Sans Pro" panose="020B0503030403020204" pitchFamily="34" charset="0"/>
                <a:cs typeface="Arial"/>
                <a:sym typeface="Source Sans Pro Light"/>
              </a:rPr>
              <a:t>carbohydrate</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marL="457200" indent="-457200">
              <a:buFont typeface="Arial" panose="020B0604020202020204" pitchFamily="34" charset="0"/>
              <a:buChar char="•"/>
            </a:pP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no more than </a:t>
            </a:r>
            <a:r>
              <a:rPr lang="en-US" sz="3200" dirty="0">
                <a:solidFill>
                  <a:srgbClr val="0070C0"/>
                </a:solidFill>
                <a:latin typeface="Source Sans Pro" panose="020B0503030403020204" pitchFamily="34" charset="0"/>
                <a:ea typeface="Source Sans Pro" panose="020B0503030403020204" pitchFamily="34" charset="0"/>
                <a:cs typeface="Arial"/>
                <a:sym typeface="Source Sans Pro Light"/>
              </a:rPr>
              <a:t>35%</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of our energy intake should come from </a:t>
            </a:r>
            <a:r>
              <a:rPr lang="en-US" sz="3200" dirty="0">
                <a:solidFill>
                  <a:srgbClr val="0070C0"/>
                </a:solidFill>
                <a:latin typeface="Source Sans Pro" panose="020B0503030403020204" pitchFamily="34" charset="0"/>
                <a:ea typeface="Source Sans Pro" panose="020B0503030403020204" pitchFamily="34" charset="0"/>
                <a:cs typeface="Arial"/>
                <a:sym typeface="Source Sans Pro Light"/>
              </a:rPr>
              <a:t>fat</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pPr marL="457200" indent="-457200">
              <a:buFont typeface="Arial" panose="020B0604020202020204" pitchFamily="34" charset="0"/>
              <a:buChar char="•"/>
            </a:pP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around </a:t>
            </a:r>
            <a:r>
              <a:rPr lang="en-US" sz="3200" dirty="0">
                <a:solidFill>
                  <a:srgbClr val="C00000"/>
                </a:solidFill>
                <a:latin typeface="Source Sans Pro" panose="020B0503030403020204" pitchFamily="34" charset="0"/>
                <a:ea typeface="Source Sans Pro" panose="020B0503030403020204" pitchFamily="34" charset="0"/>
                <a:cs typeface="Arial"/>
                <a:sym typeface="Source Sans Pro Light"/>
              </a:rPr>
              <a:t>15%</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of our energy intake should come from </a:t>
            </a:r>
            <a:r>
              <a:rPr lang="en-US" sz="3200" dirty="0">
                <a:solidFill>
                  <a:srgbClr val="C00000"/>
                </a:solidFill>
                <a:latin typeface="Source Sans Pro" panose="020B0503030403020204" pitchFamily="34" charset="0"/>
                <a:ea typeface="Source Sans Pro" panose="020B0503030403020204" pitchFamily="34" charset="0"/>
                <a:cs typeface="Arial"/>
                <a:sym typeface="Source Sans Pro Light"/>
              </a:rPr>
              <a:t>protein</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pie chart of fat protein carbohydrates&#10;&#10;AI-generated content may be incorrect.">
            <a:extLst>
              <a:ext uri="{FF2B5EF4-FFF2-40B4-BE49-F238E27FC236}">
                <a16:creationId xmlns:a16="http://schemas.microsoft.com/office/drawing/2014/main" id="{137CF44C-E479-82B1-A490-B4F8F133CE09}"/>
              </a:ext>
            </a:extLst>
          </p:cNvPr>
          <p:cNvPicPr>
            <a:picLocks noChangeAspect="1"/>
          </p:cNvPicPr>
          <p:nvPr/>
        </p:nvPicPr>
        <p:blipFill>
          <a:blip r:embed="rId2"/>
          <a:stretch>
            <a:fillRect/>
          </a:stretch>
        </p:blipFill>
        <p:spPr>
          <a:xfrm>
            <a:off x="12553232" y="2569288"/>
            <a:ext cx="5293024" cy="5586322"/>
          </a:xfrm>
          <a:prstGeom prst="rect">
            <a:avLst/>
          </a:prstGeom>
        </p:spPr>
      </p:pic>
    </p:spTree>
    <p:extLst>
      <p:ext uri="{BB962C8B-B14F-4D97-AF65-F5344CB8AC3E}">
        <p14:creationId xmlns:p14="http://schemas.microsoft.com/office/powerpoint/2010/main" val="1068370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75A95-3139-B111-22B0-69E380F4FF7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140ABBF-F62C-0CAE-6D97-945263AB2CBB}"/>
              </a:ext>
            </a:extLst>
          </p:cNvPr>
          <p:cNvSpPr txBox="1"/>
          <p:nvPr/>
        </p:nvSpPr>
        <p:spPr>
          <a:xfrm>
            <a:off x="1028700" y="453843"/>
            <a:ext cx="13626561"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Dietary</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Reference</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Values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B916599-6C66-512E-3D85-C5944545774B}"/>
              </a:ext>
            </a:extLst>
          </p:cNvPr>
          <p:cNvSpPr txBox="1"/>
          <p:nvPr/>
        </p:nvSpPr>
        <p:spPr>
          <a:xfrm>
            <a:off x="1028700" y="2288930"/>
            <a:ext cx="9846129" cy="10910679"/>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EARs vary throughout life.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Babies, young children and teenagers need more energy in relation to their size to grow and be active.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After the age of 18, energy requirements decrease and remain the same until 50, but actual needs depend on people’s activity levels. The EAR for women who become pregnant increases by 200 kcal/day but only in the final three months of pregnancy.</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Energy requirements for older adults decrease as activity levels fall, and there is a reduction in the basal metabolic rate.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silhouette of a person and a child&#10;&#10;AI-generated content may be incorrect.">
            <a:extLst>
              <a:ext uri="{FF2B5EF4-FFF2-40B4-BE49-F238E27FC236}">
                <a16:creationId xmlns:a16="http://schemas.microsoft.com/office/drawing/2014/main" id="{3F7314C3-DC7A-BD23-14DE-E7AE739E472C}"/>
              </a:ext>
            </a:extLst>
          </p:cNvPr>
          <p:cNvPicPr>
            <a:picLocks noChangeAspect="1"/>
          </p:cNvPicPr>
          <p:nvPr/>
        </p:nvPicPr>
        <p:blipFill>
          <a:blip r:embed="rId2"/>
          <a:stretch>
            <a:fillRect/>
          </a:stretch>
        </p:blipFill>
        <p:spPr>
          <a:xfrm>
            <a:off x="11828953" y="3635416"/>
            <a:ext cx="5652615" cy="3369542"/>
          </a:xfrm>
          <a:prstGeom prst="rect">
            <a:avLst/>
          </a:prstGeom>
        </p:spPr>
      </p:pic>
    </p:spTree>
    <p:extLst>
      <p:ext uri="{BB962C8B-B14F-4D97-AF65-F5344CB8AC3E}">
        <p14:creationId xmlns:p14="http://schemas.microsoft.com/office/powerpoint/2010/main" val="3491387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EC760-A8D3-CB7C-8ACF-F6C710F5494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56AC34D-E626-CABD-80F0-954A59CF4E34}"/>
              </a:ext>
            </a:extLst>
          </p:cNvPr>
          <p:cNvSpPr txBox="1"/>
          <p:nvPr/>
        </p:nvSpPr>
        <p:spPr>
          <a:xfrm>
            <a:off x="1028700" y="453843"/>
            <a:ext cx="13626561"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EARs</a:t>
            </a:r>
            <a:r>
              <a:rPr lang="en-US" sz="9300" b="1" dirty="0">
                <a:solidFill>
                  <a:srgbClr val="34713B"/>
                </a:solidFill>
                <a:latin typeface="Source Sans Pro Semi-Bold"/>
                <a:ea typeface="Source Sans Pro Semi-Bold"/>
                <a:cs typeface="Source Sans Pro Semi-Bold"/>
                <a:sym typeface="Source Sans Pro Semi-Bold"/>
              </a:rPr>
              <a:t> - </a:t>
            </a:r>
            <a:r>
              <a:rPr lang="en-US" sz="5400" b="1" dirty="0">
                <a:solidFill>
                  <a:srgbClr val="34713B"/>
                </a:solidFill>
                <a:latin typeface="Source Sans Pro Semi-Bold"/>
                <a:sym typeface="Source Sans Pro Semi-Bold"/>
              </a:rPr>
              <a:t>children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7DEDC9E5-46EF-385D-A184-571312FF75C6}"/>
              </a:ext>
            </a:extLst>
          </p:cNvPr>
          <p:cNvSpPr txBox="1"/>
          <p:nvPr/>
        </p:nvSpPr>
        <p:spPr>
          <a:xfrm>
            <a:off x="1028700" y="2288930"/>
            <a:ext cx="5772280" cy="703269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The Scientific Advisory Committee on Nutrition (SACN) has published reference values for daily energy requirements as follows: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table with numbers and letters&#10;&#10;AI-generated content may be incorrect.">
            <a:extLst>
              <a:ext uri="{FF2B5EF4-FFF2-40B4-BE49-F238E27FC236}">
                <a16:creationId xmlns:a16="http://schemas.microsoft.com/office/drawing/2014/main" id="{4452D5DE-7451-A3E2-D328-25F165B88888}"/>
              </a:ext>
            </a:extLst>
          </p:cNvPr>
          <p:cNvPicPr>
            <a:picLocks noChangeAspect="1"/>
          </p:cNvPicPr>
          <p:nvPr/>
        </p:nvPicPr>
        <p:blipFill>
          <a:blip r:embed="rId2"/>
          <a:stretch>
            <a:fillRect/>
          </a:stretch>
        </p:blipFill>
        <p:spPr>
          <a:xfrm>
            <a:off x="7370072" y="2034830"/>
            <a:ext cx="7871377" cy="7940122"/>
          </a:xfrm>
          <a:prstGeom prst="rect">
            <a:avLst/>
          </a:prstGeom>
        </p:spPr>
      </p:pic>
    </p:spTree>
    <p:extLst>
      <p:ext uri="{BB962C8B-B14F-4D97-AF65-F5344CB8AC3E}">
        <p14:creationId xmlns:p14="http://schemas.microsoft.com/office/powerpoint/2010/main" val="946187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1DF5-41AB-D6FA-CB26-043C523E35C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07E68A9-FA92-8685-214F-03498B21966F}"/>
              </a:ext>
            </a:extLst>
          </p:cNvPr>
          <p:cNvSpPr txBox="1"/>
          <p:nvPr/>
        </p:nvSpPr>
        <p:spPr>
          <a:xfrm>
            <a:off x="1028700" y="453843"/>
            <a:ext cx="13626561"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EARs</a:t>
            </a:r>
            <a:r>
              <a:rPr lang="en-US" sz="9300" b="1" dirty="0">
                <a:solidFill>
                  <a:srgbClr val="34713B"/>
                </a:solidFill>
                <a:latin typeface="Source Sans Pro Semi-Bold"/>
                <a:ea typeface="Source Sans Pro Semi-Bold"/>
                <a:cs typeface="Source Sans Pro Semi-Bold"/>
                <a:sym typeface="Source Sans Pro Semi-Bold"/>
              </a:rPr>
              <a:t> - </a:t>
            </a:r>
            <a:r>
              <a:rPr lang="en-US" sz="5400" b="1" dirty="0">
                <a:solidFill>
                  <a:srgbClr val="34713B"/>
                </a:solidFill>
                <a:latin typeface="Source Sans Pro Semi-Bold"/>
                <a:sym typeface="Source Sans Pro Semi-Bold"/>
              </a:rPr>
              <a:t>adults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ECEF99AC-4C6E-9AAF-374B-D7285EAEC794}"/>
              </a:ext>
            </a:extLst>
          </p:cNvPr>
          <p:cNvSpPr txBox="1"/>
          <p:nvPr/>
        </p:nvSpPr>
        <p:spPr>
          <a:xfrm>
            <a:off x="1028700" y="2288930"/>
            <a:ext cx="5772280" cy="857157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Why do you think there is a difference in requirements for males and females?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What effect would increasing activity levels have on the energy requirements?</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table of numbers and a pink and blue background&#10;&#10;AI-generated content may be incorrect.">
            <a:extLst>
              <a:ext uri="{FF2B5EF4-FFF2-40B4-BE49-F238E27FC236}">
                <a16:creationId xmlns:a16="http://schemas.microsoft.com/office/drawing/2014/main" id="{C8190B08-2785-2C29-4407-B1B0D2F9D895}"/>
              </a:ext>
            </a:extLst>
          </p:cNvPr>
          <p:cNvPicPr>
            <a:picLocks noChangeAspect="1"/>
          </p:cNvPicPr>
          <p:nvPr/>
        </p:nvPicPr>
        <p:blipFill>
          <a:blip r:embed="rId2"/>
          <a:stretch>
            <a:fillRect/>
          </a:stretch>
        </p:blipFill>
        <p:spPr>
          <a:xfrm>
            <a:off x="6859657" y="3102044"/>
            <a:ext cx="11062252" cy="5557216"/>
          </a:xfrm>
          <a:prstGeom prst="rect">
            <a:avLst/>
          </a:prstGeom>
        </p:spPr>
      </p:pic>
    </p:spTree>
    <p:extLst>
      <p:ext uri="{BB962C8B-B14F-4D97-AF65-F5344CB8AC3E}">
        <p14:creationId xmlns:p14="http://schemas.microsoft.com/office/powerpoint/2010/main" val="2783844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B2A10-3EDF-6DC4-DE83-081253F6399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FF27C42-7F88-BA9D-2FAD-F3DFBAECD594}"/>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How</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much</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do</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we</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need</a:t>
            </a:r>
          </a:p>
        </p:txBody>
      </p:sp>
      <p:sp>
        <p:nvSpPr>
          <p:cNvPr id="9" name="TextBox 9">
            <a:extLst>
              <a:ext uri="{FF2B5EF4-FFF2-40B4-BE49-F238E27FC236}">
                <a16:creationId xmlns:a16="http://schemas.microsoft.com/office/drawing/2014/main" id="{0C31F18C-B36C-0525-081C-F1B9EEE854BD}"/>
              </a:ext>
            </a:extLst>
          </p:cNvPr>
          <p:cNvSpPr txBox="1"/>
          <p:nvPr/>
        </p:nvSpPr>
        <p:spPr>
          <a:xfrm>
            <a:off x="1028700" y="2288930"/>
            <a:ext cx="9648540" cy="863313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Energy requirements vary from person to person, depending on the Basal Metabolic Rate (BMR) and Physical Activity Level (PAL).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Total energy expenditure =</a:t>
            </a:r>
          </a:p>
          <a:p>
            <a:r>
              <a:rPr lang="en-US" sz="3200" dirty="0">
                <a:solidFill>
                  <a:srgbClr val="000000"/>
                </a:solidFill>
                <a:latin typeface="Source Sans Pro" panose="020B0503030403020204" pitchFamily="34" charset="0"/>
                <a:ea typeface="Source Sans Pro" panose="020B0503030403020204" pitchFamily="34" charset="0"/>
                <a:cs typeface="Arial"/>
              </a:rPr>
              <a:t>BMR x PAL</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group of kids running on a sidewalk&#10;&#10;AI-generated content may be incorrect.">
            <a:extLst>
              <a:ext uri="{FF2B5EF4-FFF2-40B4-BE49-F238E27FC236}">
                <a16:creationId xmlns:a16="http://schemas.microsoft.com/office/drawing/2014/main" id="{AF52C1BC-C655-18E9-C0CC-C288884A6369}"/>
              </a:ext>
            </a:extLst>
          </p:cNvPr>
          <p:cNvPicPr>
            <a:picLocks noChangeAspect="1"/>
          </p:cNvPicPr>
          <p:nvPr/>
        </p:nvPicPr>
        <p:blipFill>
          <a:blip r:embed="rId2"/>
          <a:stretch>
            <a:fillRect/>
          </a:stretch>
        </p:blipFill>
        <p:spPr>
          <a:xfrm>
            <a:off x="10248812" y="2854394"/>
            <a:ext cx="7214566" cy="5893490"/>
          </a:xfrm>
          <a:prstGeom prst="roundRect">
            <a:avLst/>
          </a:prstGeom>
        </p:spPr>
      </p:pic>
    </p:spTree>
    <p:extLst>
      <p:ext uri="{BB962C8B-B14F-4D97-AF65-F5344CB8AC3E}">
        <p14:creationId xmlns:p14="http://schemas.microsoft.com/office/powerpoint/2010/main" val="2865361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A9C9-FD2C-1438-6AFA-E0DE3C2E316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AF82D2B-7B19-8402-4C8B-4FA9A73B0C2B}"/>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What</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is</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basal</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metabolic</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rate</a:t>
            </a:r>
            <a:r>
              <a:rPr lang="en-US" sz="7200" b="1" dirty="0">
                <a:solidFill>
                  <a:srgbClr val="34713B"/>
                </a:solidFill>
                <a:latin typeface="Source Sans Pro Semi-Bold"/>
                <a:ea typeface="Source Sans Pro Semi-Bold"/>
                <a:cs typeface="Source Sans Pro Semi-Bold"/>
              </a:rPr>
              <a:t>?</a:t>
            </a:r>
          </a:p>
        </p:txBody>
      </p:sp>
      <p:sp>
        <p:nvSpPr>
          <p:cNvPr id="9" name="TextBox 9">
            <a:extLst>
              <a:ext uri="{FF2B5EF4-FFF2-40B4-BE49-F238E27FC236}">
                <a16:creationId xmlns:a16="http://schemas.microsoft.com/office/drawing/2014/main" id="{B26766FC-71BD-87C5-BD85-5E970F894B2A}"/>
              </a:ext>
            </a:extLst>
          </p:cNvPr>
          <p:cNvSpPr txBox="1"/>
          <p:nvPr/>
        </p:nvSpPr>
        <p:spPr>
          <a:xfrm>
            <a:off x="1028700" y="2288930"/>
            <a:ext cx="9648540" cy="1066445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Basal metabolic rate (BMR) is the rate at which a person uses energy to maintain the basic functions of the body when it is at complete rest, such as: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 breathing;</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 keeping warm;</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 keeping the heart beating.</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person standing in front of a green fence&#10;&#10;AI-generated content may be incorrect.">
            <a:extLst>
              <a:ext uri="{FF2B5EF4-FFF2-40B4-BE49-F238E27FC236}">
                <a16:creationId xmlns:a16="http://schemas.microsoft.com/office/drawing/2014/main" id="{8E241D16-DBB8-1D44-7AFC-D9B63B9DB15C}"/>
              </a:ext>
            </a:extLst>
          </p:cNvPr>
          <p:cNvPicPr>
            <a:picLocks noChangeAspect="1"/>
          </p:cNvPicPr>
          <p:nvPr/>
        </p:nvPicPr>
        <p:blipFill>
          <a:blip r:embed="rId2"/>
          <a:stretch>
            <a:fillRect/>
          </a:stretch>
        </p:blipFill>
        <p:spPr>
          <a:xfrm>
            <a:off x="11143531" y="3002352"/>
            <a:ext cx="6438900" cy="6438900"/>
          </a:xfrm>
          <a:prstGeom prst="roundRect">
            <a:avLst/>
          </a:prstGeom>
        </p:spPr>
      </p:pic>
    </p:spTree>
    <p:extLst>
      <p:ext uri="{BB962C8B-B14F-4D97-AF65-F5344CB8AC3E}">
        <p14:creationId xmlns:p14="http://schemas.microsoft.com/office/powerpoint/2010/main" val="3813084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DABF6-C47E-A337-08C3-6E2EB2B8DEF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697E88F-716F-88F9-FDBA-29B56038E626}"/>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Physical</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activity</a:t>
            </a:r>
          </a:p>
        </p:txBody>
      </p:sp>
      <p:sp>
        <p:nvSpPr>
          <p:cNvPr id="9" name="TextBox 9">
            <a:extLst>
              <a:ext uri="{FF2B5EF4-FFF2-40B4-BE49-F238E27FC236}">
                <a16:creationId xmlns:a16="http://schemas.microsoft.com/office/drawing/2014/main" id="{A1BCE661-4C1C-B0B6-6992-A8689964025A}"/>
              </a:ext>
            </a:extLst>
          </p:cNvPr>
          <p:cNvSpPr txBox="1"/>
          <p:nvPr/>
        </p:nvSpPr>
        <p:spPr>
          <a:xfrm>
            <a:off x="1028700" y="2746130"/>
            <a:ext cx="9648540" cy="1011046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In addition to their BMR, people also use energy for movement of all types, expressed as Physical Activity Level (PAL).</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 amount of energy a person uses to perform daily tasks varies.</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group of people riding bikes&#10;&#10;AI-generated content may be incorrect.">
            <a:extLst>
              <a:ext uri="{FF2B5EF4-FFF2-40B4-BE49-F238E27FC236}">
                <a16:creationId xmlns:a16="http://schemas.microsoft.com/office/drawing/2014/main" id="{88C9504E-A7B4-9C16-25E6-1C7C34FAF42B}"/>
              </a:ext>
            </a:extLst>
          </p:cNvPr>
          <p:cNvPicPr>
            <a:picLocks noChangeAspect="1"/>
          </p:cNvPicPr>
          <p:nvPr/>
        </p:nvPicPr>
        <p:blipFill>
          <a:blip r:embed="rId2"/>
          <a:stretch>
            <a:fillRect/>
          </a:stretch>
        </p:blipFill>
        <p:spPr>
          <a:xfrm>
            <a:off x="10677240" y="2939669"/>
            <a:ext cx="7148782" cy="5818696"/>
          </a:xfrm>
          <a:prstGeom prst="roundRect">
            <a:avLst/>
          </a:prstGeom>
        </p:spPr>
      </p:pic>
    </p:spTree>
    <p:extLst>
      <p:ext uri="{BB962C8B-B14F-4D97-AF65-F5344CB8AC3E}">
        <p14:creationId xmlns:p14="http://schemas.microsoft.com/office/powerpoint/2010/main" val="25071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AA5DE-1CCD-A5C4-B664-759E9515BA5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FB292B2-AE0B-9D0B-8592-AAB3CA29799D}"/>
              </a:ext>
            </a:extLst>
          </p:cNvPr>
          <p:cNvGrpSpPr/>
          <p:nvPr/>
        </p:nvGrpSpPr>
        <p:grpSpPr>
          <a:xfrm>
            <a:off x="8266398" y="3072260"/>
            <a:ext cx="8726173" cy="6039686"/>
            <a:chOff x="0" y="0"/>
            <a:chExt cx="2362379" cy="1572300"/>
          </a:xfrm>
        </p:grpSpPr>
        <p:sp>
          <p:nvSpPr>
            <p:cNvPr id="3" name="Freeform 3">
              <a:extLst>
                <a:ext uri="{FF2B5EF4-FFF2-40B4-BE49-F238E27FC236}">
                  <a16:creationId xmlns:a16="http://schemas.microsoft.com/office/drawing/2014/main" id="{E567FF4C-8894-1DD6-EA5E-97C3A936DB7E}"/>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46391B72-72A0-E2A8-1F0D-776A4EFB1CF7}"/>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8CB1E1A7-63B1-4B31-02B3-B964EC958BA0}"/>
              </a:ext>
            </a:extLst>
          </p:cNvPr>
          <p:cNvSpPr txBox="1"/>
          <p:nvPr/>
        </p:nvSpPr>
        <p:spPr>
          <a:xfrm>
            <a:off x="8827065" y="3252864"/>
            <a:ext cx="7604837" cy="5678478"/>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What do you think physical activity includes?</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Activity at work, e.g. use the stairs not the lift.</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Household chores, e.g. vacuuming.</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Looking after others.</a:t>
            </a: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Leisure-time activities, e.g. gardening.</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Transport (walking or cycling to school or work).</a:t>
            </a:r>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Sport.</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C858C478-E869-C50D-95F6-686DC6CC0F3D}"/>
              </a:ext>
            </a:extLst>
          </p:cNvPr>
          <p:cNvSpPr txBox="1"/>
          <p:nvPr/>
        </p:nvSpPr>
        <p:spPr>
          <a:xfrm>
            <a:off x="1093398" y="453843"/>
            <a:ext cx="12313533"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Physical</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activity</a:t>
            </a:r>
          </a:p>
        </p:txBody>
      </p:sp>
      <p:sp>
        <p:nvSpPr>
          <p:cNvPr id="12" name="TextBox 12">
            <a:extLst>
              <a:ext uri="{FF2B5EF4-FFF2-40B4-BE49-F238E27FC236}">
                <a16:creationId xmlns:a16="http://schemas.microsoft.com/office/drawing/2014/main" id="{403DA1E9-12BA-C255-E9FD-0E6616EDE822}"/>
              </a:ext>
            </a:extLst>
          </p:cNvPr>
          <p:cNvSpPr txBox="1"/>
          <p:nvPr/>
        </p:nvSpPr>
        <p:spPr>
          <a:xfrm>
            <a:off x="1093398" y="3072260"/>
            <a:ext cx="6584877" cy="5186035"/>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Physical activity should be an important part of our daily energy expenditure. </a:t>
            </a: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Many different types of activity contribute to our total physical activity, all of which form part of everyday life.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3097730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09CAD-E692-E118-565B-59C1221A2A80}"/>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2AA4F51-028D-DA0D-B62B-18A0667F6342}"/>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Physical</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activity</a:t>
            </a:r>
          </a:p>
        </p:txBody>
      </p:sp>
      <p:sp>
        <p:nvSpPr>
          <p:cNvPr id="9" name="TextBox 9">
            <a:extLst>
              <a:ext uri="{FF2B5EF4-FFF2-40B4-BE49-F238E27FC236}">
                <a16:creationId xmlns:a16="http://schemas.microsoft.com/office/drawing/2014/main" id="{34A22C62-08C9-335A-F1E5-85C16E32F723}"/>
              </a:ext>
            </a:extLst>
          </p:cNvPr>
          <p:cNvSpPr txBox="1"/>
          <p:nvPr/>
        </p:nvSpPr>
        <p:spPr>
          <a:xfrm>
            <a:off x="1028700" y="3022175"/>
            <a:ext cx="9648540" cy="11772454"/>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Children and young people are recommended to do at least 60 minutes of moderate intensity exercise every day.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Adults are recommended to do at least 150 minutes of moderate aerobic activity every week or 75 minutes of vigorous aerobic activity. They are also recommended to do strength exercises on two or more days a week that work all the major muscles.</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group of people running&#10;&#10;AI-generated content may be incorrect.">
            <a:extLst>
              <a:ext uri="{FF2B5EF4-FFF2-40B4-BE49-F238E27FC236}">
                <a16:creationId xmlns:a16="http://schemas.microsoft.com/office/drawing/2014/main" id="{1982121D-3818-FB5F-E080-2C54D2A63E4C}"/>
              </a:ext>
            </a:extLst>
          </p:cNvPr>
          <p:cNvPicPr>
            <a:picLocks noChangeAspect="1"/>
          </p:cNvPicPr>
          <p:nvPr/>
        </p:nvPicPr>
        <p:blipFill>
          <a:blip r:embed="rId2"/>
          <a:stretch>
            <a:fillRect/>
          </a:stretch>
        </p:blipFill>
        <p:spPr>
          <a:xfrm>
            <a:off x="11057806" y="3019875"/>
            <a:ext cx="6610350" cy="5153025"/>
          </a:xfrm>
          <a:prstGeom prst="roundRect">
            <a:avLst/>
          </a:prstGeom>
        </p:spPr>
      </p:pic>
    </p:spTree>
    <p:extLst>
      <p:ext uri="{BB962C8B-B14F-4D97-AF65-F5344CB8AC3E}">
        <p14:creationId xmlns:p14="http://schemas.microsoft.com/office/powerpoint/2010/main" val="418299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DCB6-24C2-9644-A7F9-34A8BFF4C5F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454B08E-AF42-5D29-9B34-FD384200D45F}"/>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Physical</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activity</a:t>
            </a:r>
          </a:p>
        </p:txBody>
      </p:sp>
      <p:sp>
        <p:nvSpPr>
          <p:cNvPr id="9" name="TextBox 9">
            <a:extLst>
              <a:ext uri="{FF2B5EF4-FFF2-40B4-BE49-F238E27FC236}">
                <a16:creationId xmlns:a16="http://schemas.microsoft.com/office/drawing/2014/main" id="{1BA44278-6D6D-45F7-02AF-7CD057F8B3E7}"/>
              </a:ext>
            </a:extLst>
          </p:cNvPr>
          <p:cNvSpPr txBox="1"/>
          <p:nvPr/>
        </p:nvSpPr>
        <p:spPr>
          <a:xfrm>
            <a:off x="1028700" y="3022175"/>
            <a:ext cx="9648540" cy="12326451"/>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Average physical activity levels in the UK are lower than recommendations. Most adults, older children and teenagers do not meet the targets.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According to Statistics on Obesity, Physical Activity and Diet published in 2018, only 23% of boys and 20% girls meet the physical activity guidelines and 21% of adult men, and 25% of adult women are classified as inactive (they do fewer than 30 minutes physical activity a week).</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group of children riding bikes&#10;&#10;AI-generated content may be incorrect.">
            <a:extLst>
              <a:ext uri="{FF2B5EF4-FFF2-40B4-BE49-F238E27FC236}">
                <a16:creationId xmlns:a16="http://schemas.microsoft.com/office/drawing/2014/main" id="{1306177B-4F3C-8A9E-EE37-B3D221BF60C4}"/>
              </a:ext>
            </a:extLst>
          </p:cNvPr>
          <p:cNvPicPr>
            <a:picLocks noChangeAspect="1"/>
          </p:cNvPicPr>
          <p:nvPr/>
        </p:nvPicPr>
        <p:blipFill>
          <a:blip r:embed="rId2"/>
          <a:stretch>
            <a:fillRect/>
          </a:stretch>
        </p:blipFill>
        <p:spPr>
          <a:xfrm>
            <a:off x="12962697" y="2962278"/>
            <a:ext cx="4296603" cy="6441384"/>
          </a:xfrm>
          <a:prstGeom prst="roundRect">
            <a:avLst/>
          </a:prstGeom>
        </p:spPr>
      </p:pic>
      <p:sp>
        <p:nvSpPr>
          <p:cNvPr id="3" name="TextBox 2">
            <a:extLst>
              <a:ext uri="{FF2B5EF4-FFF2-40B4-BE49-F238E27FC236}">
                <a16:creationId xmlns:a16="http://schemas.microsoft.com/office/drawing/2014/main" id="{2D268476-7431-8775-AACB-4AAAC5E3F7FE}"/>
              </a:ext>
            </a:extLst>
          </p:cNvPr>
          <p:cNvSpPr txBox="1"/>
          <p:nvPr/>
        </p:nvSpPr>
        <p:spPr>
          <a:xfrm>
            <a:off x="538843" y="9234385"/>
            <a:ext cx="8278585" cy="338554"/>
          </a:xfrm>
          <a:prstGeom prst="rect">
            <a:avLst/>
          </a:prstGeom>
          <a:noFill/>
        </p:spPr>
        <p:txBody>
          <a:bodyPr wrap="square" rtlCol="0">
            <a:spAutoFit/>
          </a:bodyPr>
          <a:lstStyle/>
          <a:p>
            <a:r>
              <a:rPr lang="en-GB" sz="1600" dirty="0">
                <a:latin typeface="Source Sans Pro" panose="020B0503030403020204" pitchFamily="34" charset="0"/>
                <a:ea typeface="Source Sans Pro" panose="020B0503030403020204" pitchFamily="34" charset="0"/>
                <a:hlinkClick r:id="rId3"/>
              </a:rPr>
              <a:t>Statistics on Obesity, Physical Activity and Diet 2018</a:t>
            </a:r>
            <a:endParaRPr lang="en-GB" sz="16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05968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7B07A-D9DD-33A4-74D6-FAD51D63EE9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2A9B2E1-DBFA-4177-28C1-8EB135496F74}"/>
              </a:ext>
            </a:extLst>
          </p:cNvPr>
          <p:cNvGrpSpPr/>
          <p:nvPr/>
        </p:nvGrpSpPr>
        <p:grpSpPr>
          <a:xfrm>
            <a:off x="8266398" y="3214705"/>
            <a:ext cx="8726173" cy="5406781"/>
            <a:chOff x="0" y="0"/>
            <a:chExt cx="2362379" cy="1572300"/>
          </a:xfrm>
        </p:grpSpPr>
        <p:sp>
          <p:nvSpPr>
            <p:cNvPr id="3" name="Freeform 3">
              <a:extLst>
                <a:ext uri="{FF2B5EF4-FFF2-40B4-BE49-F238E27FC236}">
                  <a16:creationId xmlns:a16="http://schemas.microsoft.com/office/drawing/2014/main" id="{2E9743BB-33CC-30B5-2DF0-F36F277FEBD5}"/>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13035E90-579B-F618-FC1A-635D0FA369D0}"/>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246CFD9C-3F18-B5B1-2FE0-DC9A6E2A6EAB}"/>
              </a:ext>
            </a:extLst>
          </p:cNvPr>
          <p:cNvSpPr txBox="1"/>
          <p:nvPr/>
        </p:nvSpPr>
        <p:spPr>
          <a:xfrm>
            <a:off x="8435181" y="3474200"/>
            <a:ext cx="8366919" cy="574003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Recommended BMI range (adults):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Less than 18.5 =  Underweight</a:t>
            </a:r>
            <a:br>
              <a:rPr lang="en-US" sz="3200" dirty="0">
                <a:solidFill>
                  <a:srgbClr val="000000"/>
                </a:solidFill>
                <a:latin typeface="Source Sans Pro" panose="020B0503030403020204" pitchFamily="34" charset="0"/>
                <a:ea typeface="Source Sans Pro" panose="020B0503030403020204" pitchFamily="34" charset="0"/>
                <a:cs typeface="Arial"/>
              </a:rPr>
            </a:b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18.5 to 25  = </a:t>
            </a:r>
            <a:r>
              <a:rPr lang="en-US" sz="3200" dirty="0">
                <a:solidFill>
                  <a:srgbClr val="34713B"/>
                </a:solidFill>
                <a:latin typeface="Source Sans Pro" panose="020B0503030403020204" pitchFamily="34" charset="0"/>
                <a:ea typeface="Source Sans Pro" panose="020B0503030403020204" pitchFamily="34" charset="0"/>
                <a:cs typeface="Arial"/>
                <a:sym typeface="Source Sans Pro Light"/>
              </a:rPr>
              <a:t>Desirable or healthy range</a:t>
            </a:r>
            <a:br>
              <a:rPr lang="en-US" sz="3200" dirty="0">
                <a:solidFill>
                  <a:srgbClr val="000000"/>
                </a:solidFill>
                <a:latin typeface="Source Sans Pro" panose="020B0503030403020204" pitchFamily="34" charset="0"/>
                <a:ea typeface="Source Sans Pro" panose="020B0503030403020204" pitchFamily="34" charset="0"/>
                <a:cs typeface="Arial"/>
              </a:rPr>
            </a:b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25-30  = </a:t>
            </a:r>
            <a:r>
              <a:rPr lang="en-US" sz="3200" dirty="0">
                <a:solidFill>
                  <a:schemeClr val="accent2"/>
                </a:solidFill>
                <a:latin typeface="Source Sans Pro" panose="020B0503030403020204" pitchFamily="34" charset="0"/>
                <a:ea typeface="Source Sans Pro" panose="020B0503030403020204" pitchFamily="34" charset="0"/>
                <a:cs typeface="Arial"/>
                <a:sym typeface="Source Sans Pro Light"/>
              </a:rPr>
              <a:t>Overweight</a:t>
            </a:r>
            <a:br>
              <a:rPr lang="en-US" sz="3200" dirty="0">
                <a:solidFill>
                  <a:srgbClr val="000000"/>
                </a:solidFill>
                <a:latin typeface="Source Sans Pro" panose="020B0503030403020204" pitchFamily="34" charset="0"/>
                <a:ea typeface="Source Sans Pro" panose="020B0503030403020204" pitchFamily="34" charset="0"/>
                <a:cs typeface="Arial"/>
              </a:rPr>
            </a:b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30-35 = </a:t>
            </a:r>
            <a:r>
              <a:rPr lang="en-US" sz="3200" dirty="0">
                <a:solidFill>
                  <a:srgbClr val="FF0000"/>
                </a:solidFill>
                <a:latin typeface="Source Sans Pro" panose="020B0503030403020204" pitchFamily="34" charset="0"/>
                <a:ea typeface="Source Sans Pro" panose="020B0503030403020204" pitchFamily="34" charset="0"/>
                <a:cs typeface="Arial"/>
                <a:sym typeface="Source Sans Pro Light"/>
              </a:rPr>
              <a:t>Obese (Class I)</a:t>
            </a:r>
            <a:br>
              <a:rPr lang="en-US" sz="3200" dirty="0">
                <a:solidFill>
                  <a:srgbClr val="000000"/>
                </a:solidFill>
                <a:latin typeface="Source Sans Pro" panose="020B0503030403020204" pitchFamily="34" charset="0"/>
                <a:ea typeface="Source Sans Pro" panose="020B0503030403020204" pitchFamily="34" charset="0"/>
                <a:cs typeface="Arial"/>
              </a:rPr>
            </a:b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35-40  = </a:t>
            </a:r>
            <a:r>
              <a:rPr lang="en-US" sz="3200" dirty="0">
                <a:solidFill>
                  <a:srgbClr val="FF0000"/>
                </a:solidFill>
                <a:latin typeface="Source Sans Pro" panose="020B0503030403020204" pitchFamily="34" charset="0"/>
                <a:ea typeface="Source Sans Pro" panose="020B0503030403020204" pitchFamily="34" charset="0"/>
                <a:cs typeface="Arial"/>
                <a:sym typeface="Source Sans Pro Light"/>
              </a:rPr>
              <a:t>Obese (Class II)</a:t>
            </a:r>
            <a:br>
              <a:rPr lang="en-US" sz="3200" dirty="0">
                <a:solidFill>
                  <a:srgbClr val="000000"/>
                </a:solidFill>
                <a:latin typeface="Source Sans Pro" panose="020B0503030403020204" pitchFamily="34" charset="0"/>
                <a:ea typeface="Source Sans Pro" panose="020B0503030403020204" pitchFamily="34" charset="0"/>
                <a:cs typeface="Arial"/>
              </a:rPr>
            </a:b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Over 40  = </a:t>
            </a:r>
            <a:r>
              <a:rPr lang="en-US" sz="3200" dirty="0">
                <a:solidFill>
                  <a:srgbClr val="C00000"/>
                </a:solidFill>
                <a:latin typeface="Source Sans Pro" panose="020B0503030403020204" pitchFamily="34" charset="0"/>
                <a:ea typeface="Source Sans Pro" panose="020B0503030403020204" pitchFamily="34" charset="0"/>
                <a:cs typeface="Arial"/>
                <a:sym typeface="Source Sans Pro Light"/>
              </a:rPr>
              <a:t>Morbidly or severely obese (Class III)</a:t>
            </a:r>
            <a:endParaRPr lang="en-US" sz="3200" dirty="0">
              <a:solidFill>
                <a:srgbClr val="C00000"/>
              </a:solidFill>
              <a:latin typeface="Source Sans Pro" panose="020B0503030403020204" pitchFamily="34" charset="0"/>
              <a:ea typeface="Source Sans Pro" panose="020B0503030403020204" pitchFamily="34" charset="0"/>
              <a:cs typeface="Arial"/>
            </a:endParaRPr>
          </a:p>
          <a:p>
            <a:endParaRPr lang="en-US" sz="3600" b="1"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759D8A86-C833-2AE9-6A6E-14AD26EF3F5A}"/>
              </a:ext>
            </a:extLst>
          </p:cNvPr>
          <p:cNvSpPr txBox="1"/>
          <p:nvPr/>
        </p:nvSpPr>
        <p:spPr>
          <a:xfrm>
            <a:off x="1093398" y="453843"/>
            <a:ext cx="12313533" cy="1561197"/>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Body</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Mass</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Index</a:t>
            </a:r>
            <a:r>
              <a:rPr lang="en-US" sz="93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ea typeface="Source Sans Pro Semi-Bold"/>
                <a:cs typeface="Source Sans Pro Semi-Bold"/>
                <a:sym typeface="Source Sans Pro Semi-Bold"/>
              </a:rPr>
              <a:t>(</a:t>
            </a:r>
            <a:r>
              <a:rPr lang="en-US" sz="5400" b="1" dirty="0">
                <a:solidFill>
                  <a:srgbClr val="34713B"/>
                </a:solidFill>
                <a:latin typeface="Source Sans Pro Semi-Bold"/>
                <a:sym typeface="Source Sans Pro Semi-Bold"/>
              </a:rPr>
              <a:t>BMI</a:t>
            </a:r>
            <a:r>
              <a:rPr lang="en-US" sz="5400" b="1" dirty="0">
                <a:solidFill>
                  <a:srgbClr val="34713B"/>
                </a:solidFill>
                <a:latin typeface="Source Sans Pro Semi-Bold"/>
                <a:ea typeface="Source Sans Pro Semi-Bold"/>
                <a:cs typeface="Source Sans Pro Semi-Bold"/>
                <a:sym typeface="Source Sans Pro Semi-Bold"/>
              </a:rPr>
              <a:t>)</a:t>
            </a:r>
          </a:p>
        </p:txBody>
      </p:sp>
      <p:sp>
        <p:nvSpPr>
          <p:cNvPr id="12" name="TextBox 12">
            <a:extLst>
              <a:ext uri="{FF2B5EF4-FFF2-40B4-BE49-F238E27FC236}">
                <a16:creationId xmlns:a16="http://schemas.microsoft.com/office/drawing/2014/main" id="{1DF7EEA7-8CCD-9AD5-46FF-1DAD5F04368A}"/>
              </a:ext>
            </a:extLst>
          </p:cNvPr>
          <p:cNvSpPr txBox="1"/>
          <p:nvPr/>
        </p:nvSpPr>
        <p:spPr>
          <a:xfrm>
            <a:off x="1120854" y="3214705"/>
            <a:ext cx="6584877" cy="524759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Body</a:t>
            </a:r>
            <a:r>
              <a:rPr lang="en-US" sz="3200" dirty="0">
                <a:solidFill>
                  <a:srgbClr val="000000"/>
                </a:solidFill>
                <a:latin typeface="Source Sans Pro" panose="020B0503030403020204" pitchFamily="34" charset="0"/>
                <a:ea typeface="Source Sans Pro" panose="020B0503030403020204" pitchFamily="34" charset="0"/>
                <a:cs typeface="Arial"/>
              </a:rPr>
              <a:t> Mass Index (BMI) can be used to identify if an </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adult is a correct weight for height</a:t>
            </a:r>
            <a:r>
              <a:rPr lang="en-US" sz="3200" dirty="0">
                <a:solidFill>
                  <a:srgbClr val="000000"/>
                </a:solidFill>
                <a:latin typeface="Source Sans Pro" panose="020B0503030403020204" pitchFamily="34" charset="0"/>
                <a:ea typeface="Source Sans Pro" panose="020B0503030403020204" pitchFamily="34" charset="0"/>
                <a:cs typeface="Arial"/>
              </a:rPr>
              <a:t>.</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BMI can be</a:t>
            </a:r>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 calculated as follows:</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BMI =  weight (kg)/ (height in m)2 </a:t>
            </a:r>
            <a:endParaRPr lang="en-US" sz="3200" dirty="0">
              <a:solidFill>
                <a:srgbClr val="000000"/>
              </a:solidFill>
              <a:latin typeface="Source Sans Pro" panose="020B0503030403020204" pitchFamily="34" charset="0"/>
              <a:ea typeface="Source Sans Pro" panose="020B0503030403020204" pitchFamily="34" charset="0"/>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39836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A411D-1C44-6760-C3ED-B3CA95E2F6F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D6B7EDD-CDAB-EE0D-8003-284A90F6FD04}"/>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balance</a:t>
            </a:r>
          </a:p>
        </p:txBody>
      </p:sp>
      <p:sp>
        <p:nvSpPr>
          <p:cNvPr id="9" name="TextBox 9">
            <a:extLst>
              <a:ext uri="{FF2B5EF4-FFF2-40B4-BE49-F238E27FC236}">
                <a16:creationId xmlns:a16="http://schemas.microsoft.com/office/drawing/2014/main" id="{8C2DCD13-256F-4474-A4F9-D35A18A131E2}"/>
              </a:ext>
            </a:extLst>
          </p:cNvPr>
          <p:cNvSpPr txBox="1"/>
          <p:nvPr/>
        </p:nvSpPr>
        <p:spPr>
          <a:xfrm>
            <a:off x="1028700" y="3022175"/>
            <a:ext cx="9911443" cy="13372892"/>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To maintain body weight, it is necessary to balance energy intake (from food and drink) with energy expenditure (from activity). This is called energy balance.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When energy intake is higher than energy output, over time this will lead to weight gain (positive energy balance).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When energy intake is lower than energy output, over time this will lead to weight loss (negative energy balance).</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white scale with a red and black scale&#10;&#10;AI-generated content may be incorrect.">
            <a:extLst>
              <a:ext uri="{FF2B5EF4-FFF2-40B4-BE49-F238E27FC236}">
                <a16:creationId xmlns:a16="http://schemas.microsoft.com/office/drawing/2014/main" id="{29EBC9AB-C212-1B28-78F9-AD39D2795C3B}"/>
              </a:ext>
            </a:extLst>
          </p:cNvPr>
          <p:cNvPicPr>
            <a:picLocks noChangeAspect="1"/>
          </p:cNvPicPr>
          <p:nvPr/>
        </p:nvPicPr>
        <p:blipFill>
          <a:blip r:embed="rId2"/>
          <a:stretch>
            <a:fillRect/>
          </a:stretch>
        </p:blipFill>
        <p:spPr>
          <a:xfrm>
            <a:off x="10757414" y="5009470"/>
            <a:ext cx="7331538" cy="1946502"/>
          </a:xfrm>
          <a:prstGeom prst="rect">
            <a:avLst/>
          </a:prstGeom>
        </p:spPr>
      </p:pic>
    </p:spTree>
    <p:extLst>
      <p:ext uri="{BB962C8B-B14F-4D97-AF65-F5344CB8AC3E}">
        <p14:creationId xmlns:p14="http://schemas.microsoft.com/office/powerpoint/2010/main" val="3164680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E2AF5-1D85-08FF-51A8-C7C4F6C646A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4F64B13-F74A-B11D-87C0-54D3F42779DF}"/>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Positive</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balance</a:t>
            </a:r>
          </a:p>
        </p:txBody>
      </p:sp>
      <p:sp>
        <p:nvSpPr>
          <p:cNvPr id="9" name="TextBox 9">
            <a:extLst>
              <a:ext uri="{FF2B5EF4-FFF2-40B4-BE49-F238E27FC236}">
                <a16:creationId xmlns:a16="http://schemas.microsoft.com/office/drawing/2014/main" id="{962A5519-31EE-33D3-11AE-EB51039BEE71}"/>
              </a:ext>
            </a:extLst>
          </p:cNvPr>
          <p:cNvSpPr txBox="1"/>
          <p:nvPr/>
        </p:nvSpPr>
        <p:spPr>
          <a:xfrm>
            <a:off x="1028700" y="2574914"/>
            <a:ext cx="12785271" cy="1448088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A</a:t>
            </a:r>
            <a:r>
              <a:rPr lang="en-US" sz="3600" dirty="0">
                <a:latin typeface="Source Sans Pro Light"/>
                <a:ea typeface="Source Sans Pro Light"/>
                <a:cs typeface="Arial"/>
              </a:rPr>
              <a:t> </a:t>
            </a:r>
            <a:r>
              <a:rPr lang="en-US" sz="3200" dirty="0">
                <a:solidFill>
                  <a:srgbClr val="000000"/>
                </a:solidFill>
                <a:latin typeface="Source Sans Pro" panose="020B0503030403020204" pitchFamily="34" charset="0"/>
                <a:ea typeface="Source Sans Pro" panose="020B0503030403020204" pitchFamily="34" charset="0"/>
                <a:cs typeface="Arial"/>
              </a:rPr>
              <a:t>person is said to be in positive energy balance when the diet provides more energy than is needed to meet energy demands of the body. Energy is stored as fat and the person puts on weight over time.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People who achieve a positive energy balance over an extended period of time are likely to become overweight or obese.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Being overweight or obese is associated with an increased risk of developing certain cancers, cardiovascular disease and type 2 diabetes. </a:t>
            </a:r>
          </a:p>
          <a:p>
            <a:r>
              <a:rPr lang="en-US" sz="3200" dirty="0">
                <a:solidFill>
                  <a:srgbClr val="000000"/>
                </a:solidFill>
                <a:latin typeface="Source Sans Pro" panose="020B0503030403020204" pitchFamily="34" charset="0"/>
                <a:ea typeface="Source Sans Pro" panose="020B0503030403020204" pitchFamily="34" charset="0"/>
                <a:cs typeface="Arial"/>
              </a:rPr>
              <a:t>Carrying a large amount of weight/fat around the waist also increases the risk of these health problems.</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blue triangle on a black background&#10;&#10;AI-generated content may be incorrect.">
            <a:extLst>
              <a:ext uri="{FF2B5EF4-FFF2-40B4-BE49-F238E27FC236}">
                <a16:creationId xmlns:a16="http://schemas.microsoft.com/office/drawing/2014/main" id="{118651A0-3889-360E-1B50-FD6BE58B32F5}"/>
              </a:ext>
            </a:extLst>
          </p:cNvPr>
          <p:cNvPicPr>
            <a:picLocks noChangeAspect="1"/>
          </p:cNvPicPr>
          <p:nvPr/>
        </p:nvPicPr>
        <p:blipFill>
          <a:blip r:embed="rId2"/>
          <a:stretch>
            <a:fillRect/>
          </a:stretch>
        </p:blipFill>
        <p:spPr>
          <a:xfrm>
            <a:off x="10335661" y="7454348"/>
            <a:ext cx="7953375" cy="2667000"/>
          </a:xfrm>
          <a:prstGeom prst="rect">
            <a:avLst/>
          </a:prstGeom>
        </p:spPr>
      </p:pic>
    </p:spTree>
    <p:extLst>
      <p:ext uri="{BB962C8B-B14F-4D97-AF65-F5344CB8AC3E}">
        <p14:creationId xmlns:p14="http://schemas.microsoft.com/office/powerpoint/2010/main" val="1859555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3871-70BB-88DC-70EA-5C861B38A08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ED0E468-6900-DAE6-6F5F-70C22BFD415C}"/>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Negative</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balance</a:t>
            </a:r>
          </a:p>
        </p:txBody>
      </p:sp>
      <p:sp>
        <p:nvSpPr>
          <p:cNvPr id="9" name="TextBox 9">
            <a:extLst>
              <a:ext uri="{FF2B5EF4-FFF2-40B4-BE49-F238E27FC236}">
                <a16:creationId xmlns:a16="http://schemas.microsoft.com/office/drawing/2014/main" id="{14B0734B-B1EE-62D0-6E61-D4A57A1E7028}"/>
              </a:ext>
            </a:extLst>
          </p:cNvPr>
          <p:cNvSpPr txBox="1"/>
          <p:nvPr/>
        </p:nvSpPr>
        <p:spPr>
          <a:xfrm>
            <a:off x="1028700" y="2574914"/>
            <a:ext cx="13013871" cy="14542443"/>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A person is said to be in negative energy balance when there is insufficient energy from the diet to meet energy demands of the body. Energy is derived from energy stores and the person loses weight.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People who achieve a negative energy balance over an extended period of time are likely to become underweight.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Being underweight is associated with health problems, such as osteoporosis (low bone mass), infertility (difficulty to conceive) and even heart failure.</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blue triangle on a black background&#10;&#10;AI-generated content may be incorrect.">
            <a:extLst>
              <a:ext uri="{FF2B5EF4-FFF2-40B4-BE49-F238E27FC236}">
                <a16:creationId xmlns:a16="http://schemas.microsoft.com/office/drawing/2014/main" id="{DE8C3EA9-757B-C704-B70F-FE370629933C}"/>
              </a:ext>
            </a:extLst>
          </p:cNvPr>
          <p:cNvPicPr>
            <a:picLocks noChangeAspect="1"/>
          </p:cNvPicPr>
          <p:nvPr/>
        </p:nvPicPr>
        <p:blipFill>
          <a:blip r:embed="rId2"/>
          <a:stretch>
            <a:fillRect/>
          </a:stretch>
        </p:blipFill>
        <p:spPr>
          <a:xfrm>
            <a:off x="10012846" y="7599087"/>
            <a:ext cx="8267700" cy="2543175"/>
          </a:xfrm>
          <a:prstGeom prst="rect">
            <a:avLst/>
          </a:prstGeom>
        </p:spPr>
      </p:pic>
    </p:spTree>
    <p:extLst>
      <p:ext uri="{BB962C8B-B14F-4D97-AF65-F5344CB8AC3E}">
        <p14:creationId xmlns:p14="http://schemas.microsoft.com/office/powerpoint/2010/main" val="1306476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0FF18-DE95-1081-06D2-C631ED6CD24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C12C18C-E74E-A1ED-F81D-18AF4C950DCA}"/>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balance</a:t>
            </a:r>
          </a:p>
        </p:txBody>
      </p:sp>
      <p:sp>
        <p:nvSpPr>
          <p:cNvPr id="9" name="TextBox 9">
            <a:extLst>
              <a:ext uri="{FF2B5EF4-FFF2-40B4-BE49-F238E27FC236}">
                <a16:creationId xmlns:a16="http://schemas.microsoft.com/office/drawing/2014/main" id="{344F023F-22C4-8FA2-A65D-CCD846B314B6}"/>
              </a:ext>
            </a:extLst>
          </p:cNvPr>
          <p:cNvSpPr txBox="1"/>
          <p:nvPr/>
        </p:nvSpPr>
        <p:spPr>
          <a:xfrm>
            <a:off x="1028700" y="2939349"/>
            <a:ext cx="15827364" cy="1343444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Energy balance can be maintained by:</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• regulating energy intake through the diet;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• adjusting physical activity levels;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• a combination of both.</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2" name="Picture 1" descr="A person showing her weight loss&#10;&#10;AI-generated content may be incorrect.">
            <a:extLst>
              <a:ext uri="{FF2B5EF4-FFF2-40B4-BE49-F238E27FC236}">
                <a16:creationId xmlns:a16="http://schemas.microsoft.com/office/drawing/2014/main" id="{BBC612B7-0E87-75D8-164A-152A7AF6A275}"/>
              </a:ext>
            </a:extLst>
          </p:cNvPr>
          <p:cNvPicPr>
            <a:picLocks noChangeAspect="1"/>
          </p:cNvPicPr>
          <p:nvPr/>
        </p:nvPicPr>
        <p:blipFill>
          <a:blip r:embed="rId2"/>
          <a:stretch>
            <a:fillRect/>
          </a:stretch>
        </p:blipFill>
        <p:spPr>
          <a:xfrm>
            <a:off x="9475718" y="2937427"/>
            <a:ext cx="8248650" cy="5505450"/>
          </a:xfrm>
          <a:prstGeom prst="rect">
            <a:avLst/>
          </a:prstGeom>
        </p:spPr>
      </p:pic>
    </p:spTree>
    <p:extLst>
      <p:ext uri="{BB962C8B-B14F-4D97-AF65-F5344CB8AC3E}">
        <p14:creationId xmlns:p14="http://schemas.microsoft.com/office/powerpoint/2010/main" val="1848908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04E27-B4D8-2052-97A4-C84E8C2F4F6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E99224B-8EB8-8009-11D1-CF7988D2755C}"/>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Energy</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balance</a:t>
            </a:r>
          </a:p>
        </p:txBody>
      </p:sp>
      <p:sp>
        <p:nvSpPr>
          <p:cNvPr id="9" name="TextBox 9">
            <a:extLst>
              <a:ext uri="{FF2B5EF4-FFF2-40B4-BE49-F238E27FC236}">
                <a16:creationId xmlns:a16="http://schemas.microsoft.com/office/drawing/2014/main" id="{019E2FC9-ABD6-F96D-7471-549859D498CF}"/>
              </a:ext>
            </a:extLst>
          </p:cNvPr>
          <p:cNvSpPr txBox="1"/>
          <p:nvPr/>
        </p:nvSpPr>
        <p:spPr>
          <a:xfrm>
            <a:off x="1028700" y="2939349"/>
            <a:ext cx="10029538" cy="14480887"/>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In the UK and many other developed countries, overweight and obesity rates in adults and children have been increasing over the years.</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According to Statistics on Obesity, Physical Activity and Diet published in 2018, 57% of adult women and 66% of adult men are overweight or obese.</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It is important to lead an active lifestyle and make healthier food choices.</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pic>
        <p:nvPicPr>
          <p:cNvPr id="3" name="Picture 2" descr="A person standing on a scale&#10;&#10;AI-generated content may be incorrect.">
            <a:extLst>
              <a:ext uri="{FF2B5EF4-FFF2-40B4-BE49-F238E27FC236}">
                <a16:creationId xmlns:a16="http://schemas.microsoft.com/office/drawing/2014/main" id="{BE5A6B54-ADA6-A1A8-6D0F-43FF145E2B6B}"/>
              </a:ext>
            </a:extLst>
          </p:cNvPr>
          <p:cNvPicPr>
            <a:picLocks noChangeAspect="1"/>
          </p:cNvPicPr>
          <p:nvPr/>
        </p:nvPicPr>
        <p:blipFill>
          <a:blip r:embed="rId2"/>
          <a:stretch>
            <a:fillRect/>
          </a:stretch>
        </p:blipFill>
        <p:spPr>
          <a:xfrm>
            <a:off x="11035955" y="3346588"/>
            <a:ext cx="7248525" cy="4819650"/>
          </a:xfrm>
          <a:prstGeom prst="rect">
            <a:avLst/>
          </a:prstGeom>
        </p:spPr>
      </p:pic>
    </p:spTree>
    <p:extLst>
      <p:ext uri="{BB962C8B-B14F-4D97-AF65-F5344CB8AC3E}">
        <p14:creationId xmlns:p14="http://schemas.microsoft.com/office/powerpoint/2010/main" val="643023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51229-E3A8-39AB-02E0-C80684C8E59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203082B-EC20-03BF-7412-E0AEDDA684C5}"/>
              </a:ext>
            </a:extLst>
          </p:cNvPr>
          <p:cNvSpPr txBox="1"/>
          <p:nvPr/>
        </p:nvSpPr>
        <p:spPr>
          <a:xfrm>
            <a:off x="1028700" y="453843"/>
            <a:ext cx="14322300"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rPr>
              <a:t>Kahoot</a:t>
            </a:r>
            <a:r>
              <a:rPr lang="en-US" sz="7200" b="1" dirty="0">
                <a:solidFill>
                  <a:srgbClr val="34713B"/>
                </a:solidFill>
                <a:latin typeface="Source Sans Pro Semi-Bold"/>
                <a:ea typeface="Source Sans Pro Semi-Bold"/>
                <a:cs typeface="Source Sans Pro Semi-Bold"/>
              </a:rPr>
              <a:t> </a:t>
            </a:r>
            <a:r>
              <a:rPr lang="en-US" sz="5400" b="1" dirty="0">
                <a:solidFill>
                  <a:srgbClr val="34713B"/>
                </a:solidFill>
                <a:latin typeface="Source Sans Pro Semi-Bold"/>
              </a:rPr>
              <a:t>Quiz</a:t>
            </a:r>
          </a:p>
        </p:txBody>
      </p:sp>
      <p:sp>
        <p:nvSpPr>
          <p:cNvPr id="9" name="TextBox 9">
            <a:extLst>
              <a:ext uri="{FF2B5EF4-FFF2-40B4-BE49-F238E27FC236}">
                <a16:creationId xmlns:a16="http://schemas.microsoft.com/office/drawing/2014/main" id="{3B6A5A59-F496-DCA4-4D08-A027B5F6FE20}"/>
              </a:ext>
            </a:extLst>
          </p:cNvPr>
          <p:cNvSpPr txBox="1"/>
          <p:nvPr/>
        </p:nvSpPr>
        <p:spPr>
          <a:xfrm>
            <a:off x="1028700" y="2939349"/>
            <a:ext cx="16224929" cy="16204436"/>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rPr>
              <a:t>Open the link below on the main screen and get students to log onto kahoot.it on their tablets or smartphones.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They can then enter the code (that will come up on the main screen when you start the game) and their own nickname. </a:t>
            </a:r>
          </a:p>
          <a:p>
            <a:endParaRPr lang="en-US" sz="3200" dirty="0">
              <a:solidFill>
                <a:srgbClr val="000000"/>
              </a:solidFill>
              <a:latin typeface="Source Sans Pro" panose="020B0503030403020204" pitchFamily="34" charset="0"/>
              <a:ea typeface="Source Sans Pro" panose="020B0503030403020204" pitchFamily="34" charset="0"/>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rPr>
              <a:t>They can then play along with the quiz choosing the multiple choice answers that correspond with the questions on the main screen. There will then be a leader board of the scores after each question and at the end. </a:t>
            </a:r>
          </a:p>
          <a:p>
            <a:endParaRPr lang="en-US" sz="3600" dirty="0">
              <a:latin typeface="Source Sans Pro Light"/>
              <a:ea typeface="Source Sans Pro Light"/>
              <a:cs typeface="Arial"/>
            </a:endParaRPr>
          </a:p>
          <a:p>
            <a:r>
              <a:rPr lang="en-US" sz="3200" dirty="0">
                <a:solidFill>
                  <a:srgbClr val="000000"/>
                </a:solidFill>
                <a:latin typeface="Source Sans Pro" panose="020B0503030403020204" pitchFamily="34" charset="0"/>
                <a:ea typeface="Source Sans Pro" panose="020B0503030403020204" pitchFamily="34" charset="0"/>
                <a:cs typeface="Arial"/>
                <a:hlinkClick r:id="rId2">
                  <a:extLst>
                    <a:ext uri="{A12FA001-AC4F-418D-AE19-62706E023703}">
                      <ahyp:hlinkClr xmlns:ahyp="http://schemas.microsoft.com/office/drawing/2018/hyperlinkcolor" val="tx"/>
                    </a:ext>
                  </a:extLst>
                </a:hlinkClick>
              </a:rPr>
              <a:t>https://play.kahoot.it/#/?quizId=cbee242c-a83c-40d0-9320-a6929747184f</a:t>
            </a:r>
            <a:r>
              <a:rPr lang="en-US" sz="3200" dirty="0">
                <a:solidFill>
                  <a:srgbClr val="000000"/>
                </a:solidFill>
                <a:latin typeface="Source Sans Pro" panose="020B0503030403020204" pitchFamily="34" charset="0"/>
                <a:ea typeface="Source Sans Pro" panose="020B0503030403020204" pitchFamily="34" charset="0"/>
                <a:cs typeface="Arial"/>
              </a:rPr>
              <a:t> </a:t>
            </a: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Tree>
    <p:extLst>
      <p:ext uri="{BB962C8B-B14F-4D97-AF65-F5344CB8AC3E}">
        <p14:creationId xmlns:p14="http://schemas.microsoft.com/office/powerpoint/2010/main" val="1764583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283700" y="3441700"/>
            <a:ext cx="7975600" cy="2362200"/>
          </a:xfrm>
        </p:spPr>
        <p:txBody>
          <a:bodyPr lIns="91440" tIns="45720" rIns="91440" bIns="45720">
            <a:normAutofit/>
          </a:bodyPr>
          <a:lstStyle/>
          <a:p>
            <a:pPr>
              <a:spcAft>
                <a:spcPts val="600"/>
              </a:spcAft>
            </a:pPr>
            <a:r>
              <a:rPr lang="en-GB"/>
              <a:t>Energy</a:t>
            </a:r>
          </a:p>
        </p:txBody>
      </p:sp>
      <p:pic>
        <p:nvPicPr>
          <p:cNvPr id="3" name="Picture Placeholder 2">
            <a:extLst>
              <a:ext uri="{FF2B5EF4-FFF2-40B4-BE49-F238E27FC236}">
                <a16:creationId xmlns:a16="http://schemas.microsoft.com/office/drawing/2014/main" id="{356F3AA3-8D25-A18C-1B79-9497BB585653}"/>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9810" r="29810"/>
          <a:stretch/>
        </p:blipFill>
        <p:spPr>
          <a:xfrm>
            <a:off x="0" y="43"/>
            <a:ext cx="6223000" cy="10286914"/>
          </a:xfrm>
          <a:prstGeom prst="rect">
            <a:avLst/>
          </a:prstGeom>
          <a:noFill/>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A312309-D77D-4FCD-BBBA-F52028816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d02dd-d8f6-4ac9-bd74-b11e6dbbf829"/>
    <ds:schemaRef ds:uri="e23bd75c-2c0f-42ec-881a-8c81457460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060835-64FD-4DC1-95B8-3BD144F57414}">
  <ds:schemaRefs>
    <ds:schemaRef ds:uri="http://schemas.microsoft.com/sharepoint/v3/contenttype/forms"/>
  </ds:schemaRefs>
</ds:datastoreItem>
</file>

<file path=customXml/itemProps3.xml><?xml version="1.0" encoding="utf-8"?>
<ds:datastoreItem xmlns:ds="http://schemas.openxmlformats.org/officeDocument/2006/customXml" ds:itemID="{B888D47F-72B8-4B16-9F68-31D2A3AD1D55}">
  <ds:schemaRefs>
    <ds:schemaRef ds:uri="http://schemas.microsoft.com/office/2006/documentManagement/types"/>
    <ds:schemaRef ds:uri="http://www.w3.org/XML/1998/namespace"/>
    <ds:schemaRef ds:uri="1f56eadb-4c92-4b7e-b07a-a54cec0eff51"/>
    <ds:schemaRef ds:uri="http://purl.org/dc/elements/1.1/"/>
    <ds:schemaRef ds:uri="http://schemas.microsoft.com/office/infopath/2007/PartnerControls"/>
    <ds:schemaRef ds:uri="e23bd75c-2c0f-42ec-881a-8c8145746009"/>
    <ds:schemaRef ds:uri="http://purl.org/dc/dcmitype/"/>
    <ds:schemaRef ds:uri="http://schemas.openxmlformats.org/package/2006/metadata/core-properties"/>
    <ds:schemaRef ds:uri="http://schemas.microsoft.com/office/2006/metadata/properties"/>
    <ds:schemaRef ds:uri="http://purl.org/dc/terms/"/>
    <ds:schemaRef ds:uri="4c7d02dd-d8f6-4ac9-bd74-b11e6dbbf829"/>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2824</TotalTime>
  <Words>1546</Words>
  <Application>Microsoft Office PowerPoint</Application>
  <PresentationFormat>Custom</PresentationFormat>
  <Paragraphs>370</Paragraphs>
  <Slides>26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Source Sans Pro Light</vt:lpstr>
      <vt:lpstr>Source Sans Pro Semi-Bold</vt:lpstr>
      <vt:lpstr>Source Sans Pro SemiBold</vt:lpstr>
      <vt:lpstr>Aptos</vt:lpstr>
      <vt:lpstr>Source Sans Pro</vt:lpstr>
      <vt:lpstr>Front and Back</vt:lpstr>
      <vt:lpstr>White Palace</vt:lpstr>
      <vt:lpstr>Lost Verdania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334</cp:revision>
  <dcterms:created xsi:type="dcterms:W3CDTF">2026-03-04T15:22:34Z</dcterms:created>
  <dcterms:modified xsi:type="dcterms:W3CDTF">2026-04-10T14:27:39Z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