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29"/>
  </p:notesMasterIdLst>
  <p:sldIdLst>
    <p:sldId id="256" r:id="rId8"/>
    <p:sldId id="259" r:id="rId9"/>
    <p:sldId id="268" r:id="rId10"/>
    <p:sldId id="269" r:id="rId11"/>
    <p:sldId id="270" r:id="rId12"/>
    <p:sldId id="271" r:id="rId13"/>
    <p:sldId id="272" r:id="rId14"/>
    <p:sldId id="273" r:id="rId15"/>
    <p:sldId id="280" r:id="rId16"/>
    <p:sldId id="282" r:id="rId17"/>
    <p:sldId id="285" r:id="rId18"/>
    <p:sldId id="274" r:id="rId19"/>
    <p:sldId id="260" r:id="rId20"/>
    <p:sldId id="262" r:id="rId21"/>
    <p:sldId id="263" r:id="rId22"/>
    <p:sldId id="264" r:id="rId23"/>
    <p:sldId id="265" r:id="rId24"/>
    <p:sldId id="266" r:id="rId25"/>
    <p:sldId id="267" r:id="rId26"/>
    <p:sldId id="286" r:id="rId27"/>
    <p:sldId id="2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5150"/>
    <a:srgbClr val="EDAD80"/>
    <a:srgbClr val="E46B2F"/>
    <a:srgbClr val="EDCCCC"/>
    <a:srgbClr val="F9D4B6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5"/>
    <p:restoredTop sz="95429" autoAdjust="0"/>
  </p:normalViewPr>
  <p:slideViewPr>
    <p:cSldViewPr snapToGrid="0" snapToObjects="1">
      <p:cViewPr varScale="1">
        <p:scale>
          <a:sx n="89" d="100"/>
          <a:sy n="89" d="100"/>
        </p:scale>
        <p:origin x="75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AC025-749F-4229-A4A5-5AAADE64F7B6}" type="datetimeFigureOut">
              <a:rPr lang="en-GB" smtClean="0"/>
              <a:t>20/10/2023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4E112-7AC9-49D4-9FD0-74962087E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930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en-US" dirty="0"/>
              <a:t>Q – what fraction makes up the rest of the body?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Q – where does the water go? (breathe, sweat, urine)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4E112-7AC9-49D4-9FD0-74962087E7E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198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92208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Hydration and activity!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 you like to drink?</a:t>
            </a:r>
            <a:br>
              <a:rPr lang="en-GB" dirty="0"/>
            </a:b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8108" y="4273651"/>
            <a:ext cx="1644874" cy="2052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3885" y="4350384"/>
            <a:ext cx="1515694" cy="2074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2" descr="S:\Shared\EDUCATION TEAM FILES\Healthy eating week\2015\Energy game\Images\orange squash shutterstock_127207118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3095" y="4361467"/>
            <a:ext cx="1644642" cy="20638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7982" y="4273651"/>
            <a:ext cx="1625214" cy="2074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4178" y="1983437"/>
            <a:ext cx="1690984" cy="2096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9667" y="1983437"/>
            <a:ext cx="1581757" cy="2064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3095" y="1997550"/>
            <a:ext cx="1678712" cy="2188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1954" y="2002759"/>
            <a:ext cx="1679423" cy="2178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Why do we need to have drinks?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Water makes up about two-thirds of the weight of a healthy body!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Lost water needs replacing so we stay healthy.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6" name="Rounded Rectangular Callout 5"/>
          <p:cNvSpPr/>
          <p:nvPr/>
        </p:nvSpPr>
        <p:spPr bwMode="auto">
          <a:xfrm>
            <a:off x="4967784" y="4664073"/>
            <a:ext cx="2923711" cy="1274393"/>
          </a:xfrm>
          <a:prstGeom prst="wedgeRoundRectCallout">
            <a:avLst>
              <a:gd name="adj1" fmla="val 69820"/>
              <a:gd name="adj2" fmla="val -45181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does the water go?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1741" y="2841789"/>
            <a:ext cx="2721934" cy="3575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498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happens if we don’t drink enough?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We can become dehydrated and might…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feel tired;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get a headache;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find it hard to concentrate.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5013" y="2670993"/>
            <a:ext cx="4587446" cy="3500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498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can we stay hydrated?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Have 6-8 drinks every day!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733326" y="2771224"/>
            <a:ext cx="792088" cy="1267341"/>
            <a:chOff x="1331640" y="3068960"/>
            <a:chExt cx="1080120" cy="1728192"/>
          </a:xfrm>
          <a:solidFill>
            <a:schemeClr val="bg1"/>
          </a:solidFill>
        </p:grpSpPr>
        <p:sp>
          <p:nvSpPr>
            <p:cNvPr id="7" name="Flowchart: Manual Operation 6"/>
            <p:cNvSpPr/>
            <p:nvPr/>
          </p:nvSpPr>
          <p:spPr bwMode="auto">
            <a:xfrm>
              <a:off x="1331640" y="3279373"/>
              <a:ext cx="1080120" cy="1368152"/>
            </a:xfrm>
            <a:prstGeom prst="flowChartManualOperation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331640" y="3068960"/>
              <a:ext cx="1080120" cy="3600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531188" y="4514731"/>
              <a:ext cx="681024" cy="282421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8776512" y="2811560"/>
            <a:ext cx="792162" cy="1266825"/>
            <a:chOff x="1331640" y="3068960"/>
            <a:chExt cx="1080120" cy="1728192"/>
          </a:xfrm>
          <a:solidFill>
            <a:schemeClr val="bg1"/>
          </a:solidFill>
        </p:grpSpPr>
        <p:sp>
          <p:nvSpPr>
            <p:cNvPr id="11" name="Flowchart: Manual Operation 16"/>
            <p:cNvSpPr>
              <a:spLocks noChangeArrowheads="1"/>
            </p:cNvSpPr>
            <p:nvPr/>
          </p:nvSpPr>
          <p:spPr bwMode="auto">
            <a:xfrm>
              <a:off x="1331640" y="3279373"/>
              <a:ext cx="1080120" cy="1368152"/>
            </a:xfrm>
            <a:prstGeom prst="flowChartManualOperation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GB" altLang="en-US"/>
            </a:p>
          </p:txBody>
        </p:sp>
        <p:sp>
          <p:nvSpPr>
            <p:cNvPr id="12" name="Oval 17"/>
            <p:cNvSpPr>
              <a:spLocks noChangeArrowheads="1"/>
            </p:cNvSpPr>
            <p:nvPr/>
          </p:nvSpPr>
          <p:spPr bwMode="auto">
            <a:xfrm>
              <a:off x="1331640" y="3068960"/>
              <a:ext cx="1080120" cy="3600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GB" altLang="en-US"/>
            </a:p>
          </p:txBody>
        </p:sp>
        <p:sp>
          <p:nvSpPr>
            <p:cNvPr id="13" name="Oval 18"/>
            <p:cNvSpPr>
              <a:spLocks noChangeArrowheads="1"/>
            </p:cNvSpPr>
            <p:nvPr/>
          </p:nvSpPr>
          <p:spPr bwMode="auto">
            <a:xfrm>
              <a:off x="1531188" y="4514731"/>
              <a:ext cx="681024" cy="282421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GB" alt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794785" y="2811044"/>
            <a:ext cx="792088" cy="1267341"/>
            <a:chOff x="1331640" y="3068960"/>
            <a:chExt cx="1080120" cy="1728192"/>
          </a:xfrm>
          <a:solidFill>
            <a:schemeClr val="bg1"/>
          </a:solidFill>
        </p:grpSpPr>
        <p:sp>
          <p:nvSpPr>
            <p:cNvPr id="15" name="Flowchart: Manual Operation 14"/>
            <p:cNvSpPr/>
            <p:nvPr/>
          </p:nvSpPr>
          <p:spPr bwMode="auto">
            <a:xfrm>
              <a:off x="1331640" y="3279373"/>
              <a:ext cx="1080120" cy="1368152"/>
            </a:xfrm>
            <a:prstGeom prst="flowChartManualOperation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1331640" y="3068960"/>
              <a:ext cx="1080120" cy="3600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1531188" y="4514731"/>
              <a:ext cx="681024" cy="282421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809973" y="2833332"/>
            <a:ext cx="792088" cy="1267341"/>
            <a:chOff x="1331640" y="3068960"/>
            <a:chExt cx="1080120" cy="1728192"/>
          </a:xfrm>
          <a:solidFill>
            <a:schemeClr val="bg1"/>
          </a:solidFill>
        </p:grpSpPr>
        <p:sp>
          <p:nvSpPr>
            <p:cNvPr id="19" name="Flowchart: Manual Operation 18"/>
            <p:cNvSpPr/>
            <p:nvPr/>
          </p:nvSpPr>
          <p:spPr bwMode="auto">
            <a:xfrm>
              <a:off x="1331640" y="3279373"/>
              <a:ext cx="1080120" cy="1368152"/>
            </a:xfrm>
            <a:prstGeom prst="flowChartManualOperation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1331640" y="3068960"/>
              <a:ext cx="1080120" cy="3600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1531188" y="4514731"/>
              <a:ext cx="681024" cy="282421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733326" y="4369776"/>
            <a:ext cx="792088" cy="1267341"/>
            <a:chOff x="1331640" y="3068960"/>
            <a:chExt cx="1080120" cy="1728192"/>
          </a:xfrm>
          <a:solidFill>
            <a:schemeClr val="bg1"/>
          </a:solidFill>
        </p:grpSpPr>
        <p:sp>
          <p:nvSpPr>
            <p:cNvPr id="23" name="Flowchart: Manual Operation 22"/>
            <p:cNvSpPr/>
            <p:nvPr/>
          </p:nvSpPr>
          <p:spPr bwMode="auto">
            <a:xfrm>
              <a:off x="1331640" y="3279373"/>
              <a:ext cx="1080120" cy="1368152"/>
            </a:xfrm>
            <a:prstGeom prst="flowChartManualOperation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1331640" y="3068960"/>
              <a:ext cx="1080120" cy="3600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1531188" y="4514731"/>
              <a:ext cx="681024" cy="282421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776586" y="4369776"/>
            <a:ext cx="792088" cy="1267341"/>
            <a:chOff x="1331640" y="3068960"/>
            <a:chExt cx="1080120" cy="1728192"/>
          </a:xfrm>
          <a:solidFill>
            <a:schemeClr val="bg1"/>
          </a:solidFill>
        </p:grpSpPr>
        <p:sp>
          <p:nvSpPr>
            <p:cNvPr id="27" name="Flowchart: Manual Operation 26"/>
            <p:cNvSpPr/>
            <p:nvPr/>
          </p:nvSpPr>
          <p:spPr bwMode="auto">
            <a:xfrm>
              <a:off x="1331640" y="3279373"/>
              <a:ext cx="1080120" cy="1368152"/>
            </a:xfrm>
            <a:prstGeom prst="flowChartManualOperation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1331640" y="3068960"/>
              <a:ext cx="1080120" cy="3600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1531188" y="4514731"/>
              <a:ext cx="681024" cy="282421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764443" y="4392064"/>
            <a:ext cx="792088" cy="1267341"/>
            <a:chOff x="1331640" y="3068960"/>
            <a:chExt cx="1080120" cy="1728192"/>
          </a:xfrm>
          <a:solidFill>
            <a:schemeClr val="bg1"/>
          </a:solidFill>
        </p:grpSpPr>
        <p:sp>
          <p:nvSpPr>
            <p:cNvPr id="31" name="Flowchart: Manual Operation 30"/>
            <p:cNvSpPr/>
            <p:nvPr/>
          </p:nvSpPr>
          <p:spPr bwMode="auto">
            <a:xfrm>
              <a:off x="1331640" y="3279373"/>
              <a:ext cx="1080120" cy="1368152"/>
            </a:xfrm>
            <a:prstGeom prst="flowChartManualOperation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1331640" y="3068960"/>
              <a:ext cx="1080120" cy="3600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1531188" y="4514731"/>
              <a:ext cx="681024" cy="282421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34" name="Group 39"/>
          <p:cNvGrpSpPr>
            <a:grpSpLocks/>
          </p:cNvGrpSpPr>
          <p:nvPr/>
        </p:nvGrpSpPr>
        <p:grpSpPr bwMode="auto">
          <a:xfrm>
            <a:off x="10809668" y="4413489"/>
            <a:ext cx="792162" cy="1268413"/>
            <a:chOff x="1331640" y="3068960"/>
            <a:chExt cx="1080120" cy="1728192"/>
          </a:xfrm>
          <a:solidFill>
            <a:schemeClr val="bg1"/>
          </a:solidFill>
        </p:grpSpPr>
        <p:sp>
          <p:nvSpPr>
            <p:cNvPr id="35" name="Flowchart: Manual Operation 40"/>
            <p:cNvSpPr>
              <a:spLocks noChangeArrowheads="1"/>
            </p:cNvSpPr>
            <p:nvPr/>
          </p:nvSpPr>
          <p:spPr bwMode="auto">
            <a:xfrm>
              <a:off x="1331640" y="3279373"/>
              <a:ext cx="1080120" cy="1368152"/>
            </a:xfrm>
            <a:prstGeom prst="flowChartManualOperation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36" name="Oval 41"/>
            <p:cNvSpPr>
              <a:spLocks noChangeArrowheads="1"/>
            </p:cNvSpPr>
            <p:nvPr/>
          </p:nvSpPr>
          <p:spPr bwMode="auto">
            <a:xfrm>
              <a:off x="1331640" y="3068960"/>
              <a:ext cx="1080120" cy="3600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  <p:sp>
          <p:nvSpPr>
            <p:cNvPr id="37" name="Oval 42"/>
            <p:cNvSpPr>
              <a:spLocks noChangeArrowheads="1"/>
            </p:cNvSpPr>
            <p:nvPr/>
          </p:nvSpPr>
          <p:spPr bwMode="auto">
            <a:xfrm>
              <a:off x="1531188" y="4514731"/>
              <a:ext cx="681024" cy="282421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GB" altLang="en-US"/>
            </a:p>
          </p:txBody>
        </p:sp>
      </p:grp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25"/>
          <a:stretch/>
        </p:blipFill>
        <p:spPr>
          <a:xfrm>
            <a:off x="709737" y="3008510"/>
            <a:ext cx="3113434" cy="3492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9790" y="3404895"/>
            <a:ext cx="3297601" cy="2699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498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Is it always 6-8 drinks?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You need to drink more if it is hot or you </a:t>
            </a:r>
            <a:br>
              <a:rPr lang="en-GB" sz="2400" dirty="0"/>
            </a:br>
            <a:r>
              <a:rPr lang="en-GB" sz="2400" dirty="0"/>
              <a:t>are being active.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8290" y="2672456"/>
            <a:ext cx="4525318" cy="3498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ular Callout 6"/>
          <p:cNvSpPr/>
          <p:nvPr/>
        </p:nvSpPr>
        <p:spPr bwMode="auto">
          <a:xfrm>
            <a:off x="3354842" y="4421774"/>
            <a:ext cx="1408112" cy="1079500"/>
          </a:xfrm>
          <a:prstGeom prst="wedgeRoundRectCallout">
            <a:avLst>
              <a:gd name="adj1" fmla="val 82786"/>
              <a:gd name="adj2" fmla="val -139785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58498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drinks should we have?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All drinks can count!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Good choices are…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8578" y="4062700"/>
            <a:ext cx="2008514" cy="2283686"/>
          </a:xfrm>
          <a:prstGeom prst="roundRect">
            <a:avLst>
              <a:gd name="adj" fmla="val 16667"/>
            </a:avLst>
          </a:prstGeom>
          <a:ln w="38100">
            <a:solidFill>
              <a:srgbClr val="BF51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874" y="4045138"/>
            <a:ext cx="1996939" cy="2301249"/>
          </a:xfrm>
          <a:prstGeom prst="roundRect">
            <a:avLst>
              <a:gd name="adj" fmla="val 16667"/>
            </a:avLst>
          </a:prstGeom>
          <a:ln w="38100">
            <a:solidFill>
              <a:srgbClr val="BF51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5505" y="4045139"/>
            <a:ext cx="1967397" cy="2301248"/>
          </a:xfrm>
          <a:prstGeom prst="roundRect">
            <a:avLst>
              <a:gd name="adj" fmla="val 16667"/>
            </a:avLst>
          </a:prstGeom>
          <a:ln w="28575">
            <a:solidFill>
              <a:srgbClr val="BF51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03250" y="1749564"/>
            <a:ext cx="2695126" cy="2096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498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water?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528" y="2283797"/>
            <a:ext cx="2679395" cy="3769757"/>
          </a:xfrm>
          <a:prstGeom prst="roundRect">
            <a:avLst>
              <a:gd name="adj" fmla="val 16667"/>
            </a:avLst>
          </a:prstGeom>
          <a:ln w="38100">
            <a:solidFill>
              <a:srgbClr val="BF51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ounded Rectangular Callout 7"/>
          <p:cNvSpPr/>
          <p:nvPr/>
        </p:nvSpPr>
        <p:spPr bwMode="auto">
          <a:xfrm>
            <a:off x="6747722" y="2261123"/>
            <a:ext cx="3887787" cy="1131887"/>
          </a:xfrm>
          <a:prstGeom prst="wedgeRoundRectCallout">
            <a:avLst>
              <a:gd name="adj1" fmla="val -92006"/>
              <a:gd name="adj2" fmla="val 31981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easily available! 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7144361" y="4078360"/>
            <a:ext cx="3744913" cy="1582738"/>
          </a:xfrm>
          <a:prstGeom prst="wedgeRoundRectCallout">
            <a:avLst>
              <a:gd name="adj1" fmla="val -99194"/>
              <a:gd name="adj2" fmla="val -67860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hydrates without harming teeth.</a:t>
            </a:r>
          </a:p>
        </p:txBody>
      </p:sp>
    </p:spTree>
    <p:extLst>
      <p:ext uri="{BB962C8B-B14F-4D97-AF65-F5344CB8AC3E}">
        <p14:creationId xmlns:p14="http://schemas.microsoft.com/office/powerpoint/2010/main" val="358498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274" y="2140253"/>
            <a:ext cx="2918078" cy="4176464"/>
          </a:xfrm>
          <a:prstGeom prst="roundRect">
            <a:avLst>
              <a:gd name="adj" fmla="val 16667"/>
            </a:avLst>
          </a:prstGeom>
          <a:ln w="28575">
            <a:solidFill>
              <a:srgbClr val="BF51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milk?</a:t>
            </a:r>
            <a:br>
              <a:rPr lang="en-US" dirty="0"/>
            </a:b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5404331" y="2283798"/>
            <a:ext cx="3887787" cy="1131887"/>
          </a:xfrm>
          <a:prstGeom prst="wedgeRoundRectCallout">
            <a:avLst>
              <a:gd name="adj1" fmla="val -92006"/>
              <a:gd name="adj2" fmla="val 31981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provides calcium!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5691668" y="4228485"/>
            <a:ext cx="3744913" cy="1582738"/>
          </a:xfrm>
          <a:prstGeom prst="wedgeRoundRectCallout">
            <a:avLst>
              <a:gd name="adj1" fmla="val -99194"/>
              <a:gd name="adj2" fmla="val -67860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provides vitamins and other minerals.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7564124" y="3270656"/>
            <a:ext cx="3887787" cy="1131887"/>
          </a:xfrm>
          <a:prstGeom prst="wedgeRoundRectCallout">
            <a:avLst>
              <a:gd name="adj1" fmla="val 55924"/>
              <a:gd name="adj2" fmla="val -94812"/>
              <a:gd name="adj3" fmla="val 16667"/>
            </a:avLst>
          </a:prstGeom>
          <a:solidFill>
            <a:srgbClr val="EDAD80"/>
          </a:solidFill>
          <a:ln w="28575">
            <a:solidFill>
              <a:srgbClr val="EDAD8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2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calcium do?</a:t>
            </a:r>
          </a:p>
        </p:txBody>
      </p:sp>
    </p:spTree>
    <p:extLst>
      <p:ext uri="{BB962C8B-B14F-4D97-AF65-F5344CB8AC3E}">
        <p14:creationId xmlns:p14="http://schemas.microsoft.com/office/powerpoint/2010/main" val="367308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846" y="2102247"/>
            <a:ext cx="3024336" cy="4252473"/>
          </a:xfrm>
          <a:prstGeom prst="roundRect">
            <a:avLst>
              <a:gd name="adj" fmla="val 16667"/>
            </a:avLst>
          </a:prstGeom>
          <a:ln w="38100">
            <a:solidFill>
              <a:srgbClr val="BF51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juice?</a:t>
            </a:r>
            <a:br>
              <a:rPr lang="en-US" dirty="0"/>
            </a:b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5404331" y="2283798"/>
            <a:ext cx="3887787" cy="1131887"/>
          </a:xfrm>
          <a:prstGeom prst="wedgeRoundRectCallout">
            <a:avLst>
              <a:gd name="adj1" fmla="val -92006"/>
              <a:gd name="adj2" fmla="val 31981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counts as one portion towards your 5 A DAY! 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5691668" y="4228485"/>
            <a:ext cx="3744913" cy="1582738"/>
          </a:xfrm>
          <a:prstGeom prst="wedgeRoundRectCallout">
            <a:avLst>
              <a:gd name="adj1" fmla="val -99194"/>
              <a:gd name="adj2" fmla="val -67860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provides vitamins and other minerals.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7564124" y="3270656"/>
            <a:ext cx="3887787" cy="1131887"/>
          </a:xfrm>
          <a:prstGeom prst="wedgeRoundRectCallout">
            <a:avLst>
              <a:gd name="adj1" fmla="val 55924"/>
              <a:gd name="adj2" fmla="val -94812"/>
              <a:gd name="adj3" fmla="val 16667"/>
            </a:avLst>
          </a:prstGeom>
          <a:solidFill>
            <a:srgbClr val="EDAD80"/>
          </a:solidFill>
          <a:ln w="28575">
            <a:solidFill>
              <a:srgbClr val="EDAD8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150ml once a day –with a meal!</a:t>
            </a:r>
          </a:p>
        </p:txBody>
      </p:sp>
    </p:spTree>
    <p:extLst>
      <p:ext uri="{BB962C8B-B14F-4D97-AF65-F5344CB8AC3E}">
        <p14:creationId xmlns:p14="http://schemas.microsoft.com/office/powerpoint/2010/main" val="12531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Have drink with each meal…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Breakfast</a:t>
            </a:r>
          </a:p>
          <a:p>
            <a:r>
              <a:rPr lang="en-GB" sz="2400" dirty="0"/>
              <a:t>Lunch</a:t>
            </a:r>
          </a:p>
          <a:p>
            <a:r>
              <a:rPr lang="en-GB" sz="2400" dirty="0"/>
              <a:t>Evening meal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Have a drink …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At break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During lessons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After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 little while before you go to bed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we make sure we have enough </a:t>
            </a:r>
            <a:br>
              <a:rPr lang="en-GB" dirty="0"/>
            </a:br>
            <a:r>
              <a:rPr lang="en-GB" dirty="0"/>
              <a:t>to drink?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79" b="12901"/>
          <a:stretch/>
        </p:blipFill>
        <p:spPr>
          <a:xfrm>
            <a:off x="3762098" y="3028557"/>
            <a:ext cx="2087178" cy="3142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0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Move more, be active!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0"/>
          <a:stretch/>
        </p:blipFill>
        <p:spPr>
          <a:xfrm>
            <a:off x="2684175" y="3121131"/>
            <a:ext cx="4980829" cy="2950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474" y="2111197"/>
            <a:ext cx="2776859" cy="2950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4981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To help us to have…</a:t>
            </a:r>
          </a:p>
          <a:p>
            <a:r>
              <a:rPr lang="en-GB" sz="2400" dirty="0"/>
              <a:t>strong bones;</a:t>
            </a:r>
          </a:p>
          <a:p>
            <a:r>
              <a:rPr lang="en-GB" sz="2400" dirty="0"/>
              <a:t>strong muscles;</a:t>
            </a:r>
          </a:p>
          <a:p>
            <a:r>
              <a:rPr lang="en-GB" sz="2400" dirty="0"/>
              <a:t>a healthy heart.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Being active can also…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help us to feel happy;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help us make new friends;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provide new experiences!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Why do we need to be active?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5" b="5465"/>
          <a:stretch/>
        </p:blipFill>
        <p:spPr>
          <a:xfrm>
            <a:off x="1024712" y="4581128"/>
            <a:ext cx="3788464" cy="1788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7" t="27017" r="3024" b="11769"/>
          <a:stretch/>
        </p:blipFill>
        <p:spPr>
          <a:xfrm>
            <a:off x="6398461" y="4581127"/>
            <a:ext cx="4166676" cy="1788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368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Sit less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When are you not active?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4837" y="3024953"/>
            <a:ext cx="1988593" cy="2616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C:\Documents and Settings\ctheobald\Local Settings\Temporary Internet Files\Content.IE5\8Q5WAH5U\MP900442301[1]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2525" y="2002579"/>
            <a:ext cx="4025420" cy="2683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14837" y="5771411"/>
            <a:ext cx="1884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Watching TV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92525" y="4852888"/>
            <a:ext cx="1885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Reading</a:t>
            </a:r>
          </a:p>
        </p:txBody>
      </p:sp>
    </p:spTree>
    <p:extLst>
      <p:ext uri="{BB962C8B-B14F-4D97-AF65-F5344CB8AC3E}">
        <p14:creationId xmlns:p14="http://schemas.microsoft.com/office/powerpoint/2010/main" val="374444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Sit less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Sometimes it is important to sit.</a:t>
            </a:r>
          </a:p>
          <a:p>
            <a:pPr marL="0" indent="0">
              <a:buNone/>
            </a:pPr>
            <a:r>
              <a:rPr lang="en-GB" sz="2400" dirty="0"/>
              <a:t>When do you think this is?</a:t>
            </a:r>
          </a:p>
        </p:txBody>
      </p:sp>
      <p:pic>
        <p:nvPicPr>
          <p:cNvPr id="4" name="Picture 2" descr="C:\Documents and Settings\ctheobald\Local Settings\Temporary Internet Files\Content.IE5\UQRJYM5Q\MP900448568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348481" y="3495729"/>
            <a:ext cx="3143574" cy="2095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4" y="3495729"/>
            <a:ext cx="2949793" cy="2095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169274" y="5677233"/>
            <a:ext cx="2390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Working at school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48481" y="5678821"/>
            <a:ext cx="18843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Eating a meal</a:t>
            </a:r>
          </a:p>
        </p:txBody>
      </p:sp>
    </p:spTree>
    <p:extLst>
      <p:ext uri="{BB962C8B-B14F-4D97-AF65-F5344CB8AC3E}">
        <p14:creationId xmlns:p14="http://schemas.microsoft.com/office/powerpoint/2010/main" val="374444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Move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What is moving more?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204108" y="5290105"/>
            <a:ext cx="255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Playing games	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2181" y="3138898"/>
            <a:ext cx="2921486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274" y="3088629"/>
            <a:ext cx="2768635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29883" y="5290105"/>
            <a:ext cx="2630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Walking to school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15494" y="5614742"/>
            <a:ext cx="42527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Moving more means being active every day.</a:t>
            </a:r>
          </a:p>
        </p:txBody>
      </p:sp>
    </p:spTree>
    <p:extLst>
      <p:ext uri="{BB962C8B-B14F-4D97-AF65-F5344CB8AC3E}">
        <p14:creationId xmlns:p14="http://schemas.microsoft.com/office/powerpoint/2010/main" val="374444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Be active for 60 minutes a day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What would count towards your 60 minutes a day?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1827" y="3103495"/>
            <a:ext cx="3468558" cy="2458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93603" y="3031488"/>
            <a:ext cx="1910313" cy="2602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993603" y="5774152"/>
            <a:ext cx="255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Playing tennis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019378" y="5774152"/>
            <a:ext cx="2630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Playing team games</a:t>
            </a:r>
          </a:p>
        </p:txBody>
      </p:sp>
    </p:spTree>
    <p:extLst>
      <p:ext uri="{BB962C8B-B14F-4D97-AF65-F5344CB8AC3E}">
        <p14:creationId xmlns:p14="http://schemas.microsoft.com/office/powerpoint/2010/main" val="374444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 active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How does being active feel?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1710" y="3240864"/>
            <a:ext cx="2703034" cy="1916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015919" y="3240864"/>
            <a:ext cx="1351568" cy="1841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08256" y="5156925"/>
            <a:ext cx="1884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You…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794294" y="5156925"/>
            <a:ext cx="1885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Your…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15919" y="5160100"/>
            <a:ext cx="1885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You…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095294" y="5858600"/>
            <a:ext cx="2695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feel warmer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86056" y="5849075"/>
            <a:ext cx="2879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breathe harder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265781" y="5858600"/>
            <a:ext cx="3168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heart beats faster</a:t>
            </a: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8696268" y="2283798"/>
            <a:ext cx="3055090" cy="1465763"/>
          </a:xfrm>
          <a:prstGeom prst="wedgeRoundRectCallout">
            <a:avLst>
              <a:gd name="adj1" fmla="val 63136"/>
              <a:gd name="adj2" fmla="val 36967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makes you feel like this?</a:t>
            </a:r>
          </a:p>
        </p:txBody>
      </p:sp>
    </p:spTree>
    <p:extLst>
      <p:ext uri="{BB962C8B-B14F-4D97-AF65-F5344CB8AC3E}">
        <p14:creationId xmlns:p14="http://schemas.microsoft.com/office/powerpoint/2010/main" val="374444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Every day…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69276" y="2620717"/>
            <a:ext cx="1885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Sit less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319575" y="2620717"/>
            <a:ext cx="2284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Move more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420497" y="2573025"/>
            <a:ext cx="47715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 active for at least 60 minutes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081" y="3391810"/>
            <a:ext cx="2689353" cy="2221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8996" y="3391810"/>
            <a:ext cx="3337858" cy="2221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5900" y="3382050"/>
            <a:ext cx="3532936" cy="2504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ounded Rectangular Callout 9"/>
          <p:cNvSpPr/>
          <p:nvPr/>
        </p:nvSpPr>
        <p:spPr bwMode="auto">
          <a:xfrm>
            <a:off x="4645430" y="4995279"/>
            <a:ext cx="2881424" cy="1486301"/>
          </a:xfrm>
          <a:prstGeom prst="wedgeRoundRectCallout">
            <a:avLst>
              <a:gd name="adj1" fmla="val 68830"/>
              <a:gd name="adj2" fmla="val 366"/>
              <a:gd name="adj3" fmla="val 16667"/>
            </a:avLst>
          </a:prstGeom>
          <a:solidFill>
            <a:srgbClr val="BF5150"/>
          </a:solidFill>
          <a:ln w="28575">
            <a:solidFill>
              <a:srgbClr val="BF5150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could you do to be more active?</a:t>
            </a:r>
          </a:p>
        </p:txBody>
      </p:sp>
    </p:spTree>
    <p:extLst>
      <p:ext uri="{BB962C8B-B14F-4D97-AF65-F5344CB8AC3E}">
        <p14:creationId xmlns:p14="http://schemas.microsoft.com/office/powerpoint/2010/main" val="374444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Stay active and hydrated!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Remember…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have 6-8 drinks everyday;</a:t>
            </a:r>
          </a:p>
          <a:p>
            <a:r>
              <a:rPr lang="en-GB" sz="2400" dirty="0"/>
              <a:t>have more if it is hot;</a:t>
            </a:r>
          </a:p>
          <a:p>
            <a:r>
              <a:rPr lang="en-GB" sz="2400" dirty="0"/>
              <a:t>have more if you are active;</a:t>
            </a:r>
          </a:p>
          <a:p>
            <a:r>
              <a:rPr lang="en-GB" sz="2400" dirty="0"/>
              <a:t>be active for 60 minutes every day!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895" y="1742812"/>
            <a:ext cx="3128904" cy="4691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601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Hydration </a:t>
            </a:r>
            <a:r>
              <a:rPr lang="en-GB"/>
              <a:t>and activity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46D9E7-E49F-16EF-E8EF-D6FBFE5A1748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8" ma:contentTypeDescription="Create a new document." ma:contentTypeScope="" ma:versionID="dc6deb05df7d1fcd95eb88bf1a5a26f4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8258fb5370106c49cde09acdb6d5137d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E9CF085-5E70-4543-8965-7ECA2BCCF6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05A0A9-CCBB-4F13-998C-A1E0620A55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3551C9-48EC-4912-B7EB-F6947E294902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</Words>
  <Application>Microsoft Office PowerPoint</Application>
  <PresentationFormat>Widescreen</PresentationFormat>
  <Paragraphs>109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Gothic</vt:lpstr>
      <vt:lpstr>Office Theme</vt:lpstr>
      <vt:lpstr>Custom Design</vt:lpstr>
      <vt:lpstr>1_Custom Design</vt:lpstr>
      <vt:lpstr>3_Custom Design</vt:lpstr>
      <vt:lpstr>Hydration and activity!</vt:lpstr>
      <vt:lpstr>What do you like to drink? </vt:lpstr>
      <vt:lpstr>Why do we need to have drinks?</vt:lpstr>
      <vt:lpstr>What happens if we don’t drink enough? </vt:lpstr>
      <vt:lpstr>How can we stay hydrated?</vt:lpstr>
      <vt:lpstr>Is it always 6-8 drinks?</vt:lpstr>
      <vt:lpstr>What drinks should we have?</vt:lpstr>
      <vt:lpstr>Why water? </vt:lpstr>
      <vt:lpstr>Why milk? </vt:lpstr>
      <vt:lpstr>Why juice? </vt:lpstr>
      <vt:lpstr>How can we make sure we have enough  to drink?</vt:lpstr>
      <vt:lpstr>Activity</vt:lpstr>
      <vt:lpstr>Why do we need to be active?</vt:lpstr>
      <vt:lpstr>Sit less</vt:lpstr>
      <vt:lpstr>Sit less</vt:lpstr>
      <vt:lpstr>Move more</vt:lpstr>
      <vt:lpstr>Be active for 60 minutes a day</vt:lpstr>
      <vt:lpstr>Be active</vt:lpstr>
      <vt:lpstr>Every day…</vt:lpstr>
      <vt:lpstr>Stay active and hydrated!</vt:lpstr>
      <vt:lpstr>Hydration and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30</cp:revision>
  <dcterms:created xsi:type="dcterms:W3CDTF">2018-10-10T09:22:08Z</dcterms:created>
  <dcterms:modified xsi:type="dcterms:W3CDTF">2023-10-20T10:48:21Z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