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57" r:id="rId5"/>
    <p:sldMasterId id="2147483667" r:id="rId6"/>
  </p:sldMasterIdLst>
  <p:notesMasterIdLst>
    <p:notesMasterId r:id="rId21"/>
  </p:notesMasterIdLst>
  <p:sldIdLst>
    <p:sldId id="256" r:id="rId7"/>
    <p:sldId id="262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5" r:id="rId17"/>
    <p:sldId id="274" r:id="rId18"/>
    <p:sldId id="264" r:id="rId19"/>
    <p:sldId id="265" r:id="rId20"/>
  </p:sldIdLst>
  <p:sldSz cx="18288000" cy="10287000"/>
  <p:notesSz cx="6858000" cy="9144000"/>
  <p:embeddedFontLst>
    <p:embeddedFont>
      <p:font typeface="Source Sans Pro" panose="020B0503030403020204" pitchFamily="34" charset="0"/>
      <p:regular r:id="rId22"/>
      <p:bold r:id="rId23"/>
    </p:embeddedFont>
    <p:embeddedFont>
      <p:font typeface="Source Sans Pro Light" panose="020B0403030403020204" pitchFamily="34" charset="0"/>
      <p:regular r:id="rId24"/>
      <p:italic r:id="rId25"/>
    </p:embeddedFont>
    <p:embeddedFont>
      <p:font typeface="Source Sans Pro SemiBold" panose="020B0603030403020204" pitchFamily="34" charset="0"/>
      <p:bold r:id="rId26"/>
      <p:boldItalic r:id="rId27"/>
    </p:embeddedFont>
    <p:embeddedFont>
      <p:font typeface="Source Sans Pro Semi-Bold" panose="020B0604020202020204" charset="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re Slides" id="{C30045EF-6F57-4A0C-B3E0-7EA64EA0F0A4}">
          <p14:sldIdLst>
            <p14:sldId id="256"/>
            <p14:sldId id="262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5"/>
            <p14:sldId id="274"/>
            <p14:sldId id="264"/>
            <p14:sldId id="265"/>
          </p14:sldIdLst>
        </p14:section>
        <p14:section name="Dividers" id="{BF34AD7B-428F-4B5E-9F96-FB9763547D0B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177616F-F9AE-CD03-A4D6-7E57B4094898}" name="Rachel Cheng" initials="RC" userId="S::r.cheng@nutrition.org.uk::dec850aa-0996-47e5-9536-52bac4f5fc5e" providerId="AD"/>
  <p188:author id="{A0725CD0-FC7E-79F1-55A9-5231CA8E8DF9}" name="thekentmeeks@btinternet.com" initials="th" userId="S::urn:spo:guest#thekentmeeks@btinternet.com::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71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font" Target="fonts/font5.fntdata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34" Type="http://schemas.microsoft.com/office/2018/10/relationships/authors" Target="author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font" Target="fonts/font4.fntdata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font" Target="fonts/font3.fntdata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viewProps" Target="viewProps.xml"/><Relationship Id="rId8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ire Theobald" userId="e5e96d6a-dffb-4be3-a7c9-5724c0a71d0d" providerId="ADAL" clId="{8198538B-C0E0-4215-931D-B5281D5D4D48}"/>
    <pc:docChg chg="undo custSel modSld">
      <pc:chgData name="Claire Theobald" userId="e5e96d6a-dffb-4be3-a7c9-5724c0a71d0d" providerId="ADAL" clId="{8198538B-C0E0-4215-931D-B5281D5D4D48}" dt="2026-09-08T10:33:39.798" v="36" actId="14100"/>
      <pc:docMkLst>
        <pc:docMk/>
      </pc:docMkLst>
      <pc:sldChg chg="modSp mod">
        <pc:chgData name="Claire Theobald" userId="e5e96d6a-dffb-4be3-a7c9-5724c0a71d0d" providerId="ADAL" clId="{8198538B-C0E0-4215-931D-B5281D5D4D48}" dt="2026-09-08T10:33:39.798" v="36" actId="14100"/>
        <pc:sldMkLst>
          <pc:docMk/>
          <pc:sldMk cId="0" sldId="256"/>
        </pc:sldMkLst>
        <pc:spChg chg="mod">
          <ac:chgData name="Claire Theobald" userId="e5e96d6a-dffb-4be3-a7c9-5724c0a71d0d" providerId="ADAL" clId="{8198538B-C0E0-4215-931D-B5281D5D4D48}" dt="2026-09-08T10:33:39.798" v="36" actId="14100"/>
          <ac:spMkLst>
            <pc:docMk/>
            <pc:sldMk cId="0" sldId="256"/>
            <ac:spMk id="4" creationId="{B2DC5C4D-29D4-9D68-3D66-FA7560FCE1F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F3D248-E4D8-4D5D-A7DF-A3BD57FEAF55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7B18BD-4324-481D-A72C-DC3583E858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0627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7B18BD-4324-481D-A72C-DC3583E858BD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9717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3A5148-146A-6049-81A3-EEB61875F0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AD2299E-6A60-1A76-F1DD-FDFFC3A0C3A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15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5135332-7DB9-D4DC-7792-FC33E98585A7}"/>
              </a:ext>
            </a:extLst>
          </p:cNvPr>
          <p:cNvSpPr txBox="1"/>
          <p:nvPr userDrawn="1"/>
        </p:nvSpPr>
        <p:spPr>
          <a:xfrm>
            <a:off x="6461650" y="6186948"/>
            <a:ext cx="10797650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00"/>
              </a:lnSpc>
            </a:pPr>
            <a:r>
              <a:rPr lang="en-US" sz="45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For further information, go to: www.foodafactoflife.org.uk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E2A9C8A-78E3-BA13-BCD8-1F5FB9EF6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83700" y="3441700"/>
            <a:ext cx="79756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7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29A9B221-F917-E0DB-DFE9-DF8921E421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0883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5707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2BE1F0C-2058-216D-6007-A752A9D2D5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07800" y="3479800"/>
            <a:ext cx="5359400" cy="5384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5874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6A407556-09A4-9B4D-4C11-5E3E91C56DB7}"/>
              </a:ext>
            </a:extLst>
          </p:cNvPr>
          <p:cNvGrpSpPr/>
          <p:nvPr userDrawn="1"/>
        </p:nvGrpSpPr>
        <p:grpSpPr>
          <a:xfrm rot="456000">
            <a:off x="13397471" y="3788536"/>
            <a:ext cx="3655899" cy="4701282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F5E13B9-2181-18CD-30D5-4541119BA681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95294" y="0"/>
                  </a:moveTo>
                  <a:lnTo>
                    <a:pt x="894443" y="0"/>
                  </a:lnTo>
                  <a:cubicBezTo>
                    <a:pt x="919717" y="0"/>
                    <a:pt x="943955" y="10040"/>
                    <a:pt x="961826" y="27911"/>
                  </a:cubicBezTo>
                  <a:cubicBezTo>
                    <a:pt x="979698" y="45782"/>
                    <a:pt x="989738" y="70021"/>
                    <a:pt x="989738" y="95294"/>
                  </a:cubicBezTo>
                  <a:lnTo>
                    <a:pt x="989738" y="1177453"/>
                  </a:lnTo>
                  <a:cubicBezTo>
                    <a:pt x="989738" y="1230083"/>
                    <a:pt x="947073" y="1272747"/>
                    <a:pt x="894443" y="1272747"/>
                  </a:cubicBezTo>
                  <a:lnTo>
                    <a:pt x="95294" y="1272747"/>
                  </a:lnTo>
                  <a:cubicBezTo>
                    <a:pt x="70021" y="1272747"/>
                    <a:pt x="45782" y="1262707"/>
                    <a:pt x="27911" y="1244836"/>
                  </a:cubicBezTo>
                  <a:cubicBezTo>
                    <a:pt x="10040" y="1226965"/>
                    <a:pt x="0" y="1202727"/>
                    <a:pt x="0" y="1177453"/>
                  </a:cubicBezTo>
                  <a:lnTo>
                    <a:pt x="0" y="95294"/>
                  </a:lnTo>
                  <a:cubicBezTo>
                    <a:pt x="0" y="70021"/>
                    <a:pt x="10040" y="45782"/>
                    <a:pt x="27911" y="27911"/>
                  </a:cubicBezTo>
                  <a:cubicBezTo>
                    <a:pt x="45782" y="10040"/>
                    <a:pt x="70021" y="0"/>
                    <a:pt x="95294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71EE9BBC-F530-FFDB-52D2-7B6E6A9DFB3C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9A854099-7F26-E2FE-37CC-D4107C16DB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420600" y="3937001"/>
            <a:ext cx="3860800" cy="4241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9B7C56F-6944-59EB-9DDE-9CBE39458146}"/>
              </a:ext>
            </a:extLst>
          </p:cNvPr>
          <p:cNvGrpSpPr/>
          <p:nvPr userDrawn="1"/>
        </p:nvGrpSpPr>
        <p:grpSpPr>
          <a:xfrm rot="5400000">
            <a:off x="4222567" y="-997050"/>
            <a:ext cx="47625" cy="6435358"/>
            <a:chOff x="0" y="-38100"/>
            <a:chExt cx="9345" cy="1262717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F0563482-B3B0-F211-5472-5AA72A49913E}"/>
                </a:ext>
              </a:extLst>
            </p:cNvPr>
            <p:cNvSpPr/>
            <p:nvPr/>
          </p:nvSpPr>
          <p:spPr>
            <a:xfrm>
              <a:off x="0" y="0"/>
              <a:ext cx="9345" cy="1224617"/>
            </a:xfrm>
            <a:custGeom>
              <a:avLst/>
              <a:gdLst/>
              <a:ahLst/>
              <a:cxnLst/>
              <a:rect l="l" t="t" r="r" b="b"/>
              <a:pathLst>
                <a:path w="9345" h="1224617">
                  <a:moveTo>
                    <a:pt x="4672" y="0"/>
                  </a:moveTo>
                  <a:lnTo>
                    <a:pt x="4672" y="0"/>
                  </a:lnTo>
                  <a:cubicBezTo>
                    <a:pt x="5912" y="0"/>
                    <a:pt x="7100" y="492"/>
                    <a:pt x="7976" y="1369"/>
                  </a:cubicBezTo>
                  <a:cubicBezTo>
                    <a:pt x="8852" y="2245"/>
                    <a:pt x="9345" y="3433"/>
                    <a:pt x="9345" y="4672"/>
                  </a:cubicBezTo>
                  <a:lnTo>
                    <a:pt x="9345" y="1219944"/>
                  </a:lnTo>
                  <a:cubicBezTo>
                    <a:pt x="9345" y="1222525"/>
                    <a:pt x="7253" y="1224617"/>
                    <a:pt x="4672" y="1224617"/>
                  </a:cubicBezTo>
                  <a:lnTo>
                    <a:pt x="4672" y="1224617"/>
                  </a:lnTo>
                  <a:cubicBezTo>
                    <a:pt x="3433" y="1224617"/>
                    <a:pt x="2245" y="1224124"/>
                    <a:pt x="1369" y="1223248"/>
                  </a:cubicBezTo>
                  <a:cubicBezTo>
                    <a:pt x="492" y="1222372"/>
                    <a:pt x="0" y="1221183"/>
                    <a:pt x="0" y="1219944"/>
                  </a:cubicBezTo>
                  <a:lnTo>
                    <a:pt x="0" y="4672"/>
                  </a:lnTo>
                  <a:cubicBezTo>
                    <a:pt x="0" y="2092"/>
                    <a:pt x="2092" y="0"/>
                    <a:pt x="4672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D6E3B92-08D9-24B4-E361-7D08D76F95EE}"/>
                </a:ext>
              </a:extLst>
            </p:cNvPr>
            <p:cNvSpPr txBox="1"/>
            <p:nvPr/>
          </p:nvSpPr>
          <p:spPr>
            <a:xfrm>
              <a:off x="0" y="-38100"/>
              <a:ext cx="9345" cy="12627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813876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0CAC7606-EB8C-DDE7-2B98-5649AB0B0C69}"/>
              </a:ext>
            </a:extLst>
          </p:cNvPr>
          <p:cNvGrpSpPr/>
          <p:nvPr userDrawn="1"/>
        </p:nvGrpSpPr>
        <p:grpSpPr>
          <a:xfrm rot="4687369">
            <a:off x="13902" y="1774307"/>
            <a:ext cx="5044137" cy="6486479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D3E20062-37FC-A2F5-9CE9-FAEAD69A5E27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69068" y="0"/>
                  </a:moveTo>
                  <a:lnTo>
                    <a:pt x="920670" y="0"/>
                  </a:lnTo>
                  <a:cubicBezTo>
                    <a:pt x="958815" y="0"/>
                    <a:pt x="989738" y="30923"/>
                    <a:pt x="989738" y="69068"/>
                  </a:cubicBezTo>
                  <a:lnTo>
                    <a:pt x="989738" y="1203680"/>
                  </a:lnTo>
                  <a:cubicBezTo>
                    <a:pt x="989738" y="1241825"/>
                    <a:pt x="958815" y="1272747"/>
                    <a:pt x="920670" y="1272747"/>
                  </a:cubicBezTo>
                  <a:lnTo>
                    <a:pt x="69068" y="1272747"/>
                  </a:lnTo>
                  <a:cubicBezTo>
                    <a:pt x="30923" y="1272747"/>
                    <a:pt x="0" y="1241825"/>
                    <a:pt x="0" y="1203680"/>
                  </a:cubicBezTo>
                  <a:lnTo>
                    <a:pt x="0" y="69068"/>
                  </a:lnTo>
                  <a:cubicBezTo>
                    <a:pt x="0" y="30923"/>
                    <a:pt x="30923" y="0"/>
                    <a:pt x="69068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9E50D55D-E753-4DD2-ECE6-FC29E2ED2CDA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Freeform 5">
            <a:extLst>
              <a:ext uri="{FF2B5EF4-FFF2-40B4-BE49-F238E27FC236}">
                <a16:creationId xmlns:a16="http://schemas.microsoft.com/office/drawing/2014/main" id="{15EFCB56-7F19-3D75-EC51-0677A7A4C811}"/>
              </a:ext>
            </a:extLst>
          </p:cNvPr>
          <p:cNvSpPr/>
          <p:nvPr userDrawn="1"/>
        </p:nvSpPr>
        <p:spPr>
          <a:xfrm>
            <a:off x="-359479" y="1279007"/>
            <a:ext cx="7201891" cy="7201891"/>
          </a:xfrm>
          <a:custGeom>
            <a:avLst/>
            <a:gdLst/>
            <a:ahLst/>
            <a:cxnLst/>
            <a:rect l="l" t="t" r="r" b="b"/>
            <a:pathLst>
              <a:path w="7201891" h="7201891">
                <a:moveTo>
                  <a:pt x="0" y="0"/>
                </a:moveTo>
                <a:lnTo>
                  <a:pt x="7201891" y="0"/>
                </a:lnTo>
                <a:lnTo>
                  <a:pt x="7201891" y="7201891"/>
                </a:lnTo>
                <a:lnTo>
                  <a:pt x="0" y="7201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BFB34D8-4B5E-DB9E-3E7E-6C506125D6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 b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8701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4170B0F-69DD-4C79-F6FB-4C9A021BAF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10400" y="3771900"/>
            <a:ext cx="10134600" cy="2362200"/>
          </a:xfrm>
          <a:prstGeom prst="rect">
            <a:avLst/>
          </a:prstGeom>
        </p:spPr>
        <p:txBody>
          <a:bodyPr/>
          <a:lstStyle>
            <a:lvl1pPr>
              <a:buNone/>
              <a:defRPr sz="960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  <a:lvl2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2pPr>
            <a:lvl3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3pPr>
            <a:lvl4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4pPr>
            <a:lvl5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6305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017DAC-E2A9-A4F5-8063-A04E7EA8B2C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6EF914-615B-CF34-DED8-0436CB8848F8}"/>
              </a:ext>
            </a:extLst>
          </p:cNvPr>
          <p:cNvSpPr txBox="1"/>
          <p:nvPr userDrawn="1"/>
        </p:nvSpPr>
        <p:spPr>
          <a:xfrm>
            <a:off x="9300714" y="9377823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00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9AC2304-7B6E-4DF8-8A54-B8BE5DD8BEDB}" type="datetimeyyyy">
              <a:rPr lang="en-US" sz="2000" smtClean="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196B24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574DD910-F061-4A4B-AC85-2BE7B22C9EF3}"/>
              </a:ext>
            </a:extLst>
          </p:cNvPr>
          <p:cNvSpPr txBox="1"/>
          <p:nvPr userDrawn="1"/>
        </p:nvSpPr>
        <p:spPr>
          <a:xfrm>
            <a:off x="44332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AFF80E5D-775B-4FB6-BE9A-D6043CCEDCA0}" type="datetimeyyyy">
              <a:rPr lang="en-US" sz="2000" smtClean="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34713B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0C8236-9D1D-8C7C-75EE-29C34B1D601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305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58" r:id="rId2"/>
    <p:sldLayoutId id="2147483668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9BCE69D-AC72-BD3A-6586-D8C07E275C7C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3471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610F46-0AEC-F804-088F-04685E081B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7672" y="279831"/>
            <a:ext cx="2926800" cy="201913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748BF0F-C82D-F7E3-3872-4D146861CB76}"/>
              </a:ext>
            </a:extLst>
          </p:cNvPr>
          <p:cNvGrpSpPr/>
          <p:nvPr userDrawn="1"/>
        </p:nvGrpSpPr>
        <p:grpSpPr>
          <a:xfrm>
            <a:off x="-1156913" y="1416601"/>
            <a:ext cx="8064310" cy="7201891"/>
            <a:chOff x="0" y="0"/>
            <a:chExt cx="10752413" cy="960252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F276F21-505E-186C-1411-83935640B56B}"/>
                </a:ext>
              </a:extLst>
            </p:cNvPr>
            <p:cNvGrpSpPr/>
            <p:nvPr/>
          </p:nvGrpSpPr>
          <p:grpSpPr>
            <a:xfrm rot="4687369">
              <a:off x="1561086" y="476941"/>
              <a:ext cx="6725516" cy="8648639"/>
              <a:chOff x="0" y="0"/>
              <a:chExt cx="989738" cy="1272747"/>
            </a:xfrm>
          </p:grpSpPr>
          <p:sp>
            <p:nvSpPr>
              <p:cNvPr id="11" name="Freeform 5">
                <a:extLst>
                  <a:ext uri="{FF2B5EF4-FFF2-40B4-BE49-F238E27FC236}">
                    <a16:creationId xmlns:a16="http://schemas.microsoft.com/office/drawing/2014/main" id="{94EBA6A1-CF61-25EA-BCDC-605423DCE344}"/>
                  </a:ext>
                </a:extLst>
              </p:cNvPr>
              <p:cNvSpPr/>
              <p:nvPr/>
            </p:nvSpPr>
            <p:spPr>
              <a:xfrm>
                <a:off x="0" y="0"/>
                <a:ext cx="989738" cy="1272747"/>
              </a:xfrm>
              <a:custGeom>
                <a:avLst/>
                <a:gdLst/>
                <a:ahLst/>
                <a:cxnLst/>
                <a:rect l="l" t="t" r="r" b="b"/>
                <a:pathLst>
                  <a:path w="989738" h="1272747">
                    <a:moveTo>
                      <a:pt x="69068" y="0"/>
                    </a:moveTo>
                    <a:lnTo>
                      <a:pt x="920670" y="0"/>
                    </a:lnTo>
                    <a:cubicBezTo>
                      <a:pt x="958815" y="0"/>
                      <a:pt x="989738" y="30923"/>
                      <a:pt x="989738" y="69068"/>
                    </a:cubicBezTo>
                    <a:lnTo>
                      <a:pt x="989738" y="1203680"/>
                    </a:lnTo>
                    <a:cubicBezTo>
                      <a:pt x="989738" y="1241825"/>
                      <a:pt x="958815" y="1272747"/>
                      <a:pt x="920670" y="1272747"/>
                    </a:cubicBezTo>
                    <a:lnTo>
                      <a:pt x="69068" y="1272747"/>
                    </a:lnTo>
                    <a:cubicBezTo>
                      <a:pt x="30923" y="1272747"/>
                      <a:pt x="0" y="1241825"/>
                      <a:pt x="0" y="1203680"/>
                    </a:cubicBezTo>
                    <a:lnTo>
                      <a:pt x="0" y="69068"/>
                    </a:lnTo>
                    <a:cubicBezTo>
                      <a:pt x="0" y="30923"/>
                      <a:pt x="30923" y="0"/>
                      <a:pt x="69068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" name="TextBox 6">
                <a:extLst>
                  <a:ext uri="{FF2B5EF4-FFF2-40B4-BE49-F238E27FC236}">
                    <a16:creationId xmlns:a16="http://schemas.microsoft.com/office/drawing/2014/main" id="{33167FCC-C0B4-D9E9-E8F9-B8A32D7B8968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989738" cy="13108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D5DD0029-4DAB-7F95-F47F-4AC75A0E4C71}"/>
                </a:ext>
              </a:extLst>
            </p:cNvPr>
            <p:cNvSpPr/>
            <p:nvPr/>
          </p:nvSpPr>
          <p:spPr>
            <a:xfrm>
              <a:off x="1149891" y="0"/>
              <a:ext cx="9602521" cy="9602521"/>
            </a:xfrm>
            <a:custGeom>
              <a:avLst/>
              <a:gdLst/>
              <a:ahLst/>
              <a:cxnLst/>
              <a:rect l="l" t="t" r="r" b="b"/>
              <a:pathLst>
                <a:path w="9602521" h="9602521">
                  <a:moveTo>
                    <a:pt x="0" y="0"/>
                  </a:moveTo>
                  <a:lnTo>
                    <a:pt x="9602522" y="0"/>
                  </a:lnTo>
                  <a:lnTo>
                    <a:pt x="9602522" y="9602521"/>
                  </a:lnTo>
                  <a:lnTo>
                    <a:pt x="0" y="9602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" name="TextBox 9"/>
          <p:cNvSpPr txBox="1"/>
          <p:nvPr userDrawn="1"/>
        </p:nvSpPr>
        <p:spPr>
          <a:xfrm>
            <a:off x="42427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dirty="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B86BC18-1AB3-4707-B134-2DAFAC197933}" type="datetimeyyyy">
              <a:rPr lang="en-US" sz="2000" smtClean="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 dirty="0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154235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DC5C4D-29D4-9D68-3D66-FA7560FCE1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96752" y="3253285"/>
            <a:ext cx="7347045" cy="2362200"/>
          </a:xfrm>
        </p:spPr>
        <p:txBody>
          <a:bodyPr lIns="91440" tIns="45720" rIns="91440" bIns="45720" anchor="t"/>
          <a:lstStyle/>
          <a:p>
            <a:pPr algn="ctr"/>
            <a:r>
              <a:rPr lang="en-GB" dirty="0">
                <a:ea typeface="Source Sans Pro SemiBold"/>
              </a:rPr>
              <a:t>5 A DAY </a:t>
            </a:r>
          </a:p>
          <a:p>
            <a:pPr algn="ctr"/>
            <a:r>
              <a:rPr lang="en-GB" sz="5400" dirty="0"/>
              <a:t>(11-14) </a:t>
            </a:r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65B59772-E6E9-B129-52A6-CA43DA12D2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48" r="8848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28700" y="453843"/>
            <a:ext cx="10760779" cy="1430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020"/>
              </a:lnSpc>
            </a:pPr>
            <a:r>
              <a:rPr lang="en-US" sz="5400" b="1" dirty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  <a:sym typeface="Source Sans Pro Semi-Bold"/>
              </a:rPr>
              <a:t>5 A Day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699" y="2529908"/>
            <a:ext cx="17121277" cy="29084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60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  <a:sym typeface="Source Sans Pro Light"/>
              </a:rPr>
              <a:t>We need to eat at least five portions of fruit and vegetables a day.</a:t>
            </a:r>
            <a:endParaRPr lang="en-US" sz="36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en-US" sz="36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/>
              <a:sym typeface="Source Sans Pro Light"/>
            </a:endParaRPr>
          </a:p>
          <a:p>
            <a:r>
              <a:rPr lang="en-US" sz="360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  <a:sym typeface="Source Sans Pro Light"/>
              </a:rPr>
              <a:t>1. Name 5 fruit and vegetables you like to eat.</a:t>
            </a:r>
            <a:endParaRPr lang="en-US" sz="36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US" sz="360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  <a:sym typeface="Source Sans Pro Light"/>
              </a:rPr>
              <a:t>2. Name these fruit and vegetables.</a:t>
            </a:r>
            <a:endParaRPr lang="en-US" sz="36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algn="l">
              <a:lnSpc>
                <a:spcPts val="5400"/>
              </a:lnSpc>
            </a:pPr>
            <a:endParaRPr lang="en-US" sz="4500" dirty="0">
              <a:solidFill>
                <a:srgbClr val="000000"/>
              </a:solidFill>
              <a:latin typeface="Source Sans Pro Light"/>
              <a:ea typeface="Source Sans Pro Light"/>
              <a:cs typeface="Source Sans Pro Light"/>
            </a:endParaRPr>
          </a:p>
        </p:txBody>
      </p:sp>
      <p:pic>
        <p:nvPicPr>
          <p:cNvPr id="2" name="Picture Placeholder 1" descr="A half of an avocado with a brown center&#10;&#10;AI-generated content may be incorrect.">
            <a:extLst>
              <a:ext uri="{FF2B5EF4-FFF2-40B4-BE49-F238E27FC236}">
                <a16:creationId xmlns:a16="http://schemas.microsoft.com/office/drawing/2014/main" id="{6CB93624-8380-6C97-E8DA-03591F4CA9F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16747" b="16747"/>
          <a:stretch/>
        </p:blipFill>
        <p:spPr>
          <a:xfrm>
            <a:off x="1028699" y="5055699"/>
            <a:ext cx="1917401" cy="2899914"/>
          </a:xfrm>
          <a:prstGeom prst="round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ECA37FF-22C3-5B83-FC62-74363FFDB775}"/>
              </a:ext>
            </a:extLst>
          </p:cNvPr>
          <p:cNvSpPr txBox="1"/>
          <p:nvPr/>
        </p:nvSpPr>
        <p:spPr>
          <a:xfrm>
            <a:off x="1055118" y="7964188"/>
            <a:ext cx="276328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 sz="3600" b="1" dirty="0">
                <a:latin typeface="Source Sans Pro Light"/>
                <a:ea typeface="Source Sans Pro Light"/>
              </a:rPr>
              <a:t>Avocado</a:t>
            </a:r>
          </a:p>
        </p:txBody>
      </p:sp>
      <p:pic>
        <p:nvPicPr>
          <p:cNvPr id="4" name="Picture 3" descr="A bunch of broccoli tied together&#10;&#10;AI-generated content may be incorrect.">
            <a:extLst>
              <a:ext uri="{FF2B5EF4-FFF2-40B4-BE49-F238E27FC236}">
                <a16:creationId xmlns:a16="http://schemas.microsoft.com/office/drawing/2014/main" id="{3D795BA9-5C2F-E708-F348-AA027221E2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9758" y="5108446"/>
            <a:ext cx="2714625" cy="28289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D531725-76BC-E759-E24A-866C7371BEC5}"/>
              </a:ext>
            </a:extLst>
          </p:cNvPr>
          <p:cNvSpPr txBox="1"/>
          <p:nvPr/>
        </p:nvSpPr>
        <p:spPr>
          <a:xfrm>
            <a:off x="4172928" y="7955613"/>
            <a:ext cx="2763280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 sz="3600" b="1" dirty="0">
                <a:latin typeface="Source Sans Pro Light"/>
                <a:ea typeface="Source Sans Pro Light"/>
              </a:rPr>
              <a:t>Purple</a:t>
            </a:r>
          </a:p>
          <a:p>
            <a:r>
              <a:rPr lang="en-GB" sz="3600" b="1" dirty="0">
                <a:latin typeface="Source Sans Pro Light"/>
                <a:ea typeface="Source Sans Pro Light"/>
              </a:rPr>
              <a:t>Sprouting </a:t>
            </a:r>
          </a:p>
          <a:p>
            <a:r>
              <a:rPr lang="en-GB" sz="3600" b="1" dirty="0">
                <a:latin typeface="Source Sans Pro Light"/>
                <a:ea typeface="Source Sans Pro Light"/>
              </a:rPr>
              <a:t>broccoli</a:t>
            </a:r>
          </a:p>
        </p:txBody>
      </p:sp>
      <p:pic>
        <p:nvPicPr>
          <p:cNvPr id="7" name="Picture 6" descr="A group of orange fruit&#10;&#10;AI-generated content may be incorrect.">
            <a:extLst>
              <a:ext uri="{FF2B5EF4-FFF2-40B4-BE49-F238E27FC236}">
                <a16:creationId xmlns:a16="http://schemas.microsoft.com/office/drawing/2014/main" id="{E3105B0B-6C21-86AB-C873-E48D2F1857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6192" y="5364273"/>
            <a:ext cx="3777830" cy="25113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6D4B83D-D42B-7F8E-242F-A84E6CAB4A6E}"/>
              </a:ext>
            </a:extLst>
          </p:cNvPr>
          <p:cNvSpPr txBox="1"/>
          <p:nvPr/>
        </p:nvSpPr>
        <p:spPr>
          <a:xfrm>
            <a:off x="6936208" y="8092751"/>
            <a:ext cx="3557723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600" b="1" dirty="0">
                <a:latin typeface="Source Sans Pro Light"/>
                <a:ea typeface="Source Sans Pro Light"/>
              </a:rPr>
              <a:t>Cape</a:t>
            </a:r>
            <a:endParaRPr lang="en-US" sz="3600" b="1" dirty="0">
              <a:latin typeface="Source Sans Pro Light"/>
              <a:ea typeface="Source Sans Pro Light"/>
            </a:endParaRPr>
          </a:p>
          <a:p>
            <a:pPr algn="l"/>
            <a:r>
              <a:rPr lang="en-GB" sz="3600" b="1" dirty="0">
                <a:latin typeface="Source Sans Pro Light"/>
                <a:ea typeface="Source Sans Pro Light"/>
              </a:rPr>
              <a:t>gooseberry</a:t>
            </a:r>
            <a:endParaRPr lang="en-GB" sz="3600" dirty="0">
              <a:latin typeface="Source Sans Pro Light"/>
              <a:ea typeface="Source Sans Pro Light"/>
            </a:endParaRPr>
          </a:p>
        </p:txBody>
      </p:sp>
      <p:pic>
        <p:nvPicPr>
          <p:cNvPr id="10" name="Picture 9" descr="A group of blackberries&#10;&#10;AI-generated content may be incorrect.">
            <a:extLst>
              <a:ext uri="{FF2B5EF4-FFF2-40B4-BE49-F238E27FC236}">
                <a16:creationId xmlns:a16="http://schemas.microsoft.com/office/drawing/2014/main" id="{A4E83C61-87D5-537E-3C3E-42BC6FE4E9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7976" y="5062888"/>
            <a:ext cx="2943583" cy="281221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5A4F633-5C23-609E-6D9E-5EB7AA3D2E49}"/>
              </a:ext>
            </a:extLst>
          </p:cNvPr>
          <p:cNvSpPr txBox="1"/>
          <p:nvPr/>
        </p:nvSpPr>
        <p:spPr>
          <a:xfrm>
            <a:off x="10187976" y="8369749"/>
            <a:ext cx="328139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 sz="3600" b="1" dirty="0">
                <a:latin typeface="Source Sans Pro Light"/>
                <a:ea typeface="Source Sans Pro Light"/>
              </a:rPr>
              <a:t>Blackberry</a:t>
            </a:r>
          </a:p>
        </p:txBody>
      </p:sp>
      <p:pic>
        <p:nvPicPr>
          <p:cNvPr id="13" name="Picture 12" descr="A pile of rhubarb sticks&#10;&#10;AI-generated content may be incorrect.">
            <a:extLst>
              <a:ext uri="{FF2B5EF4-FFF2-40B4-BE49-F238E27FC236}">
                <a16:creationId xmlns:a16="http://schemas.microsoft.com/office/drawing/2014/main" id="{F7176536-4512-9A7E-10CC-A8EE947E4A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29389" y="5413516"/>
            <a:ext cx="4185249" cy="282263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1F8FFE1-B681-6105-22D4-7CA5D8EC835E}"/>
              </a:ext>
            </a:extLst>
          </p:cNvPr>
          <p:cNvSpPr txBox="1"/>
          <p:nvPr/>
        </p:nvSpPr>
        <p:spPr>
          <a:xfrm>
            <a:off x="13961536" y="8460754"/>
            <a:ext cx="414492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600" b="1" dirty="0">
                <a:latin typeface="Source Sans Pro Light"/>
                <a:ea typeface="Source Sans Pro Light"/>
              </a:rPr>
              <a:t>Rhubarb</a:t>
            </a:r>
            <a:r>
              <a:rPr lang="en-GB" sz="3600" b="1" dirty="0"/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8" grpId="0"/>
      <p:bldP spid="12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50566-E7A5-3E7B-1725-4636A453CB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36F2A77-5EC5-CC7D-4138-4F762A5C0B1A}"/>
              </a:ext>
            </a:extLst>
          </p:cNvPr>
          <p:cNvSpPr txBox="1"/>
          <p:nvPr/>
        </p:nvSpPr>
        <p:spPr>
          <a:xfrm>
            <a:off x="1028700" y="346013"/>
            <a:ext cx="12831118" cy="14709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020"/>
              </a:lnSpc>
            </a:pPr>
            <a:r>
              <a:rPr lang="en-US" sz="5400" b="1" dirty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  <a:sym typeface="Source Sans Pro Semi-Bold"/>
              </a:rPr>
              <a:t>What counts as a portion of 5 A Day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061DE438-5647-A91F-35F4-A58329879C26}"/>
              </a:ext>
            </a:extLst>
          </p:cNvPr>
          <p:cNvSpPr txBox="1"/>
          <p:nvPr/>
        </p:nvSpPr>
        <p:spPr>
          <a:xfrm>
            <a:off x="1028700" y="2529908"/>
            <a:ext cx="13650686" cy="12464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60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  <a:sym typeface="Source Sans Pro Light"/>
              </a:rPr>
              <a:t>We can say a portion is about a handful</a:t>
            </a:r>
            <a:endParaRPr lang="en-US" sz="36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algn="l">
              <a:lnSpc>
                <a:spcPts val="5400"/>
              </a:lnSpc>
            </a:pPr>
            <a:endParaRPr lang="en-US" sz="45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ource Sans Pro Light"/>
            </a:endParaRPr>
          </a:p>
        </p:txBody>
      </p:sp>
      <p:pic>
        <p:nvPicPr>
          <p:cNvPr id="16" name="Picture 15" descr="A collage of different fruits and vegetables&#10;&#10;AI-generated content may be incorrect.">
            <a:extLst>
              <a:ext uri="{FF2B5EF4-FFF2-40B4-BE49-F238E27FC236}">
                <a16:creationId xmlns:a16="http://schemas.microsoft.com/office/drawing/2014/main" id="{4B61AE49-F231-D5AD-BA9A-D5FA0AD703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6536" y="3153155"/>
            <a:ext cx="10022893" cy="482917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1BC1D40-A641-0798-5968-5637EAE29B7F}"/>
              </a:ext>
            </a:extLst>
          </p:cNvPr>
          <p:cNvSpPr txBox="1"/>
          <p:nvPr/>
        </p:nvSpPr>
        <p:spPr>
          <a:xfrm>
            <a:off x="797973" y="8196253"/>
            <a:ext cx="10452413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</a:rPr>
              <a:t>What do you think a portion would be for different types of fruit and vegetables e.g. dried or juiced? </a:t>
            </a:r>
            <a:endParaRPr lang="en-US" sz="36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952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DEA6A9-B269-D838-485D-7B211D73EE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61280837-2528-A58B-FE69-6FEEF581DC81}"/>
              </a:ext>
            </a:extLst>
          </p:cNvPr>
          <p:cNvSpPr txBox="1"/>
          <p:nvPr/>
        </p:nvSpPr>
        <p:spPr>
          <a:xfrm>
            <a:off x="1028700" y="346013"/>
            <a:ext cx="12831118" cy="14709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020"/>
              </a:lnSpc>
            </a:pPr>
            <a:r>
              <a:rPr lang="en-US" sz="5400" b="1" dirty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  <a:sym typeface="Source Sans Pro Semi-Bold"/>
              </a:rPr>
              <a:t>Types</a:t>
            </a:r>
            <a:endParaRPr lang="en-US" sz="5400" b="1" dirty="0">
              <a:solidFill>
                <a:srgbClr val="34713B"/>
              </a:solidFill>
              <a:latin typeface="Source Sans Pro Semi-Bold"/>
              <a:ea typeface="Source Sans Pro Semi-Bold"/>
              <a:cs typeface="Source Sans Pro Semi-Bold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650BA5D-501B-E6D1-24F0-A055FC5A7545}"/>
              </a:ext>
            </a:extLst>
          </p:cNvPr>
          <p:cNvSpPr txBox="1"/>
          <p:nvPr/>
        </p:nvSpPr>
        <p:spPr>
          <a:xfrm>
            <a:off x="1028700" y="2529908"/>
            <a:ext cx="13732329" cy="40164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60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  <a:sym typeface="Source Sans Pro Light"/>
              </a:rPr>
              <a:t>We should aim to have a variety of different types of fruit and vegetables each day.</a:t>
            </a:r>
            <a:endParaRPr lang="en-US" sz="36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en-US" sz="36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/>
              <a:sym typeface="Source Sans Pro Light"/>
            </a:endParaRPr>
          </a:p>
          <a:p>
            <a:r>
              <a:rPr lang="en-US" sz="360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  <a:sym typeface="Source Sans Pro Light"/>
              </a:rPr>
              <a:t>Name these fruit and vegetables and say what </a:t>
            </a:r>
            <a:r>
              <a:rPr lang="en-US" sz="3600" b="1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  <a:sym typeface="Source Sans Pro Light"/>
              </a:rPr>
              <a:t>type</a:t>
            </a:r>
            <a:r>
              <a:rPr lang="en-US" sz="360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  <a:sym typeface="Source Sans Pro Light"/>
              </a:rPr>
              <a:t> they are?  For example, frozen or dried.</a:t>
            </a:r>
            <a:endParaRPr lang="en-US" sz="3600" dirty="0">
              <a:latin typeface="Source Sans Pro" panose="020B0503030403020204" pitchFamily="34" charset="0"/>
              <a:ea typeface="Source Sans Pro" panose="020B0503030403020204" pitchFamily="34" charset="0"/>
              <a:sym typeface="Source Sans Pro Light"/>
            </a:endParaRPr>
          </a:p>
          <a:p>
            <a:endParaRPr lang="en-US" sz="3600" dirty="0">
              <a:latin typeface="Source Sans Pro Light"/>
              <a:ea typeface="Source Sans Pro Light"/>
              <a:cs typeface="Arial"/>
            </a:endParaRPr>
          </a:p>
          <a:p>
            <a:pPr algn="l">
              <a:lnSpc>
                <a:spcPts val="5400"/>
              </a:lnSpc>
            </a:pPr>
            <a:endParaRPr lang="en-US" sz="4500" dirty="0">
              <a:solidFill>
                <a:srgbClr val="000000"/>
              </a:solidFill>
              <a:latin typeface="Source Sans Pro Light"/>
              <a:ea typeface="Source Sans Pro Light"/>
              <a:cs typeface="Source Sans Pro Light"/>
            </a:endParaRPr>
          </a:p>
        </p:txBody>
      </p:sp>
      <p:pic>
        <p:nvPicPr>
          <p:cNvPr id="2" name="Picture 1" descr="A glass of orange juice&#10;&#10;AI-generated content may be incorrect.">
            <a:extLst>
              <a:ext uri="{FF2B5EF4-FFF2-40B4-BE49-F238E27FC236}">
                <a16:creationId xmlns:a16="http://schemas.microsoft.com/office/drawing/2014/main" id="{0B61B3A6-A8AD-12A9-7D40-E2613E0FB6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744" y="5626849"/>
            <a:ext cx="2114550" cy="2828925"/>
          </a:xfrm>
          <a:prstGeom prst="rect">
            <a:avLst/>
          </a:prstGeom>
        </p:spPr>
      </p:pic>
      <p:pic>
        <p:nvPicPr>
          <p:cNvPr id="3" name="Picture 2" descr="A group of dates with leaves&#10;&#10;AI-generated content may be incorrect.">
            <a:extLst>
              <a:ext uri="{FF2B5EF4-FFF2-40B4-BE49-F238E27FC236}">
                <a16:creationId xmlns:a16="http://schemas.microsoft.com/office/drawing/2014/main" id="{3A80A92E-28A0-8ABE-25AC-6D2BB023A5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7975" y="5893549"/>
            <a:ext cx="3448050" cy="2295525"/>
          </a:xfrm>
          <a:prstGeom prst="rect">
            <a:avLst/>
          </a:prstGeom>
        </p:spPr>
      </p:pic>
      <p:pic>
        <p:nvPicPr>
          <p:cNvPr id="4" name="Picture 3" descr="A pile of green peas&#10;&#10;AI-generated content may be incorrect.">
            <a:extLst>
              <a:ext uri="{FF2B5EF4-FFF2-40B4-BE49-F238E27FC236}">
                <a16:creationId xmlns:a16="http://schemas.microsoft.com/office/drawing/2014/main" id="{A0DC5FD1-5A71-C722-0519-9457A57161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7012" y="6265294"/>
            <a:ext cx="3505918" cy="1940224"/>
          </a:xfrm>
          <a:prstGeom prst="rect">
            <a:avLst/>
          </a:prstGeom>
        </p:spPr>
      </p:pic>
      <p:pic>
        <p:nvPicPr>
          <p:cNvPr id="6" name="Picture 5" descr="A can of corn on a black background&#10;&#10;AI-generated content may be incorrect.">
            <a:extLst>
              <a:ext uri="{FF2B5EF4-FFF2-40B4-BE49-F238E27FC236}">
                <a16:creationId xmlns:a16="http://schemas.microsoft.com/office/drawing/2014/main" id="{BCF6775A-2CF8-F80B-3C37-E22F77DC4E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54549" y="5631880"/>
            <a:ext cx="4362450" cy="2905125"/>
          </a:xfrm>
          <a:prstGeom prst="rect">
            <a:avLst/>
          </a:prstGeom>
        </p:spPr>
      </p:pic>
      <p:pic>
        <p:nvPicPr>
          <p:cNvPr id="7" name="Picture 6" descr="A group of strawberries with a cut in half&#10;&#10;AI-generated content may be incorrect.">
            <a:extLst>
              <a:ext uri="{FF2B5EF4-FFF2-40B4-BE49-F238E27FC236}">
                <a16:creationId xmlns:a16="http://schemas.microsoft.com/office/drawing/2014/main" id="{2BEC9070-2D4F-48A6-FB22-7643910EE8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09630" y="6046218"/>
            <a:ext cx="3761116" cy="2486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464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04328-0B8A-EBCA-D180-5B2AC1601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A46D4388-06DC-9E9A-BF6A-E67F4935B50D}"/>
              </a:ext>
            </a:extLst>
          </p:cNvPr>
          <p:cNvSpPr txBox="1"/>
          <p:nvPr/>
        </p:nvSpPr>
        <p:spPr>
          <a:xfrm>
            <a:off x="1028700" y="346013"/>
            <a:ext cx="12831118" cy="14709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020"/>
              </a:lnSpc>
            </a:pPr>
            <a:r>
              <a:rPr lang="en-US" sz="6000" b="1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  <a:sym typeface="Source Sans Pro Semi-Bold"/>
              </a:rPr>
              <a:t>Types</a:t>
            </a:r>
            <a:endParaRPr lang="en-US" sz="6000" b="1">
              <a:solidFill>
                <a:srgbClr val="34713B"/>
              </a:solidFill>
              <a:latin typeface="Source Sans Pro Semi-Bold"/>
              <a:ea typeface="Source Sans Pro Semi-Bold"/>
              <a:cs typeface="Source Sans Pro Semi-Bold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2867D532-B8BC-F093-7211-458F4D0F9E24}"/>
              </a:ext>
            </a:extLst>
          </p:cNvPr>
          <p:cNvSpPr txBox="1"/>
          <p:nvPr/>
        </p:nvSpPr>
        <p:spPr>
          <a:xfrm>
            <a:off x="1028700" y="2529908"/>
            <a:ext cx="9643849" cy="1611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  <a:sym typeface="Source Sans Pro Light"/>
              </a:rPr>
              <a:t>Were you correct?</a:t>
            </a:r>
            <a:endParaRPr lang="en-US" sz="3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en-US" sz="3200" dirty="0">
              <a:latin typeface="Source Sans Pro" panose="020B0503030403020204" pitchFamily="34" charset="0"/>
              <a:ea typeface="Source Sans Pro" panose="020B0503030403020204" pitchFamily="34" charset="0"/>
              <a:cs typeface="Arial"/>
            </a:endParaRPr>
          </a:p>
          <a:p>
            <a:pPr algn="l">
              <a:lnSpc>
                <a:spcPts val="5400"/>
              </a:lnSpc>
            </a:pPr>
            <a:endParaRPr lang="en-US" sz="32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ource Sans Pro Light"/>
            </a:endParaRPr>
          </a:p>
        </p:txBody>
      </p:sp>
      <p:pic>
        <p:nvPicPr>
          <p:cNvPr id="2" name="Picture 1" descr="A glass of orange juice&#10;&#10;AI-generated content may be incorrect.">
            <a:extLst>
              <a:ext uri="{FF2B5EF4-FFF2-40B4-BE49-F238E27FC236}">
                <a16:creationId xmlns:a16="http://schemas.microsoft.com/office/drawing/2014/main" id="{C0BECD8D-024E-6432-71EF-795680EF57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8336" y="4542137"/>
            <a:ext cx="2114550" cy="2828925"/>
          </a:xfrm>
          <a:prstGeom prst="rect">
            <a:avLst/>
          </a:prstGeom>
        </p:spPr>
      </p:pic>
      <p:pic>
        <p:nvPicPr>
          <p:cNvPr id="3" name="Picture 2" descr="A group of dates with leaves&#10;&#10;AI-generated content may be incorrect.">
            <a:extLst>
              <a:ext uri="{FF2B5EF4-FFF2-40B4-BE49-F238E27FC236}">
                <a16:creationId xmlns:a16="http://schemas.microsoft.com/office/drawing/2014/main" id="{EDBB59CC-BAAF-8D2A-8334-77D6F6B1A6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886" y="4968842"/>
            <a:ext cx="3448050" cy="2295525"/>
          </a:xfrm>
          <a:prstGeom prst="rect">
            <a:avLst/>
          </a:prstGeom>
        </p:spPr>
      </p:pic>
      <p:pic>
        <p:nvPicPr>
          <p:cNvPr id="4" name="Picture 3" descr="A pile of green peas&#10;&#10;AI-generated content may be incorrect.">
            <a:extLst>
              <a:ext uri="{FF2B5EF4-FFF2-40B4-BE49-F238E27FC236}">
                <a16:creationId xmlns:a16="http://schemas.microsoft.com/office/drawing/2014/main" id="{F8FCD5AD-DD67-AC39-137D-FEF470B652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0936" y="5377505"/>
            <a:ext cx="3505918" cy="1940224"/>
          </a:xfrm>
          <a:prstGeom prst="rect">
            <a:avLst/>
          </a:prstGeom>
        </p:spPr>
      </p:pic>
      <p:pic>
        <p:nvPicPr>
          <p:cNvPr id="6" name="Picture 5" descr="A can of corn on a black background&#10;&#10;AI-generated content may be incorrect.">
            <a:extLst>
              <a:ext uri="{FF2B5EF4-FFF2-40B4-BE49-F238E27FC236}">
                <a16:creationId xmlns:a16="http://schemas.microsoft.com/office/drawing/2014/main" id="{D4672815-CE2E-FE3B-9AAF-39F2A3F398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00680" y="4542137"/>
            <a:ext cx="4362450" cy="2905125"/>
          </a:xfrm>
          <a:prstGeom prst="rect">
            <a:avLst/>
          </a:prstGeom>
        </p:spPr>
      </p:pic>
      <p:pic>
        <p:nvPicPr>
          <p:cNvPr id="7" name="Picture 6" descr="A group of strawberries with a cut in half&#10;&#10;AI-generated content may be incorrect.">
            <a:extLst>
              <a:ext uri="{FF2B5EF4-FFF2-40B4-BE49-F238E27FC236}">
                <a16:creationId xmlns:a16="http://schemas.microsoft.com/office/drawing/2014/main" id="{10DAA1F4-6EDF-6CA4-BB88-47B68EC7FD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30676" y="4831525"/>
            <a:ext cx="3761116" cy="248620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2F056DD-D6EA-42AB-5F18-AC7F223DE4CC}"/>
              </a:ext>
            </a:extLst>
          </p:cNvPr>
          <p:cNvSpPr txBox="1"/>
          <p:nvPr/>
        </p:nvSpPr>
        <p:spPr>
          <a:xfrm>
            <a:off x="921204" y="3676163"/>
            <a:ext cx="3004705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Orange Juice</a:t>
            </a:r>
          </a:p>
          <a:p>
            <a:endParaRPr lang="en-GB" sz="3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EF731D-79EA-DC8F-1BB8-7B9917BAA9AC}"/>
              </a:ext>
            </a:extLst>
          </p:cNvPr>
          <p:cNvSpPr txBox="1"/>
          <p:nvPr/>
        </p:nvSpPr>
        <p:spPr>
          <a:xfrm>
            <a:off x="1262520" y="7479829"/>
            <a:ext cx="293598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Juiced</a:t>
            </a:r>
            <a:endParaRPr lang="en-US" sz="3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2A3938-13B7-2AFD-6126-E5328C77AA28}"/>
              </a:ext>
            </a:extLst>
          </p:cNvPr>
          <p:cNvSpPr txBox="1"/>
          <p:nvPr/>
        </p:nvSpPr>
        <p:spPr>
          <a:xfrm>
            <a:off x="4198505" y="3681516"/>
            <a:ext cx="3385018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 sz="3200">
                <a:latin typeface="Source Sans Pro" panose="020B0503030403020204" pitchFamily="34" charset="0"/>
                <a:ea typeface="Source Sans Pro" panose="020B0503030403020204" pitchFamily="34" charset="0"/>
              </a:rPr>
              <a:t>Dates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61FE61-3884-DB27-52AA-C36721B23849}"/>
              </a:ext>
            </a:extLst>
          </p:cNvPr>
          <p:cNvSpPr txBox="1"/>
          <p:nvPr/>
        </p:nvSpPr>
        <p:spPr>
          <a:xfrm>
            <a:off x="4261738" y="7485763"/>
            <a:ext cx="3177772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Dried </a:t>
            </a:r>
          </a:p>
          <a:p>
            <a:endParaRPr lang="en-GB" sz="3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D6A3547-2570-18E8-4AE9-8166A8478AB4}"/>
              </a:ext>
            </a:extLst>
          </p:cNvPr>
          <p:cNvSpPr txBox="1"/>
          <p:nvPr/>
        </p:nvSpPr>
        <p:spPr>
          <a:xfrm>
            <a:off x="7149987" y="3666398"/>
            <a:ext cx="3488641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Peas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44E3E4E-3B9C-27C0-FE97-AB82535F489D}"/>
              </a:ext>
            </a:extLst>
          </p:cNvPr>
          <p:cNvSpPr txBox="1"/>
          <p:nvPr/>
        </p:nvSpPr>
        <p:spPr>
          <a:xfrm>
            <a:off x="7149987" y="7459243"/>
            <a:ext cx="3592264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Frozen</a:t>
            </a:r>
            <a:endParaRPr lang="en-US" sz="3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algn="l"/>
            <a:endParaRPr lang="en-GB" sz="3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3AEF84-39CE-FF32-026E-B26E42A2083B}"/>
              </a:ext>
            </a:extLst>
          </p:cNvPr>
          <p:cNvSpPr txBox="1"/>
          <p:nvPr/>
        </p:nvSpPr>
        <p:spPr>
          <a:xfrm>
            <a:off x="10548032" y="3666398"/>
            <a:ext cx="3074149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Sweetcorn </a:t>
            </a:r>
          </a:p>
          <a:p>
            <a:endParaRPr lang="en-GB" sz="3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EBD74F8-002C-673F-A949-B8DE96CDAE6C}"/>
              </a:ext>
            </a:extLst>
          </p:cNvPr>
          <p:cNvSpPr txBox="1"/>
          <p:nvPr/>
        </p:nvSpPr>
        <p:spPr>
          <a:xfrm>
            <a:off x="10679532" y="7440940"/>
            <a:ext cx="34541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Canned</a:t>
            </a:r>
            <a:endParaRPr lang="en-US" sz="3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6F08348-136E-BB51-A004-A6BBF956C14D}"/>
              </a:ext>
            </a:extLst>
          </p:cNvPr>
          <p:cNvSpPr txBox="1"/>
          <p:nvPr/>
        </p:nvSpPr>
        <p:spPr>
          <a:xfrm>
            <a:off x="14509630" y="3666397"/>
            <a:ext cx="3661346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Strawberries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593706C-B70B-8154-FA31-1CF776D17010}"/>
              </a:ext>
            </a:extLst>
          </p:cNvPr>
          <p:cNvSpPr txBox="1"/>
          <p:nvPr/>
        </p:nvSpPr>
        <p:spPr>
          <a:xfrm>
            <a:off x="14763130" y="7479829"/>
            <a:ext cx="4075838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Fresh </a:t>
            </a:r>
            <a:endParaRPr lang="en-US" sz="3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743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F62FE-4DD3-AF83-FD88-998EFD886E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CFB172F0-C668-86D4-CA6F-FF3C10CD5C99}"/>
              </a:ext>
            </a:extLst>
          </p:cNvPr>
          <p:cNvSpPr txBox="1"/>
          <p:nvPr/>
        </p:nvSpPr>
        <p:spPr>
          <a:xfrm>
            <a:off x="1028700" y="346013"/>
            <a:ext cx="12831118" cy="14709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020"/>
              </a:lnSpc>
            </a:pPr>
            <a:r>
              <a:rPr lang="en-US" sz="5400" b="1" dirty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  <a:sym typeface="Source Sans Pro Semi-Bold"/>
              </a:rPr>
              <a:t>Portion size - fresh</a:t>
            </a:r>
            <a:endParaRPr lang="en-US" sz="5400" b="1" dirty="0">
              <a:solidFill>
                <a:srgbClr val="34713B"/>
              </a:solidFill>
              <a:latin typeface="Source Sans Pro Semi-Bold"/>
              <a:ea typeface="Source Sans Pro Semi-Bold"/>
              <a:cs typeface="Source Sans Pro Semi-Bold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03A776A8-85DB-7988-9A36-2D7A8840E395}"/>
              </a:ext>
            </a:extLst>
          </p:cNvPr>
          <p:cNvSpPr txBox="1"/>
          <p:nvPr/>
        </p:nvSpPr>
        <p:spPr>
          <a:xfrm>
            <a:off x="1028700" y="2529908"/>
            <a:ext cx="9643849" cy="1611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  <a:sym typeface="Source Sans Pro Light"/>
              </a:rPr>
              <a:t>Which of these would count as a portion of apple?</a:t>
            </a:r>
            <a:endParaRPr lang="en-US" sz="3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en-US" sz="3200" dirty="0">
              <a:latin typeface="Source Sans Pro" panose="020B0503030403020204" pitchFamily="34" charset="0"/>
              <a:ea typeface="Source Sans Pro" panose="020B0503030403020204" pitchFamily="34" charset="0"/>
              <a:cs typeface="Arial"/>
            </a:endParaRPr>
          </a:p>
          <a:p>
            <a:pPr algn="l">
              <a:lnSpc>
                <a:spcPts val="5400"/>
              </a:lnSpc>
            </a:pPr>
            <a:endParaRPr lang="en-US" sz="32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ource Sans Pro Light"/>
            </a:endParaRPr>
          </a:p>
        </p:txBody>
      </p:sp>
      <p:pic>
        <p:nvPicPr>
          <p:cNvPr id="19" name="Picture 18" descr="A close up of a red apple&#10;&#10;AI-generated content may be incorrect.">
            <a:extLst>
              <a:ext uri="{FF2B5EF4-FFF2-40B4-BE49-F238E27FC236}">
                <a16:creationId xmlns:a16="http://schemas.microsoft.com/office/drawing/2014/main" id="{11FE7002-F420-B3EA-9147-F5AE3C1BD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" y="3903070"/>
            <a:ext cx="3602786" cy="3557138"/>
          </a:xfrm>
          <a:prstGeom prst="rect">
            <a:avLst/>
          </a:prstGeom>
        </p:spPr>
      </p:pic>
      <p:pic>
        <p:nvPicPr>
          <p:cNvPr id="20" name="Picture 19" descr="A close up of a red apple&#10;&#10;AI-generated content may be incorrect.">
            <a:extLst>
              <a:ext uri="{FF2B5EF4-FFF2-40B4-BE49-F238E27FC236}">
                <a16:creationId xmlns:a16="http://schemas.microsoft.com/office/drawing/2014/main" id="{488B37FD-558A-0B13-B131-FEBA655325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5690" y="3837616"/>
            <a:ext cx="3343275" cy="3876675"/>
          </a:xfrm>
          <a:prstGeom prst="rect">
            <a:avLst/>
          </a:prstGeom>
        </p:spPr>
      </p:pic>
      <p:pic>
        <p:nvPicPr>
          <p:cNvPr id="21" name="Picture 20" descr="A half of an apple&#10;&#10;AI-generated content may be incorrect.">
            <a:extLst>
              <a:ext uri="{FF2B5EF4-FFF2-40B4-BE49-F238E27FC236}">
                <a16:creationId xmlns:a16="http://schemas.microsoft.com/office/drawing/2014/main" id="{3DCF129F-5DBC-FF71-16EE-A388D6E691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76753" y="4023444"/>
            <a:ext cx="2731877" cy="350502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2B59E38-EE4E-5E45-6E92-D21223C1392E}"/>
              </a:ext>
            </a:extLst>
          </p:cNvPr>
          <p:cNvSpPr txBox="1"/>
          <p:nvPr/>
        </p:nvSpPr>
        <p:spPr>
          <a:xfrm>
            <a:off x="1028700" y="8540982"/>
            <a:ext cx="639008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1 apple counts as a portion</a:t>
            </a:r>
            <a:endParaRPr lang="en-US" sz="3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603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920DE-3F1B-DB8D-FE2D-4CDA6477E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40F2FFA-4CED-A1E0-B040-0A27B759A1FE}"/>
              </a:ext>
            </a:extLst>
          </p:cNvPr>
          <p:cNvSpPr txBox="1"/>
          <p:nvPr/>
        </p:nvSpPr>
        <p:spPr>
          <a:xfrm>
            <a:off x="1028700" y="346013"/>
            <a:ext cx="12831118" cy="14709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020"/>
              </a:lnSpc>
            </a:pPr>
            <a:r>
              <a:rPr lang="en-US" sz="5400" b="1" dirty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  <a:sym typeface="Source Sans Pro Semi-Bold"/>
              </a:rPr>
              <a:t>Portion size - frozen</a:t>
            </a:r>
            <a:endParaRPr lang="en-US" sz="5400" b="1" dirty="0">
              <a:solidFill>
                <a:srgbClr val="34713B"/>
              </a:solidFill>
              <a:latin typeface="Source Sans Pro Semi-Bold"/>
              <a:ea typeface="Source Sans Pro Semi-Bold"/>
              <a:cs typeface="Source Sans Pro Semi-Bold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E6343CB0-8CAE-BE4C-F584-F4763BB8B954}"/>
              </a:ext>
            </a:extLst>
          </p:cNvPr>
          <p:cNvSpPr txBox="1"/>
          <p:nvPr/>
        </p:nvSpPr>
        <p:spPr>
          <a:xfrm>
            <a:off x="1028700" y="2382939"/>
            <a:ext cx="9643849" cy="1611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  <a:sym typeface="Source Sans Pro Light"/>
              </a:rPr>
              <a:t>Which of these would count as a portion of peas?</a:t>
            </a:r>
            <a:endParaRPr lang="en-US" sz="3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en-US" sz="3200" dirty="0">
              <a:latin typeface="Source Sans Pro" panose="020B0503030403020204" pitchFamily="34" charset="0"/>
              <a:ea typeface="Source Sans Pro" panose="020B0503030403020204" pitchFamily="34" charset="0"/>
              <a:cs typeface="Arial"/>
            </a:endParaRPr>
          </a:p>
          <a:p>
            <a:pPr algn="l">
              <a:lnSpc>
                <a:spcPts val="5400"/>
              </a:lnSpc>
            </a:pPr>
            <a:endParaRPr lang="en-US" sz="32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ource Sans Pro Ligh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D766A3D-C648-C230-F517-4C215A725666}"/>
              </a:ext>
            </a:extLst>
          </p:cNvPr>
          <p:cNvSpPr txBox="1"/>
          <p:nvPr/>
        </p:nvSpPr>
        <p:spPr>
          <a:xfrm>
            <a:off x="1054174" y="7259820"/>
            <a:ext cx="16179652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</a:rPr>
              <a:t>80g is a portion of fresh or frozen fruit or vegetables.</a:t>
            </a:r>
            <a:r>
              <a:rPr lang="en-GB" sz="32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3 heaped tablespoons</a:t>
            </a:r>
          </a:p>
          <a:p>
            <a:pPr lvl="0"/>
            <a:r>
              <a:rPr lang="en-GB" sz="32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(15ml spoons) of vegetables</a:t>
            </a:r>
          </a:p>
          <a:p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</a:rPr>
              <a:t> </a:t>
            </a:r>
            <a:endParaRPr lang="en-US" sz="3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2" name="Picture 1" descr="A group of peas on a black background&#10;&#10;AI-generated content may be incorrect.">
            <a:extLst>
              <a:ext uri="{FF2B5EF4-FFF2-40B4-BE49-F238E27FC236}">
                <a16:creationId xmlns:a16="http://schemas.microsoft.com/office/drawing/2014/main" id="{E7C350FF-6D60-228C-A85F-A536120B39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1157" y="3455289"/>
            <a:ext cx="3663811" cy="2408997"/>
          </a:xfrm>
          <a:prstGeom prst="rect">
            <a:avLst/>
          </a:prstGeom>
        </p:spPr>
      </p:pic>
      <p:pic>
        <p:nvPicPr>
          <p:cNvPr id="3" name="Picture 2" descr="A group of wooden spoons with peas&#10;&#10;AI-generated content may be incorrect.">
            <a:extLst>
              <a:ext uri="{FF2B5EF4-FFF2-40B4-BE49-F238E27FC236}">
                <a16:creationId xmlns:a16="http://schemas.microsoft.com/office/drawing/2014/main" id="{69A6F8E4-1671-4898-7D32-FDDD5B4E7C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1466" y="3314700"/>
            <a:ext cx="3562350" cy="3657600"/>
          </a:xfrm>
          <a:prstGeom prst="rect">
            <a:avLst/>
          </a:prstGeom>
        </p:spPr>
      </p:pic>
      <p:pic>
        <p:nvPicPr>
          <p:cNvPr id="4" name="Picture 3" descr="A pile of green peas&#10;&#10;AI-generated content may be incorrect.">
            <a:extLst>
              <a:ext uri="{FF2B5EF4-FFF2-40B4-BE49-F238E27FC236}">
                <a16:creationId xmlns:a16="http://schemas.microsoft.com/office/drawing/2014/main" id="{3D337BA8-9840-810A-149A-0772142578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19199" y="3053996"/>
            <a:ext cx="4376116" cy="32115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9A4CE9E-3F4E-0219-387D-3BA7DB228797}"/>
              </a:ext>
            </a:extLst>
          </p:cNvPr>
          <p:cNvSpPr txBox="1"/>
          <p:nvPr/>
        </p:nvSpPr>
        <p:spPr>
          <a:xfrm>
            <a:off x="1054174" y="8652568"/>
            <a:ext cx="9982349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</a:rPr>
              <a:t>Name another example of a frozen fruit or vegetable.</a:t>
            </a:r>
            <a:endParaRPr lang="en-US" sz="3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algn="l"/>
            <a:endParaRPr lang="en-GB" sz="3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07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CB6912-FB02-71D6-9FFF-771208028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2B22D99E-305C-0978-B8B5-2640D57A6449}"/>
              </a:ext>
            </a:extLst>
          </p:cNvPr>
          <p:cNvSpPr txBox="1"/>
          <p:nvPr/>
        </p:nvSpPr>
        <p:spPr>
          <a:xfrm>
            <a:off x="1028700" y="346013"/>
            <a:ext cx="12831118" cy="14709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020"/>
              </a:lnSpc>
            </a:pPr>
            <a:r>
              <a:rPr lang="en-US" sz="5400" b="1" dirty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  <a:sym typeface="Source Sans Pro Semi-Bold"/>
              </a:rPr>
              <a:t>Portion size - juiced</a:t>
            </a:r>
            <a:endParaRPr lang="en-US" sz="5400" b="1" dirty="0">
              <a:solidFill>
                <a:srgbClr val="34713B"/>
              </a:solidFill>
              <a:latin typeface="Source Sans Pro Semi-Bold"/>
              <a:ea typeface="Source Sans Pro Semi-Bold"/>
              <a:cs typeface="Source Sans Pro Semi-Bold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EBB8059A-50C7-F4E3-EBC8-A0E89912354A}"/>
              </a:ext>
            </a:extLst>
          </p:cNvPr>
          <p:cNvSpPr txBox="1"/>
          <p:nvPr/>
        </p:nvSpPr>
        <p:spPr>
          <a:xfrm>
            <a:off x="1028700" y="2350294"/>
            <a:ext cx="9643849" cy="1611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  <a:sym typeface="Source Sans Pro Light"/>
              </a:rPr>
              <a:t>Which of these would count as a portion of juice?</a:t>
            </a:r>
            <a:endParaRPr lang="en-US" sz="3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en-US" sz="3200" dirty="0">
              <a:latin typeface="Source Sans Pro" panose="020B0503030403020204" pitchFamily="34" charset="0"/>
              <a:ea typeface="Source Sans Pro" panose="020B0503030403020204" pitchFamily="34" charset="0"/>
              <a:cs typeface="Arial"/>
            </a:endParaRPr>
          </a:p>
          <a:p>
            <a:pPr algn="l">
              <a:lnSpc>
                <a:spcPts val="5400"/>
              </a:lnSpc>
            </a:pPr>
            <a:endParaRPr lang="en-US" sz="32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ource Sans Pro Ligh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E7A190C-7E7A-6CA4-165E-5EDB517AB6EA}"/>
              </a:ext>
            </a:extLst>
          </p:cNvPr>
          <p:cNvSpPr txBox="1"/>
          <p:nvPr/>
        </p:nvSpPr>
        <p:spPr>
          <a:xfrm>
            <a:off x="1319424" y="6470436"/>
            <a:ext cx="8412405" cy="25545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</a:rPr>
              <a:t>A portion size of juice or smoothie is 150ml. </a:t>
            </a:r>
            <a:endParaRPr lang="en-US" sz="3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</a:rPr>
              <a:t>Fruit juices and smoothies can be high in free sugars so 150ml is the maximum amount that should be consumed in a day.</a:t>
            </a:r>
            <a:endParaRPr lang="en-GB" sz="3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en-GB" sz="3200" dirty="0">
              <a:latin typeface="Source Sans Pro" panose="020B0503030403020204" pitchFamily="34" charset="0"/>
              <a:ea typeface="Source Sans Pro" panose="020B0503030403020204" pitchFamily="34" charset="0"/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C7911C-A432-8956-3D82-0E5670A2A78D}"/>
              </a:ext>
            </a:extLst>
          </p:cNvPr>
          <p:cNvSpPr txBox="1"/>
          <p:nvPr/>
        </p:nvSpPr>
        <p:spPr>
          <a:xfrm>
            <a:off x="8505772" y="8692795"/>
            <a:ext cx="9213714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</a:rPr>
              <a:t>Name another example of a juiced fruit or vegetable.</a:t>
            </a:r>
            <a:endParaRPr lang="en-US" sz="3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algn="l"/>
            <a:endParaRPr lang="en-GB" sz="3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7" name="Picture 6" descr="A juicer with an orange peel&#10;&#10;AI-generated content may be incorrect.">
            <a:extLst>
              <a:ext uri="{FF2B5EF4-FFF2-40B4-BE49-F238E27FC236}">
                <a16:creationId xmlns:a16="http://schemas.microsoft.com/office/drawing/2014/main" id="{51F91181-4FB3-5996-71A7-76AA5EC4A1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36034"/>
            <a:ext cx="5176216" cy="3489463"/>
          </a:xfrm>
          <a:prstGeom prst="rect">
            <a:avLst/>
          </a:prstGeom>
        </p:spPr>
      </p:pic>
      <p:pic>
        <p:nvPicPr>
          <p:cNvPr id="8" name="Picture 7" descr="A close up of a juice box&#10;&#10;AI-generated content may be incorrect.">
            <a:extLst>
              <a:ext uri="{FF2B5EF4-FFF2-40B4-BE49-F238E27FC236}">
                <a16:creationId xmlns:a16="http://schemas.microsoft.com/office/drawing/2014/main" id="{7872795A-4735-4E7D-6904-908955D9E4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4013" y="2836034"/>
            <a:ext cx="2309605" cy="3467928"/>
          </a:xfrm>
          <a:prstGeom prst="rect">
            <a:avLst/>
          </a:prstGeom>
        </p:spPr>
      </p:pic>
      <p:pic>
        <p:nvPicPr>
          <p:cNvPr id="11" name="Picture 10" descr="A glass of orange juice&#10;&#10;AI-generated content may be incorrect.">
            <a:extLst>
              <a:ext uri="{FF2B5EF4-FFF2-40B4-BE49-F238E27FC236}">
                <a16:creationId xmlns:a16="http://schemas.microsoft.com/office/drawing/2014/main" id="{A68A1B39-CF9B-F9CE-F3CC-3A7884C4CB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00346" y="2977666"/>
            <a:ext cx="2346048" cy="3206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653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1D027-F89B-4E74-A735-F675EBF93E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681F187F-0373-497F-551A-3EBD2D7F5A6B}"/>
              </a:ext>
            </a:extLst>
          </p:cNvPr>
          <p:cNvSpPr txBox="1"/>
          <p:nvPr/>
        </p:nvSpPr>
        <p:spPr>
          <a:xfrm>
            <a:off x="1028700" y="346013"/>
            <a:ext cx="12831118" cy="14709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020"/>
              </a:lnSpc>
            </a:pPr>
            <a:r>
              <a:rPr lang="en-US" sz="5400" b="1" dirty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  <a:sym typeface="Source Sans Pro Semi-Bold"/>
              </a:rPr>
              <a:t>Portion size - canned</a:t>
            </a:r>
            <a:endParaRPr lang="en-US" sz="5400" b="1" dirty="0">
              <a:solidFill>
                <a:srgbClr val="34713B"/>
              </a:solidFill>
              <a:latin typeface="Source Sans Pro Semi-Bold"/>
              <a:ea typeface="Source Sans Pro Semi-Bold"/>
              <a:cs typeface="Source Sans Pro Semi-Bold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0E3A9F17-0D6C-5813-8E1E-D4651B707A34}"/>
              </a:ext>
            </a:extLst>
          </p:cNvPr>
          <p:cNvSpPr txBox="1"/>
          <p:nvPr/>
        </p:nvSpPr>
        <p:spPr>
          <a:xfrm>
            <a:off x="1034603" y="2305553"/>
            <a:ext cx="11153471" cy="1611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  <a:sym typeface="Source Sans Pro Light"/>
              </a:rPr>
              <a:t>Which of these would count as a portion of baked beans?</a:t>
            </a:r>
            <a:endParaRPr lang="en-US" sz="3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en-US" sz="3200" dirty="0">
              <a:latin typeface="Source Sans Pro" panose="020B0503030403020204" pitchFamily="34" charset="0"/>
              <a:ea typeface="Source Sans Pro" panose="020B0503030403020204" pitchFamily="34" charset="0"/>
              <a:cs typeface="Arial"/>
            </a:endParaRPr>
          </a:p>
          <a:p>
            <a:pPr algn="l">
              <a:lnSpc>
                <a:spcPts val="5400"/>
              </a:lnSpc>
            </a:pPr>
            <a:endParaRPr lang="en-US" sz="32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ource Sans Pro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0E53E7-5CD1-DCEE-DF00-CAD453E3FA77}"/>
              </a:ext>
            </a:extLst>
          </p:cNvPr>
          <p:cNvSpPr txBox="1"/>
          <p:nvPr/>
        </p:nvSpPr>
        <p:spPr>
          <a:xfrm>
            <a:off x="1028700" y="8594007"/>
            <a:ext cx="15524819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</a:rPr>
              <a:t>Name another example of a canned food which would count towards your 5 A DAY.</a:t>
            </a:r>
            <a:endParaRPr lang="en-US" sz="3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en-GB" sz="3200" dirty="0">
              <a:latin typeface="Source Sans Pro" panose="020B0503030403020204" pitchFamily="34" charset="0"/>
              <a:ea typeface="Source Sans Pro" panose="020B0503030403020204" pitchFamily="34" charset="0"/>
              <a:cs typeface="Arial"/>
            </a:endParaRPr>
          </a:p>
        </p:txBody>
      </p:sp>
      <p:pic>
        <p:nvPicPr>
          <p:cNvPr id="2" name="Picture 1" descr="A bowl of beans with sauce&#10;&#10;AI-generated content may be incorrect.">
            <a:extLst>
              <a:ext uri="{FF2B5EF4-FFF2-40B4-BE49-F238E27FC236}">
                <a16:creationId xmlns:a16="http://schemas.microsoft.com/office/drawing/2014/main" id="{35556E36-01EF-FE36-BB2D-54EB3CBEE9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14" y="3579252"/>
            <a:ext cx="4711280" cy="3056266"/>
          </a:xfrm>
          <a:prstGeom prst="rect">
            <a:avLst/>
          </a:prstGeom>
        </p:spPr>
      </p:pic>
      <p:pic>
        <p:nvPicPr>
          <p:cNvPr id="3" name="Picture 2" descr="A spoon with beans in it&#10;&#10;AI-generated content may be incorrect.">
            <a:extLst>
              <a:ext uri="{FF2B5EF4-FFF2-40B4-BE49-F238E27FC236}">
                <a16:creationId xmlns:a16="http://schemas.microsoft.com/office/drawing/2014/main" id="{96786508-847D-A5CE-BE58-FB4C05E3AB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9921" y="3219450"/>
            <a:ext cx="3857625" cy="3848100"/>
          </a:xfrm>
          <a:prstGeom prst="rect">
            <a:avLst/>
          </a:prstGeom>
        </p:spPr>
      </p:pic>
      <p:pic>
        <p:nvPicPr>
          <p:cNvPr id="4" name="Picture 3" descr="A can of beans with a lid open&#10;&#10;AI-generated content may be incorrect.">
            <a:extLst>
              <a:ext uri="{FF2B5EF4-FFF2-40B4-BE49-F238E27FC236}">
                <a16:creationId xmlns:a16="http://schemas.microsoft.com/office/drawing/2014/main" id="{63EAE3A4-D83B-3859-5D5C-EEAE6043D4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58713" y="3084619"/>
            <a:ext cx="4937364" cy="392699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418A9AF-80FD-8A08-8AF3-7ED19AFA3640}"/>
              </a:ext>
            </a:extLst>
          </p:cNvPr>
          <p:cNvSpPr txBox="1"/>
          <p:nvPr/>
        </p:nvSpPr>
        <p:spPr>
          <a:xfrm>
            <a:off x="1075952" y="7482455"/>
            <a:ext cx="16803834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</a:rPr>
              <a:t>120g is a portion of baked beans. 3 heaped tablespoons (15ml spoons) of beans or pulses. </a:t>
            </a:r>
          </a:p>
          <a:p>
            <a:endParaRPr lang="en-US" sz="3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91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53C141-75A7-2FFF-62B5-68E545088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36C5B66E-5D8A-F655-20E6-F1DED52365C4}"/>
              </a:ext>
            </a:extLst>
          </p:cNvPr>
          <p:cNvSpPr txBox="1"/>
          <p:nvPr/>
        </p:nvSpPr>
        <p:spPr>
          <a:xfrm>
            <a:off x="1028700" y="346013"/>
            <a:ext cx="12831118" cy="14709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020"/>
              </a:lnSpc>
            </a:pPr>
            <a:r>
              <a:rPr lang="en-US" sz="5400" b="1" dirty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  <a:sym typeface="Source Sans Pro Semi-Bold"/>
              </a:rPr>
              <a:t>Portion size - dried</a:t>
            </a:r>
            <a:endParaRPr lang="en-US" sz="5400" b="1" dirty="0">
              <a:solidFill>
                <a:srgbClr val="34713B"/>
              </a:solidFill>
              <a:latin typeface="Source Sans Pro Semi-Bold"/>
              <a:ea typeface="Source Sans Pro Semi-Bold"/>
              <a:cs typeface="Source Sans Pro Semi-Bold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DE67A432-3F94-93E3-EF91-CCCB06230F01}"/>
              </a:ext>
            </a:extLst>
          </p:cNvPr>
          <p:cNvSpPr txBox="1"/>
          <p:nvPr/>
        </p:nvSpPr>
        <p:spPr>
          <a:xfrm>
            <a:off x="1028700" y="2573040"/>
            <a:ext cx="13960929" cy="30885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  <a:sym typeface="Source Sans Pro Light"/>
              </a:rPr>
              <a:t>Which of these would count as a portion of raisins or sultanas?</a:t>
            </a:r>
            <a:endParaRPr lang="en-US" sz="3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en-US" sz="32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/>
              <a:sym typeface="Source Sans Pro Light"/>
            </a:endParaRPr>
          </a:p>
          <a:p>
            <a:r>
              <a:rPr lang="en-US" sz="320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  <a:sym typeface="Source Sans Pro Light"/>
              </a:rPr>
              <a:t>Name another example of a dried fruit.</a:t>
            </a:r>
            <a:endParaRPr lang="en-US" sz="3200" dirty="0">
              <a:latin typeface="Source Sans Pro" panose="020B0503030403020204" pitchFamily="34" charset="0"/>
              <a:ea typeface="Source Sans Pro" panose="020B0503030403020204" pitchFamily="34" charset="0"/>
              <a:sym typeface="Source Sans Pro Light"/>
            </a:endParaRPr>
          </a:p>
          <a:p>
            <a:endParaRPr lang="en-US" sz="3200" b="1" dirty="0">
              <a:latin typeface="Source Sans Pro" panose="020B0503030403020204" pitchFamily="34" charset="0"/>
              <a:ea typeface="Source Sans Pro" panose="020B0503030403020204" pitchFamily="34" charset="0"/>
              <a:cs typeface="Arial"/>
            </a:endParaRPr>
          </a:p>
          <a:p>
            <a:endParaRPr lang="en-US" sz="3200" dirty="0">
              <a:latin typeface="Source Sans Pro" panose="020B0503030403020204" pitchFamily="34" charset="0"/>
              <a:ea typeface="Source Sans Pro" panose="020B0503030403020204" pitchFamily="34" charset="0"/>
              <a:cs typeface="Arial"/>
            </a:endParaRPr>
          </a:p>
          <a:p>
            <a:pPr algn="l">
              <a:lnSpc>
                <a:spcPts val="5400"/>
              </a:lnSpc>
            </a:pPr>
            <a:endParaRPr lang="en-US" sz="32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ource Sans Pro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745CC1-A0B4-9845-E0EB-E858850BAD5E}"/>
              </a:ext>
            </a:extLst>
          </p:cNvPr>
          <p:cNvSpPr txBox="1"/>
          <p:nvPr/>
        </p:nvSpPr>
        <p:spPr>
          <a:xfrm>
            <a:off x="892897" y="6111559"/>
            <a:ext cx="13628378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</a:rPr>
              <a:t>30g is a portion of dried fruit. 1 heaped tablespoons</a:t>
            </a:r>
          </a:p>
          <a:p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</a:rPr>
              <a:t>(15ml spoons) of dried fruit</a:t>
            </a:r>
            <a:endParaRPr lang="en-US" sz="3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en-GB" sz="3200" dirty="0">
              <a:latin typeface="Source Sans Pro" panose="020B0503030403020204" pitchFamily="34" charset="0"/>
              <a:ea typeface="Source Sans Pro" panose="020B0503030403020204" pitchFamily="34" charset="0"/>
              <a:cs typeface="Arial"/>
            </a:endParaRPr>
          </a:p>
          <a:p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</a:rPr>
              <a:t>To reduce the risk of tooth decay, dried fruit is best enjoyed as part of a meal – as dessert, for example, not as a between meal snack. </a:t>
            </a:r>
            <a:endParaRPr lang="en-GB" sz="3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en-GB" sz="3200" dirty="0">
              <a:latin typeface="Source Sans Pro" panose="020B0503030403020204" pitchFamily="34" charset="0"/>
              <a:ea typeface="Source Sans Pro" panose="020B0503030403020204" pitchFamily="34" charset="0"/>
              <a:cs typeface="Arial"/>
            </a:endParaRPr>
          </a:p>
          <a:p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</a:rPr>
              <a:t>Remember, dried fruit can also be added to savoury cooking.</a:t>
            </a:r>
            <a:endParaRPr lang="en-GB" sz="3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en-GB" sz="3200" dirty="0">
              <a:latin typeface="Source Sans Pro" panose="020B0503030403020204" pitchFamily="34" charset="0"/>
              <a:ea typeface="Source Sans Pro" panose="020B0503030403020204" pitchFamily="34" charset="0"/>
              <a:cs typeface="Arial"/>
            </a:endParaRPr>
          </a:p>
          <a:p>
            <a:endParaRPr lang="en-GB" sz="3200" dirty="0">
              <a:latin typeface="Source Sans Pro" panose="020B0503030403020204" pitchFamily="34" charset="0"/>
              <a:ea typeface="Source Sans Pro" panose="020B0503030403020204" pitchFamily="34" charset="0"/>
              <a:cs typeface="Arial"/>
            </a:endParaRPr>
          </a:p>
        </p:txBody>
      </p:sp>
      <p:pic>
        <p:nvPicPr>
          <p:cNvPr id="7" name="Picture 6" descr="A close-up of raisins&#10;&#10;AI-generated content may be incorrect.">
            <a:extLst>
              <a:ext uri="{FF2B5EF4-FFF2-40B4-BE49-F238E27FC236}">
                <a16:creationId xmlns:a16="http://schemas.microsoft.com/office/drawing/2014/main" id="{583E5FD5-5657-4F8F-7E30-51782CE5F4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6725" y="4136956"/>
            <a:ext cx="9651309" cy="2013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20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F3608-39A1-CD5A-4A89-B35740616F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62908D74-0FEC-498A-2811-E53E8D3B11C0}"/>
              </a:ext>
            </a:extLst>
          </p:cNvPr>
          <p:cNvSpPr txBox="1"/>
          <p:nvPr/>
        </p:nvSpPr>
        <p:spPr>
          <a:xfrm>
            <a:off x="1028700" y="346013"/>
            <a:ext cx="12831118" cy="14709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020"/>
              </a:lnSpc>
            </a:pPr>
            <a:r>
              <a:rPr lang="en-US" sz="5400" b="1" dirty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  <a:sym typeface="Source Sans Pro Semi-Bold"/>
              </a:rPr>
              <a:t>What counts as a portion?</a:t>
            </a:r>
            <a:endParaRPr lang="en-US" sz="5400" b="1" dirty="0" err="1">
              <a:solidFill>
                <a:srgbClr val="34713B"/>
              </a:solidFill>
              <a:latin typeface="Source Sans Pro Semi-Bold"/>
              <a:ea typeface="Source Sans Pro Semi-Bold"/>
              <a:cs typeface="Source Sans Pro Semi-Bold"/>
            </a:endParaRPr>
          </a:p>
        </p:txBody>
      </p:sp>
      <p:pic>
        <p:nvPicPr>
          <p:cNvPr id="11" name="Picture 10" descr="A glass of orange juice and beans&#10;&#10;AI-generated content may be incorrect.">
            <a:extLst>
              <a:ext uri="{FF2B5EF4-FFF2-40B4-BE49-F238E27FC236}">
                <a16:creationId xmlns:a16="http://schemas.microsoft.com/office/drawing/2014/main" id="{39F619AD-2883-57AD-2713-F158A2469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50" y="2790825"/>
            <a:ext cx="17697450" cy="47053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6FA089D-C56A-255B-B3FF-BADB57DDB35B}"/>
              </a:ext>
            </a:extLst>
          </p:cNvPr>
          <p:cNvSpPr txBox="1"/>
          <p:nvPr/>
        </p:nvSpPr>
        <p:spPr>
          <a:xfrm>
            <a:off x="207245" y="6631871"/>
            <a:ext cx="2245165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>
                <a:latin typeface="Source Sans Pro" panose="020B0503030403020204" pitchFamily="34" charset="0"/>
                <a:ea typeface="Source Sans Pro" panose="020B0503030403020204" pitchFamily="34" charset="0"/>
              </a:rPr>
              <a:t>1 medium</a:t>
            </a:r>
          </a:p>
          <a:p>
            <a:r>
              <a:rPr lang="en-GB" sz="3200">
                <a:latin typeface="Source Sans Pro" panose="020B0503030403020204" pitchFamily="34" charset="0"/>
                <a:ea typeface="Source Sans Pro" panose="020B0503030403020204" pitchFamily="34" charset="0"/>
              </a:rPr>
              <a:t>Sized piece </a:t>
            </a:r>
          </a:p>
          <a:p>
            <a:r>
              <a:rPr lang="en-GB" sz="3200">
                <a:latin typeface="Source Sans Pro" panose="020B0503030403020204" pitchFamily="34" charset="0"/>
                <a:ea typeface="Source Sans Pro" panose="020B0503030403020204" pitchFamily="34" charset="0"/>
              </a:rPr>
              <a:t>Of fruit</a:t>
            </a:r>
            <a:endParaRPr lang="en-GB" sz="3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F5427F-678F-F786-F5E6-D7505065212B}"/>
              </a:ext>
            </a:extLst>
          </p:cNvPr>
          <p:cNvSpPr txBox="1"/>
          <p:nvPr/>
        </p:nvSpPr>
        <p:spPr>
          <a:xfrm>
            <a:off x="2797820" y="7288151"/>
            <a:ext cx="4455789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3 heaped tablespoons</a:t>
            </a:r>
          </a:p>
          <a:p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(15ml spoons) of vegetables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D5FF78-5369-93CD-8511-64CAB466683B}"/>
              </a:ext>
            </a:extLst>
          </p:cNvPr>
          <p:cNvSpPr txBox="1"/>
          <p:nvPr/>
        </p:nvSpPr>
        <p:spPr>
          <a:xfrm>
            <a:off x="7134290" y="5878950"/>
            <a:ext cx="3246854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1 glass (150ml)</a:t>
            </a:r>
          </a:p>
          <a:p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Of juice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D43D1B9-5E69-B4A7-4FB8-FB912CDBD546}"/>
              </a:ext>
            </a:extLst>
          </p:cNvPr>
          <p:cNvSpPr txBox="1"/>
          <p:nvPr/>
        </p:nvSpPr>
        <p:spPr>
          <a:xfrm>
            <a:off x="9878726" y="8013512"/>
            <a:ext cx="4490330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3 heaped tablespoons</a:t>
            </a:r>
          </a:p>
          <a:p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(15ml spoons) of beans or pulses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9E840B-9B7A-5B29-BDD6-13B00473C249}"/>
              </a:ext>
            </a:extLst>
          </p:cNvPr>
          <p:cNvSpPr txBox="1"/>
          <p:nvPr/>
        </p:nvSpPr>
        <p:spPr>
          <a:xfrm>
            <a:off x="13868443" y="5749078"/>
            <a:ext cx="4490330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1 heaped tablespoons</a:t>
            </a:r>
          </a:p>
          <a:p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(15ml spoons) of dried fruit</a:t>
            </a:r>
          </a:p>
        </p:txBody>
      </p:sp>
    </p:spTree>
    <p:extLst>
      <p:ext uri="{BB962C8B-B14F-4D97-AF65-F5344CB8AC3E}">
        <p14:creationId xmlns:p14="http://schemas.microsoft.com/office/powerpoint/2010/main" val="22217994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9F786-6073-9C15-7A5C-F8552DFA4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476B1EA4-2331-7439-C591-B684154419EC}"/>
              </a:ext>
            </a:extLst>
          </p:cNvPr>
          <p:cNvSpPr txBox="1"/>
          <p:nvPr/>
        </p:nvSpPr>
        <p:spPr>
          <a:xfrm>
            <a:off x="932606" y="613610"/>
            <a:ext cx="12831118" cy="14709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020"/>
              </a:lnSpc>
            </a:pPr>
            <a:r>
              <a:rPr lang="en-US" sz="5400" b="1" dirty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  <a:sym typeface="Source Sans Pro Semi-Bold"/>
              </a:rPr>
              <a:t>What counts as a portion?</a:t>
            </a:r>
            <a:endParaRPr lang="en-US" sz="5400" b="1" dirty="0">
              <a:solidFill>
                <a:srgbClr val="34713B"/>
              </a:solidFill>
              <a:latin typeface="Source Sans Pro Semi-Bold"/>
              <a:ea typeface="Source Sans Pro Semi-Bold"/>
              <a:cs typeface="Source Sans Pro Semi-Bold"/>
            </a:endParaRPr>
          </a:p>
        </p:txBody>
      </p:sp>
      <p:pic>
        <p:nvPicPr>
          <p:cNvPr id="19" name="Picture 18" descr="A bowl of beans in a white background&#10;&#10;AI-generated content may be incorrect.">
            <a:extLst>
              <a:ext uri="{FF2B5EF4-FFF2-40B4-BE49-F238E27FC236}">
                <a16:creationId xmlns:a16="http://schemas.microsoft.com/office/drawing/2014/main" id="{D6B13D2F-1E66-7997-3973-EFBE62F721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0401" y="5834891"/>
            <a:ext cx="6677025" cy="4448175"/>
          </a:xfrm>
          <a:prstGeom prst="rect">
            <a:avLst/>
          </a:prstGeom>
        </p:spPr>
      </p:pic>
      <p:pic>
        <p:nvPicPr>
          <p:cNvPr id="17" name="Picture 16" descr="A glass of orange juice&#10;&#10;AI-generated content may be incorrect.">
            <a:extLst>
              <a:ext uri="{FF2B5EF4-FFF2-40B4-BE49-F238E27FC236}">
                <a16:creationId xmlns:a16="http://schemas.microsoft.com/office/drawing/2014/main" id="{62B1AEFE-4CF5-C8BB-7397-1E036C3EA0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4966" y="1087299"/>
            <a:ext cx="4076285" cy="544540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1B9F097-9571-8A9A-4C5C-481A8170255F}"/>
              </a:ext>
            </a:extLst>
          </p:cNvPr>
          <p:cNvSpPr txBox="1"/>
          <p:nvPr/>
        </p:nvSpPr>
        <p:spPr>
          <a:xfrm>
            <a:off x="932606" y="3108689"/>
            <a:ext cx="8531627" cy="430887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b="1" dirty="0"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</a:rPr>
              <a:t>Fruit/vegetable juice and smoothies</a:t>
            </a:r>
            <a:b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</a:rPr>
            </a:br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</a:rPr>
              <a:t>Only counts once a day no matter how much or how many different varieties you have you have, e.g. pineapple, orange.</a:t>
            </a:r>
            <a:endParaRPr lang="en-US" sz="3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en-GB" sz="3200" dirty="0">
              <a:latin typeface="Source Sans Pro" panose="020B0503030403020204" pitchFamily="34" charset="0"/>
              <a:ea typeface="Source Sans Pro" panose="020B0503030403020204" pitchFamily="34" charset="0"/>
              <a:cs typeface="Arial"/>
            </a:endParaRPr>
          </a:p>
          <a:p>
            <a:r>
              <a:rPr lang="en-GB" sz="3200" b="1" dirty="0"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</a:rPr>
              <a:t>Pulses </a:t>
            </a:r>
            <a:b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</a:rPr>
            </a:br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</a:rPr>
              <a:t>Only counts once a day no matter how many types you have, e.g. beans, lentils.</a:t>
            </a:r>
            <a:endParaRPr lang="en-GB" sz="3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algn="l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55361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28700" y="453843"/>
            <a:ext cx="10760779" cy="1430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020"/>
              </a:lnSpc>
            </a:pPr>
            <a:r>
              <a:rPr lang="en-US" sz="5400" b="1" dirty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  <a:sym typeface="Source Sans Pro Semi-Bold"/>
              </a:rPr>
              <a:t>5 A Day diary task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CDF141E1-6963-8BD0-943E-24C6F06098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5652284"/>
              </p:ext>
            </p:extLst>
          </p:nvPr>
        </p:nvGraphicFramePr>
        <p:xfrm>
          <a:off x="1028700" y="4013441"/>
          <a:ext cx="11576958" cy="495094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858986">
                  <a:extLst>
                    <a:ext uri="{9D8B030D-6E8A-4147-A177-3AD203B41FA5}">
                      <a16:colId xmlns:a16="http://schemas.microsoft.com/office/drawing/2014/main" val="3984385783"/>
                    </a:ext>
                  </a:extLst>
                </a:gridCol>
                <a:gridCol w="3858986">
                  <a:extLst>
                    <a:ext uri="{9D8B030D-6E8A-4147-A177-3AD203B41FA5}">
                      <a16:colId xmlns:a16="http://schemas.microsoft.com/office/drawing/2014/main" val="1807030954"/>
                    </a:ext>
                  </a:extLst>
                </a:gridCol>
                <a:gridCol w="3858986">
                  <a:extLst>
                    <a:ext uri="{9D8B030D-6E8A-4147-A177-3AD203B41FA5}">
                      <a16:colId xmlns:a16="http://schemas.microsoft.com/office/drawing/2014/main" val="2656495128"/>
                    </a:ext>
                  </a:extLst>
                </a:gridCol>
              </a:tblGrid>
              <a:tr h="990189">
                <a:tc>
                  <a:txBody>
                    <a:bodyPr/>
                    <a:lstStyle/>
                    <a:p>
                      <a:pPr algn="ctr"/>
                      <a:r>
                        <a:rPr lang="en-GB" sz="3200">
                          <a:latin typeface="Source Sans Pro SemiBold"/>
                          <a:ea typeface="Source Sans Pro SemiBold"/>
                        </a:rPr>
                        <a:t>Breakfast</a:t>
                      </a:r>
                      <a:endParaRPr lang="en-GB" sz="3200" dirty="0">
                        <a:latin typeface="Source Sans Pro SemiBold" panose="020B0603030403020204" pitchFamily="34" charset="0"/>
                        <a:ea typeface="Source Sans Pro SemiBold" panose="020B0603030403020204" pitchFamily="34" charset="0"/>
                      </a:endParaRPr>
                    </a:p>
                  </a:txBody>
                  <a:tcPr anchor="ctr">
                    <a:solidFill>
                      <a:srgbClr val="34713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3200" dirty="0">
                          <a:latin typeface="Source Sans Pro SemiBold"/>
                          <a:ea typeface="Source Sans Pro SemiBold"/>
                        </a:rPr>
                        <a:t>Bowl of cereal</a:t>
                      </a:r>
                      <a:endParaRPr lang="en-GB" sz="3200" dirty="0">
                        <a:latin typeface="Source Sans Pro SemiBold" panose="020B0603030403020204" pitchFamily="34" charset="0"/>
                        <a:ea typeface="Source Sans Pro SemiBold" panose="020B0603030403020204" pitchFamily="34" charset="0"/>
                      </a:endParaRPr>
                    </a:p>
                  </a:txBody>
                  <a:tcPr anchor="ctr">
                    <a:solidFill>
                      <a:srgbClr val="34713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3200" dirty="0">
                        <a:latin typeface="Source Sans Pro SemiBold"/>
                        <a:ea typeface="Source Sans Pro SemiBold"/>
                      </a:endParaRPr>
                    </a:p>
                  </a:txBody>
                  <a:tcPr anchor="ctr">
                    <a:solidFill>
                      <a:srgbClr val="3471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929444"/>
                  </a:ext>
                </a:extLst>
              </a:tr>
              <a:tr h="990189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Break-time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ource Sans Pro Light" panose="020B0403030403020204" pitchFamily="34" charset="0"/>
                        <a:ea typeface="Source Sans Pro Light" panose="020B0403030403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6648954"/>
                  </a:ext>
                </a:extLst>
              </a:tr>
              <a:tr h="990189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Lunch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Chicken </a:t>
                      </a:r>
                      <a:r>
                        <a:rPr lang="en-GB" sz="240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sandwich</a:t>
                      </a:r>
                    </a:p>
                    <a:p>
                      <a:pPr lvl="0" algn="ctr">
                        <a:buNone/>
                      </a:pPr>
                      <a:r>
                        <a:rPr lang="en-GB" sz="240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Yoghurt</a:t>
                      </a:r>
                      <a:endParaRPr lang="en-GB" sz="2400" dirty="0"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ource Sans Pro Light" panose="020B0403030403020204" pitchFamily="34" charset="0"/>
                        <a:ea typeface="Source Sans Pro Light" panose="020B0403030403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80740892"/>
                  </a:ext>
                </a:extLst>
              </a:tr>
              <a:tr h="990189">
                <a:tc>
                  <a:txBody>
                    <a:bodyPr/>
                    <a:lstStyle/>
                    <a:p>
                      <a:pPr algn="ctr"/>
                      <a:r>
                        <a:rPr lang="en-GB" sz="240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After school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Crackers and cheese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ource Sans Pro Light" panose="020B0403030403020204" pitchFamily="34" charset="0"/>
                        <a:ea typeface="Source Sans Pro Light" panose="020B0403030403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55532854"/>
                  </a:ext>
                </a:extLst>
              </a:tr>
              <a:tr h="990189">
                <a:tc>
                  <a:txBody>
                    <a:bodyPr/>
                    <a:lstStyle/>
                    <a:p>
                      <a:pPr algn="ctr"/>
                      <a:r>
                        <a:rPr lang="en-GB" sz="240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Evening Meal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Pasta and bolognese sauce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ource Sans Pro Light" panose="020B0403030403020204" pitchFamily="34" charset="0"/>
                        <a:ea typeface="Source Sans Pro Light" panose="020B0403030403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5475515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4706ECF-2BAA-8E61-664B-273B90FAFD11}"/>
              </a:ext>
            </a:extLst>
          </p:cNvPr>
          <p:cNvSpPr txBox="1"/>
          <p:nvPr/>
        </p:nvSpPr>
        <p:spPr>
          <a:xfrm>
            <a:off x="1028700" y="2599786"/>
            <a:ext cx="12105295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</a:rPr>
              <a:t>Add at least 5 portions of fruit and vegetables to this food diary.</a:t>
            </a:r>
            <a:endParaRPr lang="en-US" sz="3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algn="l"/>
            <a:endParaRPr lang="en-GB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10C7FD-FF69-382B-F0CD-9D0EEF6C66D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27097" y="3117902"/>
            <a:ext cx="9398958" cy="5338312"/>
          </a:xfrm>
        </p:spPr>
        <p:txBody>
          <a:bodyPr lIns="91440" tIns="45720" rIns="91440" bIns="45720" anchor="t"/>
          <a:lstStyle/>
          <a:p>
            <a:r>
              <a:rPr lang="en-GB" dirty="0">
                <a:ea typeface="Source Sans Pro SemiBold"/>
              </a:rPr>
              <a:t>5 A Day- What counts and what is a portion?</a:t>
            </a:r>
            <a:endParaRPr lang="en-GB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BD5D87D5-473D-8B81-AA81-FD91B45830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48" r="8848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ont and Back">
  <a:themeElements>
    <a:clrScheme name="Custom 1">
      <a:dk1>
        <a:srgbClr val="34713B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 FFL" id="{4BC506BF-7D5C-4BC1-91D1-0CC10A06C918}" vid="{0F2A1089-AD78-4B3C-AED7-59BFFBD1B2A0}"/>
    </a:ext>
  </a:extLst>
</a:theme>
</file>

<file path=ppt/theme/theme2.xml><?xml version="1.0" encoding="utf-8"?>
<a:theme xmlns:a="http://schemas.openxmlformats.org/drawingml/2006/main" name="White Pala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B9CEDEA6-FFFC-40C8-8683-BFF9D961934B}"/>
    </a:ext>
  </a:extLst>
</a:theme>
</file>

<file path=ppt/theme/theme3.xml><?xml version="1.0" encoding="utf-8"?>
<a:theme xmlns:a="http://schemas.openxmlformats.org/drawingml/2006/main" name="Lost Verdani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2D839AB6-4599-46A8-9AD7-CCEF65E06480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bd75c-2c0f-42ec-881a-8c8145746009" xsi:nil="true"/>
    <lcf76f155ced4ddcb4097134ff3c332f xmlns="4c7d02dd-d8f6-4ac9-bd74-b11e6dbbf829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888D47F-72B8-4B16-9F68-31D2A3AD1D55}">
  <ds:schemaRefs>
    <ds:schemaRef ds:uri="http://schemas.microsoft.com/office/2006/documentManagement/types"/>
    <ds:schemaRef ds:uri="http://www.w3.org/XML/1998/namespace"/>
    <ds:schemaRef ds:uri="1f56eadb-4c92-4b7e-b07a-a54cec0eff51"/>
    <ds:schemaRef ds:uri="http://purl.org/dc/elements/1.1/"/>
    <ds:schemaRef ds:uri="http://schemas.microsoft.com/office/infopath/2007/PartnerControls"/>
    <ds:schemaRef ds:uri="e23bd75c-2c0f-42ec-881a-8c8145746009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purl.org/dc/terms/"/>
    <ds:schemaRef ds:uri="4c7d02dd-d8f6-4ac9-bd74-b11e6dbbf829"/>
  </ds:schemaRefs>
</ds:datastoreItem>
</file>

<file path=customXml/itemProps2.xml><?xml version="1.0" encoding="utf-8"?>
<ds:datastoreItem xmlns:ds="http://schemas.openxmlformats.org/officeDocument/2006/customXml" ds:itemID="{7A312309-D77D-4FCD-BBBA-F52028816C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c7d02dd-d8f6-4ac9-bd74-b11e6dbbf829"/>
    <ds:schemaRef ds:uri="e23bd75c-2c0f-42ec-881a-8c814574600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D060835-64FD-4DC1-95B8-3BD144F5741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FFL (1)</Template>
  <TotalTime>108</TotalTime>
  <Words>575</Words>
  <Application>Microsoft Office PowerPoint</Application>
  <PresentationFormat>Custom</PresentationFormat>
  <Paragraphs>93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Source Sans Pro Semi-Bold</vt:lpstr>
      <vt:lpstr>Source Sans Pro Light</vt:lpstr>
      <vt:lpstr>Arial</vt:lpstr>
      <vt:lpstr>Source Sans Pro</vt:lpstr>
      <vt:lpstr>Source Sans Pro SemiBold</vt:lpstr>
      <vt:lpstr>Aptos</vt:lpstr>
      <vt:lpstr>Front and Back</vt:lpstr>
      <vt:lpstr>White Palace</vt:lpstr>
      <vt:lpstr>Lost Verdania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Orla Condon</dc:creator>
  <cp:lastModifiedBy>Claire Theobald</cp:lastModifiedBy>
  <cp:revision>355</cp:revision>
  <dcterms:created xsi:type="dcterms:W3CDTF">2026-03-04T15:22:34Z</dcterms:created>
  <dcterms:modified xsi:type="dcterms:W3CDTF">2026-09-08T10:35:08Z</dcterms:modified>
  <dc:identifier>DAHBkqdMVyA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0x0101008BB7717B116CB0458FBBE0A0DE0182DD</vt:lpwstr>
  </property>
  <property fmtid="{D5CDD505-2E9C-101B-9397-08002B2CF9AE}" pid="3" name="MediaServiceImageTags">
    <vt:lpwstr/>
  </property>
</Properties>
</file>