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650" r:id="rId5"/>
    <p:sldMasterId id="2147483652" r:id="rId6"/>
    <p:sldMasterId id="2147483656" r:id="rId7"/>
  </p:sldMasterIdLst>
  <p:sldIdLst>
    <p:sldId id="256" r:id="rId8"/>
    <p:sldId id="262" r:id="rId9"/>
    <p:sldId id="263" r:id="rId10"/>
    <p:sldId id="266" r:id="rId11"/>
    <p:sldId id="268" r:id="rId12"/>
    <p:sldId id="269" r:id="rId13"/>
    <p:sldId id="279" r:id="rId14"/>
    <p:sldId id="280" r:id="rId15"/>
    <p:sldId id="281" r:id="rId16"/>
    <p:sldId id="283" r:id="rId17"/>
    <p:sldId id="261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E3C2"/>
    <a:srgbClr val="EF9F3F"/>
    <a:srgbClr val="F9D4B6"/>
    <a:srgbClr val="EDAD80"/>
    <a:srgbClr val="E46B2F"/>
    <a:srgbClr val="ED6B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875"/>
    <p:restoredTop sz="94655"/>
  </p:normalViewPr>
  <p:slideViewPr>
    <p:cSldViewPr snapToGrid="0" snapToObjects="1">
      <p:cViewPr varScale="1">
        <p:scale>
          <a:sx n="89" d="100"/>
          <a:sy n="89" d="100"/>
        </p:scale>
        <p:origin x="75" y="14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10" Type="http://schemas.openxmlformats.org/officeDocument/2006/relationships/slide" Target="slides/slide3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42452" y="3531477"/>
            <a:ext cx="9144000" cy="733096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4400" b="1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741072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53512" y="587760"/>
            <a:ext cx="9144000" cy="635491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4000" b="1" i="0">
                <a:solidFill>
                  <a:srgbClr val="EF9F3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Section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53512" y="3065488"/>
            <a:ext cx="9144000" cy="3087973"/>
          </a:xfrm>
          <a:prstGeom prst="rect">
            <a:avLst/>
          </a:prstGeom>
        </p:spPr>
        <p:txBody>
          <a:bodyPr lIns="0" tIns="0" rIns="0" bIns="0"/>
          <a:lstStyle>
            <a:lvl1pPr marL="285750" indent="-285750" algn="l">
              <a:buFont typeface="Arial" charset="0"/>
              <a:buChar char="•"/>
              <a:defRPr sz="1800"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823767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69274" y="1563798"/>
            <a:ext cx="9720000" cy="720000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3400" b="1" i="0">
                <a:solidFill>
                  <a:srgbClr val="EF9F3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Heading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69276" y="2571092"/>
            <a:ext cx="9720000" cy="3600000"/>
          </a:xfrm>
          <a:prstGeom prst="rect">
            <a:avLst/>
          </a:prstGeom>
        </p:spPr>
        <p:txBody>
          <a:bodyPr lIns="0" tIns="0" rIns="0" bIns="0" numCol="1" anchor="t"/>
          <a:lstStyle>
            <a:lvl1pPr marL="285750" indent="-285750" algn="l">
              <a:buSzPct val="90000"/>
              <a:buFont typeface="Arial" charset="0"/>
              <a:buChar char="•"/>
              <a:defRPr sz="18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Text here</a:t>
            </a:r>
          </a:p>
        </p:txBody>
      </p:sp>
    </p:spTree>
    <p:extLst>
      <p:ext uri="{BB962C8B-B14F-4D97-AF65-F5344CB8AC3E}">
        <p14:creationId xmlns:p14="http://schemas.microsoft.com/office/powerpoint/2010/main" val="15513439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6209274" y="2571092"/>
            <a:ext cx="4680000" cy="3600000"/>
          </a:xfrm>
          <a:prstGeom prst="rect">
            <a:avLst/>
          </a:prstGeom>
          <a:solidFill>
            <a:srgbClr val="FCE3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169276" y="2571092"/>
            <a:ext cx="4680000" cy="360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285750" indent="-285750">
              <a:buSzPct val="90000"/>
              <a:buFont typeface="Arial" charset="0"/>
              <a:buChar char="•"/>
              <a:defRPr sz="18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Body text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398461" y="2760281"/>
            <a:ext cx="4320000" cy="324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>
              <a:buNone/>
              <a:defRPr sz="18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Body text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1169276" y="1563798"/>
            <a:ext cx="9720000" cy="720000"/>
          </a:xfrm>
          <a:prstGeom prst="rect">
            <a:avLst/>
          </a:prstGeom>
        </p:spPr>
        <p:txBody>
          <a:bodyPr lIns="0" tIns="0" rIns="0" bIns="0"/>
          <a:lstStyle>
            <a:lvl1pPr>
              <a:defRPr sz="3400" b="1" i="0">
                <a:solidFill>
                  <a:srgbClr val="EF9F3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2800079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69274" y="1563798"/>
            <a:ext cx="9720000" cy="720000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3400" b="1" i="0">
                <a:solidFill>
                  <a:srgbClr val="EF9F3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Heading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69276" y="2571092"/>
            <a:ext cx="9720000" cy="3600000"/>
          </a:xfrm>
          <a:prstGeom prst="rect">
            <a:avLst/>
          </a:prstGeom>
        </p:spPr>
        <p:txBody>
          <a:bodyPr lIns="0" tIns="0" rIns="0" bIns="0" numCol="1" anchor="t"/>
          <a:lstStyle>
            <a:lvl1pPr marL="285750" indent="-285750" algn="l">
              <a:buSzPct val="90000"/>
              <a:buFont typeface="Arial" charset="0"/>
              <a:buChar char="•"/>
              <a:defRPr sz="18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Text here</a:t>
            </a:r>
          </a:p>
        </p:txBody>
      </p:sp>
    </p:spTree>
    <p:extLst>
      <p:ext uri="{BB962C8B-B14F-4D97-AF65-F5344CB8AC3E}">
        <p14:creationId xmlns:p14="http://schemas.microsoft.com/office/powerpoint/2010/main" val="6703220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foodafactoflife.org.uk/" TargetMode="External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foodafactoflife.org.uk/" TargetMode="Externa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://www.foodafactoflife.org.uk/" TargetMode="Externa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5" Type="http://schemas.openxmlformats.org/officeDocument/2006/relationships/hyperlink" Target="http://www.foodafactoflife.org.uk/" TargetMode="External"/><Relationship Id="rId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9453" y="358589"/>
            <a:ext cx="2044335" cy="1435165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5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Food –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a fact of life 2023</a:t>
            </a:r>
          </a:p>
        </p:txBody>
      </p:sp>
    </p:spTree>
    <p:extLst>
      <p:ext uri="{BB962C8B-B14F-4D97-AF65-F5344CB8AC3E}">
        <p14:creationId xmlns:p14="http://schemas.microsoft.com/office/powerpoint/2010/main" val="1328885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2023</a:t>
            </a:r>
          </a:p>
        </p:txBody>
      </p:sp>
    </p:spTree>
    <p:extLst>
      <p:ext uri="{BB962C8B-B14F-4D97-AF65-F5344CB8AC3E}">
        <p14:creationId xmlns:p14="http://schemas.microsoft.com/office/powerpoint/2010/main" val="1498317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2023</a:t>
            </a:r>
          </a:p>
        </p:txBody>
      </p:sp>
    </p:spTree>
    <p:extLst>
      <p:ext uri="{BB962C8B-B14F-4D97-AF65-F5344CB8AC3E}">
        <p14:creationId xmlns:p14="http://schemas.microsoft.com/office/powerpoint/2010/main" val="1822393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5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2023</a:t>
            </a:r>
          </a:p>
        </p:txBody>
      </p:sp>
    </p:spTree>
    <p:extLst>
      <p:ext uri="{BB962C8B-B14F-4D97-AF65-F5344CB8AC3E}">
        <p14:creationId xmlns:p14="http://schemas.microsoft.com/office/powerpoint/2010/main" val="17881436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s://www.nhs.uk/live-well/exercise/exercise-guidelines/physical-activity-guidelines-children-under-five-years/" TargetMode="Externa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hyperlink" Target="https://www.nhs.uk/live-well/exercise/exercise-guidelines/physical-activity-guidelines-children-and-young-people/" TargetMode="Externa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hs.uk/live-well/exercise/exercise-guidelines/physical-activity-guidelines-for-adults-aged-19-to-64/" TargetMode="Externa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gov.uk/government/publications/health-matters-getting-every-adult-active-every-day/health-matters-getting-every-adult-active-every-day" TargetMode="Externa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gov.uk/government/publications/health-matters-getting-every-adult-active-every-day/health-matters-getting-every-adult-active-every-day" TargetMode="Externa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v.uk/government/publications/health-matters-getting-every-adult-active-every-day/health-matters-getting-every-adult-active-every-day" TargetMode="Externa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s://digital.nhs.uk/data-and-information/publications/statistical/statistics-on-obesity-physical-activity-and-diet/england-2020" TargetMode="Externa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3.jp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foodafactoflife.org.uk/whole-school/whole-school-approach/guidelines-for-school-education-resources-about-food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Physical activity guidelines</a:t>
            </a:r>
          </a:p>
        </p:txBody>
      </p:sp>
    </p:spTree>
    <p:extLst>
      <p:ext uri="{BB962C8B-B14F-4D97-AF65-F5344CB8AC3E}">
        <p14:creationId xmlns:p14="http://schemas.microsoft.com/office/powerpoint/2010/main" val="19551663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Physical activity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6276553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000" dirty="0"/>
              <a:t>Physical activity is essential for physical and mental health and wellbeing, and it can reduce the risk of disease.</a:t>
            </a:r>
          </a:p>
          <a:p>
            <a:pPr marL="0" indent="0">
              <a:buNone/>
            </a:pPr>
            <a:endParaRPr lang="en-GB" sz="2000" dirty="0"/>
          </a:p>
          <a:p>
            <a:pPr marL="0" indent="0">
              <a:buNone/>
            </a:pPr>
            <a:r>
              <a:rPr lang="en-GB" sz="2000" dirty="0"/>
              <a:t>There are a variety of activity types that can contribute to the physical activity we do in a day.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49092" y="4371092"/>
            <a:ext cx="2933206" cy="239332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970819" y="1844718"/>
            <a:ext cx="2781539" cy="2980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28906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Physical activity guidelines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6300303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000" dirty="0"/>
              <a:t>How much physical activity you need to do each week depends on your age.</a:t>
            </a:r>
          </a:p>
          <a:p>
            <a:pPr marL="0" indent="0">
              <a:buNone/>
            </a:pPr>
            <a:endParaRPr lang="en-GB" sz="2000" dirty="0"/>
          </a:p>
          <a:p>
            <a:pPr marL="0" indent="0">
              <a:buNone/>
            </a:pPr>
            <a:r>
              <a:rPr lang="en-GB" sz="2000" dirty="0"/>
              <a:t>There are physical activity guidelines in place for both children and adults.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1465" y="1627914"/>
            <a:ext cx="3479557" cy="230878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61464" y="4043579"/>
            <a:ext cx="3479558" cy="2234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58766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Physical activity guidelines for children (under 5 years)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35467"/>
            <a:ext cx="6912723" cy="3319068"/>
          </a:xfrm>
        </p:spPr>
        <p:txBody>
          <a:bodyPr/>
          <a:lstStyle/>
          <a:p>
            <a:pPr marL="0" indent="0">
              <a:buNone/>
            </a:pPr>
            <a:endParaRPr lang="en-GB" sz="2000" dirty="0"/>
          </a:p>
          <a:p>
            <a:pPr marL="0" indent="0">
              <a:buNone/>
            </a:pPr>
            <a:r>
              <a:rPr lang="en-GB" sz="2000" dirty="0"/>
              <a:t>Babies should be encouraged to be active throughout the day, every day.</a:t>
            </a:r>
          </a:p>
          <a:p>
            <a:pPr marL="0" indent="0">
              <a:buNone/>
            </a:pPr>
            <a:endParaRPr lang="en-GB" sz="2000" dirty="0"/>
          </a:p>
          <a:p>
            <a:pPr marL="0" indent="0">
              <a:buNone/>
            </a:pPr>
            <a:r>
              <a:rPr lang="en-GB" sz="2000" dirty="0"/>
              <a:t>Children who can walk on their own should be physically active every day for at least 180 minutes (3 hours).</a:t>
            </a:r>
          </a:p>
          <a:p>
            <a:pPr marL="0" indent="0">
              <a:buNone/>
            </a:pPr>
            <a:endParaRPr lang="en-GB" sz="2000" dirty="0"/>
          </a:p>
          <a:p>
            <a:pPr marL="0" indent="0">
              <a:buNone/>
            </a:pPr>
            <a:r>
              <a:rPr lang="en-GB" sz="2000" dirty="0"/>
              <a:t>Children under 5 should not be inactive for long periods, except when they are asleep.</a:t>
            </a:r>
          </a:p>
        </p:txBody>
      </p:sp>
      <p:sp>
        <p:nvSpPr>
          <p:cNvPr id="4" name="Rectangle 3"/>
          <p:cNvSpPr/>
          <p:nvPr/>
        </p:nvSpPr>
        <p:spPr>
          <a:xfrm>
            <a:off x="9025247" y="5941497"/>
            <a:ext cx="283820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NHS activity guidelines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C:\Users\AWhite\Downloads\shutterstock_78516203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5839" y="3090163"/>
            <a:ext cx="4144487" cy="27643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707691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altLang="en-US" dirty="0">
                <a:latin typeface="Arial" panose="020B0604020202020204" pitchFamily="34" charset="0"/>
                <a:cs typeface="Arial" panose="020B0604020202020204" pitchFamily="34" charset="0"/>
              </a:rPr>
              <a:t>Physical activity guidelines for children and young people (5-18 years)</a:t>
            </a:r>
            <a:endParaRPr lang="en-US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6981432" cy="3600000"/>
          </a:xfrm>
        </p:spPr>
        <p:txBody>
          <a:bodyPr/>
          <a:lstStyle/>
          <a:p>
            <a:pPr marL="0" indent="0">
              <a:spcBef>
                <a:spcPct val="50000"/>
              </a:spcBef>
              <a:buNone/>
            </a:pPr>
            <a:endParaRPr lang="en-GB" altLang="en-US" sz="2000" dirty="0"/>
          </a:p>
          <a:p>
            <a:pPr marL="0" indent="0">
              <a:spcBef>
                <a:spcPct val="50000"/>
              </a:spcBef>
              <a:buNone/>
            </a:pPr>
            <a:r>
              <a:rPr lang="en-GB" altLang="en-US" sz="2000" dirty="0"/>
              <a:t>The recommendations for children and young people aged are:</a:t>
            </a:r>
          </a:p>
          <a:p>
            <a:pPr marL="0" indent="0">
              <a:spcBef>
                <a:spcPct val="50000"/>
              </a:spcBef>
              <a:buNone/>
            </a:pPr>
            <a:endParaRPr lang="en-GB" altLang="en-US" sz="2000" dirty="0"/>
          </a:p>
          <a:p>
            <a:pPr>
              <a:spcBef>
                <a:spcPct val="50000"/>
              </a:spcBef>
            </a:pPr>
            <a:r>
              <a:rPr lang="en-GB" altLang="en-US" sz="2000" dirty="0"/>
              <a:t>to undertake at least 60 minutes of physical activity every day;</a:t>
            </a:r>
          </a:p>
          <a:p>
            <a:pPr>
              <a:spcBef>
                <a:spcPct val="50000"/>
              </a:spcBef>
            </a:pPr>
            <a:r>
              <a:rPr lang="en-GB" altLang="en-US" sz="2000" dirty="0"/>
              <a:t>involve exercises that develop strong muscles and bones on three days a week.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7" name="Rectangle 6"/>
          <p:cNvSpPr/>
          <p:nvPr/>
        </p:nvSpPr>
        <p:spPr>
          <a:xfrm>
            <a:off x="8633361" y="5941497"/>
            <a:ext cx="323008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NHS activity guidelines</a:t>
            </a:r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9462" y="2155372"/>
            <a:ext cx="3201704" cy="3773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78150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Physical activity guidelines for adults (19+ years)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7285955" cy="3600000"/>
          </a:xfrm>
        </p:spPr>
        <p:txBody>
          <a:bodyPr/>
          <a:lstStyle/>
          <a:p>
            <a:pPr marL="0" indent="0">
              <a:buNone/>
            </a:pPr>
            <a:endParaRPr lang="en-GB" sz="2000" dirty="0"/>
          </a:p>
          <a:p>
            <a:pPr marL="0" indent="0">
              <a:buNone/>
            </a:pPr>
            <a:r>
              <a:rPr lang="en-GB" sz="2000" dirty="0"/>
              <a:t>The recommendations are:</a:t>
            </a:r>
          </a:p>
          <a:p>
            <a:r>
              <a:rPr lang="en-GB" sz="2000" dirty="0"/>
              <a:t>to try to be active daily;</a:t>
            </a:r>
          </a:p>
          <a:p>
            <a:r>
              <a:rPr lang="en-GB" sz="2000" dirty="0"/>
              <a:t>undertake at least 150 minutes of moderate aerobic activity (or 75 minutes of vigorous aerobic activity) every week;  </a:t>
            </a:r>
          </a:p>
          <a:p>
            <a:r>
              <a:rPr lang="en-GB" sz="2000" dirty="0"/>
              <a:t>involve strength exercises on 2 or more days a week that work all the major muscles.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48354" y="2283798"/>
            <a:ext cx="3504046" cy="409066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E5ACCCA-E4EE-E101-140B-AF3F9151A5DD}"/>
              </a:ext>
            </a:extLst>
          </p:cNvPr>
          <p:cNvSpPr/>
          <p:nvPr/>
        </p:nvSpPr>
        <p:spPr>
          <a:xfrm>
            <a:off x="1169274" y="5872665"/>
            <a:ext cx="323008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NHS activity guidelines</a:t>
            </a:r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83359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2000" dirty="0"/>
              <a:t>brisk walking </a:t>
            </a:r>
          </a:p>
          <a:p>
            <a:r>
              <a:rPr lang="en-GB" sz="2000" dirty="0"/>
              <a:t>water aerobics</a:t>
            </a:r>
          </a:p>
          <a:p>
            <a:r>
              <a:rPr lang="en-GB" sz="2000" dirty="0"/>
              <a:t>riding a bike on level ground or with few hills</a:t>
            </a:r>
          </a:p>
          <a:p>
            <a:r>
              <a:rPr lang="en-GB" sz="2000" dirty="0"/>
              <a:t>rollerblading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doubles tennis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pushing a lawn mower</a:t>
            </a:r>
          </a:p>
          <a:p>
            <a:endParaRPr lang="en-GB" sz="2000" dirty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hiking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skateboarding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basketball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gardening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volleyball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000" dirty="0"/>
          </a:p>
          <a:p>
            <a:endParaRPr lang="en-GB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counts as moderate physical activity?</a:t>
            </a:r>
          </a:p>
        </p:txBody>
      </p:sp>
      <p:sp>
        <p:nvSpPr>
          <p:cNvPr id="6" name="Rectangle 5"/>
          <p:cNvSpPr/>
          <p:nvPr/>
        </p:nvSpPr>
        <p:spPr>
          <a:xfrm>
            <a:off x="8219245" y="5766905"/>
            <a:ext cx="303856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Public Health England</a:t>
            </a:r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86333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2000" dirty="0"/>
              <a:t>swimming fast</a:t>
            </a:r>
          </a:p>
          <a:p>
            <a:r>
              <a:rPr lang="en-GB" sz="2000" dirty="0"/>
              <a:t>aerobics</a:t>
            </a:r>
          </a:p>
          <a:p>
            <a:r>
              <a:rPr lang="en-GB" sz="2000" dirty="0"/>
              <a:t>gymnastics</a:t>
            </a:r>
          </a:p>
          <a:p>
            <a:r>
              <a:rPr lang="en-GB" sz="2000" dirty="0"/>
              <a:t>martial arts</a:t>
            </a:r>
          </a:p>
          <a:p>
            <a:r>
              <a:rPr lang="en-GB" sz="2000" dirty="0"/>
              <a:t>singles tennis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football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rugby</a:t>
            </a:r>
          </a:p>
          <a:p>
            <a:endParaRPr lang="en-GB" sz="2000" dirty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skipping rope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hockey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jogging or running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riding a bike fast or on hills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000" dirty="0"/>
          </a:p>
          <a:p>
            <a:endParaRPr lang="en-GB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counts as vigorous physical activity?</a:t>
            </a:r>
          </a:p>
        </p:txBody>
      </p:sp>
      <p:sp>
        <p:nvSpPr>
          <p:cNvPr id="8" name="Rectangle 7"/>
          <p:cNvSpPr/>
          <p:nvPr/>
        </p:nvSpPr>
        <p:spPr>
          <a:xfrm>
            <a:off x="8270054" y="5770982"/>
            <a:ext cx="318963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Public Health England</a:t>
            </a:r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2413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heavy gardening, such as digging and shovelling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yoga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working with resistance bands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lifting weights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bodyweight exercises (e.g. push-ups and sit-ups)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Pilates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000" dirty="0"/>
          </a:p>
          <a:p>
            <a:endParaRPr lang="en-GB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activities strengthen muscles?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8029" y="2283798"/>
            <a:ext cx="3673177" cy="42595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/>
          <p:cNvSpPr/>
          <p:nvPr/>
        </p:nvSpPr>
        <p:spPr>
          <a:xfrm>
            <a:off x="8241475" y="5800226"/>
            <a:ext cx="348917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Public Health England</a:t>
            </a:r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0016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How active are we?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6240927" cy="3600000"/>
          </a:xfrm>
        </p:spPr>
        <p:txBody>
          <a:bodyPr/>
          <a:lstStyle/>
          <a:p>
            <a:pPr marL="0" indent="0">
              <a:spcBef>
                <a:spcPct val="50000"/>
              </a:spcBef>
              <a:buNone/>
            </a:pPr>
            <a:r>
              <a:rPr lang="en-GB" altLang="en-US" sz="2000" dirty="0"/>
              <a:t>67% of adults were considered active (as per government guidelines).</a:t>
            </a:r>
          </a:p>
          <a:p>
            <a:pPr marL="0" indent="0">
              <a:spcBef>
                <a:spcPct val="50000"/>
              </a:spcBef>
              <a:buNone/>
            </a:pPr>
            <a:endParaRPr lang="en-GB" altLang="en-US" sz="2000" dirty="0"/>
          </a:p>
          <a:p>
            <a:pPr marL="0" indent="0">
              <a:spcBef>
                <a:spcPct val="50000"/>
              </a:spcBef>
              <a:buNone/>
            </a:pPr>
            <a:r>
              <a:rPr lang="en-GB" altLang="en-US" sz="2000" dirty="0"/>
              <a:t>47% of children and young people were meeting the current physical activity guidelines.</a:t>
            </a:r>
            <a:endParaRPr lang="en-GB" dirty="0"/>
          </a:p>
        </p:txBody>
      </p:sp>
      <p:sp>
        <p:nvSpPr>
          <p:cNvPr id="7" name="Rectangle 6"/>
          <p:cNvSpPr/>
          <p:nvPr/>
        </p:nvSpPr>
        <p:spPr>
          <a:xfrm>
            <a:off x="188026" y="6168123"/>
            <a:ext cx="612103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Statistics on Obesity, Physical Activity and Diet 2021</a:t>
            </a:r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4892" y="1780505"/>
            <a:ext cx="3103767" cy="205944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4892" y="3907461"/>
            <a:ext cx="3103768" cy="2533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13463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Physical activity guidelines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GB" sz="3600" dirty="0"/>
              <a:t>For further information, go to:</a:t>
            </a:r>
          </a:p>
          <a:p>
            <a:pPr marL="0" indent="0" algn="ctr">
              <a:buNone/>
            </a:pPr>
            <a:r>
              <a:rPr lang="en-GB" sz="3600" dirty="0"/>
              <a:t>www.foodafactoflife.org.uk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57CD7F8-4631-4564-C9A4-AFFEF8F0A552}"/>
              </a:ext>
            </a:extLst>
          </p:cNvPr>
          <p:cNvSpPr txBox="1"/>
          <p:nvPr/>
        </p:nvSpPr>
        <p:spPr>
          <a:xfrm>
            <a:off x="393116" y="6175629"/>
            <a:ext cx="99043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This resource meets the</a:t>
            </a:r>
            <a:r>
              <a:rPr lang="en-GB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400" b="1" i="1" u="sng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Guidelines for producers and users of school education resources about food</a:t>
            </a:r>
            <a:r>
              <a:rPr lang="en-GB" sz="1400" b="1" i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20051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B7717B116CB0458FBBE0A0DE0182DD" ma:contentTypeVersion="13" ma:contentTypeDescription="Create a new document." ma:contentTypeScope="" ma:versionID="ce0553dddd25d99b22cfbc3590afeb1a">
  <xsd:schema xmlns:xsd="http://www.w3.org/2001/XMLSchema" xmlns:xs="http://www.w3.org/2001/XMLSchema" xmlns:p="http://schemas.microsoft.com/office/2006/metadata/properties" xmlns:ns2="4c7d02dd-d8f6-4ac9-bd74-b11e6dbbf829" xmlns:ns3="e23bd75c-2c0f-42ec-881a-8c8145746009" targetNamespace="http://schemas.microsoft.com/office/2006/metadata/properties" ma:root="true" ma:fieldsID="c216a21d9ec43ded0ea9f5496cf36e2c" ns2:_="" ns3:_="">
    <xsd:import namespace="4c7d02dd-d8f6-4ac9-bd74-b11e6dbbf829"/>
    <xsd:import namespace="e23bd75c-2c0f-42ec-881a-8c814574600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LengthInSecond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c7d02dd-d8f6-4ac9-bd74-b11e6dbbf82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2" nillable="true" ma:taxonomy="true" ma:internalName="lcf76f155ced4ddcb4097134ff3c332f" ma:taxonomyFieldName="MediaServiceImageTags" ma:displayName="Image Tags" ma:readOnly="false" ma:fieldId="{5cf76f15-5ced-4ddc-b409-7134ff3c332f}" ma:taxonomyMulti="true" ma:sspId="a407c16c-d400-4155-af4b-d0582c07d42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3bd75c-2c0f-42ec-881a-8c8145746009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bee8a2b1-86da-4118-9ec0-6d7b842742b1}" ma:internalName="TaxCatchAll" ma:showField="CatchAllData" ma:web="e23bd75c-2c0f-42ec-881a-8c814574600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23bd75c-2c0f-42ec-881a-8c8145746009" xsi:nil="true"/>
    <lcf76f155ced4ddcb4097134ff3c332f xmlns="4c7d02dd-d8f6-4ac9-bd74-b11e6dbbf829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A5B49D2F-3222-47A9-9676-8F644783E01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FC9E8D6-2EA5-4509-8F7B-99CEE20F461E}"/>
</file>

<file path=customXml/itemProps3.xml><?xml version="1.0" encoding="utf-8"?>
<ds:datastoreItem xmlns:ds="http://schemas.openxmlformats.org/officeDocument/2006/customXml" ds:itemID="{70FAA8FC-27F1-40E5-872A-DA6F62D5C7AD}">
  <ds:schemaRefs>
    <ds:schemaRef ds:uri="http://schemas.microsoft.com/office/2006/metadata/properties"/>
    <ds:schemaRef ds:uri="http://schemas.microsoft.com/office/infopath/2007/PartnerControls"/>
    <ds:schemaRef ds:uri="ead97cfe-a968-427f-b02b-893e6ba0355a"/>
    <ds:schemaRef ds:uri="c53071f4-7f44-43fd-895c-8e7b6a3746b0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435</Words>
  <Application>Microsoft Office PowerPoint</Application>
  <PresentationFormat>Widescreen</PresentationFormat>
  <Paragraphs>75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Calibri</vt:lpstr>
      <vt:lpstr>Office Theme</vt:lpstr>
      <vt:lpstr>Custom Design</vt:lpstr>
      <vt:lpstr>1_Custom Design</vt:lpstr>
      <vt:lpstr>3_Custom Design</vt:lpstr>
      <vt:lpstr>Physical activity guidelines</vt:lpstr>
      <vt:lpstr>Physical activity</vt:lpstr>
      <vt:lpstr>Physical activity guidelines</vt:lpstr>
      <vt:lpstr>Physical activity guidelines for children (under 5 years)</vt:lpstr>
      <vt:lpstr>Physical activity guidelines for children and young people (5-18 years)</vt:lpstr>
      <vt:lpstr>Physical activity guidelines for adults (19+ years)</vt:lpstr>
      <vt:lpstr>What counts as moderate physical activity?</vt:lpstr>
      <vt:lpstr>What counts as vigorous physical activity?</vt:lpstr>
      <vt:lpstr>What activities strengthen muscles?</vt:lpstr>
      <vt:lpstr>How active are we?</vt:lpstr>
      <vt:lpstr>Physical activity guidelines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Glenn Carter</dc:creator>
  <cp:lastModifiedBy>Alexander White</cp:lastModifiedBy>
  <cp:revision>38</cp:revision>
  <dcterms:created xsi:type="dcterms:W3CDTF">2018-10-10T09:22:08Z</dcterms:created>
  <dcterms:modified xsi:type="dcterms:W3CDTF">2023-10-20T10:53:41Z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0x0101008BB7717B116CB0458FBBE0A0DE0182DD</vt:lpwstr>
  </property>
</Properties>
</file>