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0" r:id="rId2"/>
    <p:sldMasterId id="2147483652" r:id="rId3"/>
    <p:sldMasterId id="2147483656" r:id="rId4"/>
  </p:sldMasterIdLst>
  <p:sldIdLst>
    <p:sldId id="256" r:id="rId5"/>
    <p:sldId id="281" r:id="rId6"/>
    <p:sldId id="282" r:id="rId7"/>
    <p:sldId id="264" r:id="rId8"/>
    <p:sldId id="275" r:id="rId9"/>
    <p:sldId id="266" r:id="rId10"/>
    <p:sldId id="259" r:id="rId11"/>
    <p:sldId id="262" r:id="rId12"/>
    <p:sldId id="263" r:id="rId13"/>
    <p:sldId id="269" r:id="rId14"/>
    <p:sldId id="267" r:id="rId15"/>
    <p:sldId id="268" r:id="rId16"/>
    <p:sldId id="270" r:id="rId17"/>
    <p:sldId id="271" r:id="rId18"/>
    <p:sldId id="272" r:id="rId19"/>
    <p:sldId id="273" r:id="rId20"/>
    <p:sldId id="274" r:id="rId21"/>
    <p:sldId id="280" r:id="rId22"/>
    <p:sldId id="261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7BFD4"/>
    <a:srgbClr val="584288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75"/>
    <p:restoredTop sz="94655"/>
  </p:normalViewPr>
  <p:slideViewPr>
    <p:cSldViewPr snapToGrid="0" snapToObjects="1">
      <p:cViewPr varScale="1">
        <p:scale>
          <a:sx n="44" d="100"/>
          <a:sy n="44" d="100"/>
        </p:scale>
        <p:origin x="-120" y="-87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584288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Section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 numCol="1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584288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C7BF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584288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8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7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Where does meat come from?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What are these?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780262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 smtClean="0"/>
              <a:t>They are all types of meat.</a:t>
            </a:r>
          </a:p>
          <a:p>
            <a:pPr marL="0" indent="0">
              <a:buNone/>
            </a:pPr>
            <a:endParaRPr lang="en-GB" sz="2800" dirty="0" smtClean="0"/>
          </a:p>
          <a:p>
            <a:pPr marL="0" indent="0">
              <a:buNone/>
            </a:pPr>
            <a:r>
              <a:rPr lang="en-GB" sz="2800" dirty="0" smtClean="0"/>
              <a:t>Where do they come from?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 smtClean="0"/>
              <a:t>They are from different types of animals.</a:t>
            </a:r>
            <a:endParaRPr lang="en-GB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480" t="13446" r="5417" b="14154"/>
          <a:stretch/>
        </p:blipFill>
        <p:spPr>
          <a:xfrm>
            <a:off x="9473184" y="2269351"/>
            <a:ext cx="2548128" cy="146009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979" r="13005"/>
          <a:stretch/>
        </p:blipFill>
        <p:spPr>
          <a:xfrm>
            <a:off x="6845850" y="3977133"/>
            <a:ext cx="2290960" cy="207152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844" b="18639"/>
          <a:stretch/>
        </p:blipFill>
        <p:spPr>
          <a:xfrm>
            <a:off x="6454460" y="2438730"/>
            <a:ext cx="2792077" cy="1121334"/>
          </a:xfrm>
          <a:prstGeom prst="rect">
            <a:avLst/>
          </a:prstGeom>
        </p:spPr>
      </p:pic>
      <p:pic>
        <p:nvPicPr>
          <p:cNvPr id="7" name="Picture 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189" t="13438" b="12558"/>
          <a:stretch>
            <a:fillRect/>
          </a:stretch>
        </p:blipFill>
        <p:spPr bwMode="auto">
          <a:xfrm>
            <a:off x="9510190" y="4339612"/>
            <a:ext cx="2511122" cy="134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9895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Meat is from different animals</a:t>
            </a:r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3446" b="14154"/>
          <a:stretch/>
        </p:blipFill>
        <p:spPr>
          <a:xfrm>
            <a:off x="7011659" y="4804393"/>
            <a:ext cx="1340747" cy="64611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85636" y="4659789"/>
            <a:ext cx="1409920" cy="98184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844" b="18639"/>
          <a:stretch/>
        </p:blipFill>
        <p:spPr>
          <a:xfrm>
            <a:off x="1304704" y="4656690"/>
            <a:ext cx="1792970" cy="720080"/>
          </a:xfrm>
          <a:prstGeom prst="rect">
            <a:avLst/>
          </a:prstGeom>
        </p:spPr>
      </p:pic>
      <p:pic>
        <p:nvPicPr>
          <p:cNvPr id="12" name="Picture 11" descr="C:\Users\Uptal\AppData\Local\Microsoft\Windows\Temporary Internet Files\Content.IE5\KB6MCMFC\MP900262667[1]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91048" y="2107581"/>
            <a:ext cx="2078386" cy="1385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 descr="Cows group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935" y="2107581"/>
            <a:ext cx="1995349" cy="1385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 descr="http://4.bp.blogspot.com/-DNwdbsC5Ll4/TVVPLNQw9PI/AAAAAAAAAF4/KLvGbz5XNLU/s200/DSC_0046sm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51904" y="2107581"/>
            <a:ext cx="1660256" cy="1339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189" t="13438" b="12558"/>
          <a:stretch>
            <a:fillRect/>
          </a:stretch>
        </p:blipFill>
        <p:spPr bwMode="auto">
          <a:xfrm>
            <a:off x="9351708" y="4676885"/>
            <a:ext cx="1814713" cy="973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 descr="\\bnf01\Company\Shared\EDUCATION TEAM FILES\British Poultry Council\Images from PDHook\PD Hook0096.jpg"/>
          <p:cNvPicPr/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22205" y="2107581"/>
            <a:ext cx="1944216" cy="1339068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TextBox 16"/>
          <p:cNvSpPr txBox="1"/>
          <p:nvPr/>
        </p:nvSpPr>
        <p:spPr>
          <a:xfrm>
            <a:off x="1049543" y="3446649"/>
            <a:ext cx="20481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Cattle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891048" y="3493171"/>
            <a:ext cx="20783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Sheep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851905" y="3459860"/>
            <a:ext cx="16602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Pigs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222205" y="3493171"/>
            <a:ext cx="1944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Chicken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90033" y="5650006"/>
            <a:ext cx="28223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Beef burger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672700" y="5662310"/>
            <a:ext cx="26580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Lamb chop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976149" y="5626745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Ham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703469" y="5682585"/>
            <a:ext cx="34137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Chicken drumstick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Down Arrow 24"/>
          <p:cNvSpPr/>
          <p:nvPr/>
        </p:nvSpPr>
        <p:spPr>
          <a:xfrm>
            <a:off x="1850360" y="4021081"/>
            <a:ext cx="610462" cy="543661"/>
          </a:xfrm>
          <a:prstGeom prst="down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Down Arrow 25"/>
          <p:cNvSpPr/>
          <p:nvPr/>
        </p:nvSpPr>
        <p:spPr>
          <a:xfrm>
            <a:off x="4620607" y="4034608"/>
            <a:ext cx="610462" cy="543661"/>
          </a:xfrm>
          <a:prstGeom prst="down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Down Arrow 26"/>
          <p:cNvSpPr/>
          <p:nvPr/>
        </p:nvSpPr>
        <p:spPr>
          <a:xfrm>
            <a:off x="7376802" y="4089768"/>
            <a:ext cx="610462" cy="543661"/>
          </a:xfrm>
          <a:prstGeom prst="down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Down Arrow 27"/>
          <p:cNvSpPr/>
          <p:nvPr/>
        </p:nvSpPr>
        <p:spPr>
          <a:xfrm>
            <a:off x="9799875" y="4063390"/>
            <a:ext cx="610462" cy="543661"/>
          </a:xfrm>
          <a:prstGeom prst="down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2747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 animBg="1"/>
      <p:bldP spid="26" grpId="0" animBg="1"/>
      <p:bldP spid="27" grpId="0" animBg="1"/>
      <p:bldP spid="2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Meat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564033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 smtClean="0"/>
              <a:t>Animals are reared by farmers across the UK for our food.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Popular animals include cattle, sheep, pigs and chicken. </a:t>
            </a:r>
            <a:endParaRPr lang="en-US" sz="2800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00595" y="4350229"/>
            <a:ext cx="2478088" cy="182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16524" y="1905126"/>
            <a:ext cx="2506992" cy="1880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33624" y="2283798"/>
            <a:ext cx="2489503" cy="1745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\\bnf01\Company\Shared\EDUCATION TEAM FILES\British Poultry Council\Images from PDHook\PD Hook0106.jpg"/>
          <p:cNvPicPr/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331037" y="4251452"/>
            <a:ext cx="1492479" cy="19196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18482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What are these?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3913363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 smtClean="0"/>
              <a:t>Cattle</a:t>
            </a:r>
            <a:endParaRPr lang="en-US" sz="2800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48337" y="2403889"/>
            <a:ext cx="4482603" cy="3362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7333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spcBef>
                <a:spcPct val="50000"/>
              </a:spcBef>
            </a:pPr>
            <a:r>
              <a:rPr lang="en-GB" altLang="en-US" sz="3200" dirty="0">
                <a:latin typeface="Century Gothic" pitchFamily="34" charset="0"/>
              </a:rPr>
              <a:t>What </a:t>
            </a:r>
            <a:r>
              <a:rPr lang="en-GB" altLang="en-US" sz="3200" dirty="0" smtClean="0">
                <a:latin typeface="Century Gothic" pitchFamily="34" charset="0"/>
              </a:rPr>
              <a:t>meat is from </a:t>
            </a:r>
            <a:r>
              <a:rPr lang="en-GB" altLang="en-US" sz="3200" dirty="0">
                <a:latin typeface="Century Gothic" pitchFamily="34" charset="0"/>
              </a:rPr>
              <a:t>cattle?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3913363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 smtClean="0"/>
              <a:t>Beef</a:t>
            </a:r>
            <a:endParaRPr lang="en-US" sz="2800" dirty="0"/>
          </a:p>
        </p:txBody>
      </p:sp>
      <p:pic>
        <p:nvPicPr>
          <p:cNvPr id="8194" name="Picture 2" descr="S:\Shared\EDUCATION TEAM FILES\Photographs Oct 2018 onwards\beef ra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55646" y="2120142"/>
            <a:ext cx="4721825" cy="2464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S:\Shared\EDUCATION TEAM FILES\Photographs Oct 2018 onwards\beef minc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94484" y="2962809"/>
            <a:ext cx="4094658" cy="3365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4166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altLang="en-US" sz="3200" dirty="0">
                <a:latin typeface="Century Gothic" pitchFamily="34" charset="0"/>
              </a:rPr>
              <a:t>What </a:t>
            </a:r>
            <a:r>
              <a:rPr lang="en-GB" altLang="en-US" sz="3200" dirty="0" smtClean="0">
                <a:latin typeface="Century Gothic" pitchFamily="34" charset="0"/>
              </a:rPr>
              <a:t>food is made </a:t>
            </a:r>
            <a:r>
              <a:rPr lang="en-GB" altLang="en-US" sz="3200" dirty="0">
                <a:latin typeface="Century Gothic" pitchFamily="34" charset="0"/>
              </a:rPr>
              <a:t>from beef?</a:t>
            </a:r>
            <a:br>
              <a:rPr lang="en-GB" altLang="en-US" sz="3200" dirty="0">
                <a:latin typeface="Century Gothic" pitchFamily="34" charset="0"/>
              </a:rPr>
            </a:br>
            <a:endParaRPr lang="en-US" dirty="0"/>
          </a:p>
        </p:txBody>
      </p:sp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755650" y="4221163"/>
            <a:ext cx="237648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Roast beef</a:t>
            </a: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4868265" y="4268098"/>
            <a:ext cx="23764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Beef </a:t>
            </a:r>
            <a:r>
              <a:rPr lang="en-GB" alt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burger</a:t>
            </a: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8407730" y="4271821"/>
            <a:ext cx="361009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Spaghetti </a:t>
            </a:r>
            <a:r>
              <a:rPr lang="en-GB" alt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bolognese</a:t>
            </a: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844" b="18639"/>
          <a:stretch/>
        </p:blipFill>
        <p:spPr>
          <a:xfrm>
            <a:off x="4423684" y="2838469"/>
            <a:ext cx="3048000" cy="122411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650" y="2111816"/>
            <a:ext cx="2488672" cy="165618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94196" y="2315432"/>
            <a:ext cx="2551735" cy="1698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713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What are these?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 smtClean="0"/>
              <a:t>Pigs</a:t>
            </a:r>
            <a:endParaRPr lang="en-US" sz="2800" dirty="0"/>
          </a:p>
        </p:txBody>
      </p:sp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22276" y="2378801"/>
            <a:ext cx="5256213" cy="368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8482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altLang="en-US" sz="3600" dirty="0">
                <a:latin typeface="Century Gothic" pitchFamily="34" charset="0"/>
              </a:rPr>
              <a:t>What meat is </a:t>
            </a:r>
            <a:r>
              <a:rPr lang="en-GB" altLang="en-US" sz="3600" dirty="0" smtClean="0">
                <a:latin typeface="Century Gothic" pitchFamily="34" charset="0"/>
              </a:rPr>
              <a:t>from pigs?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 smtClean="0"/>
              <a:t>Pork</a:t>
            </a:r>
            <a:endParaRPr lang="en-US" sz="2800" dirty="0"/>
          </a:p>
        </p:txBody>
      </p:sp>
      <p:pic>
        <p:nvPicPr>
          <p:cNvPr id="6147" name="Picture 3" descr="S:\Shared\EDUCATION TEAM FILES\Photographs Oct 2018 onwards\pork ra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82008" y="1951288"/>
            <a:ext cx="4369566" cy="2917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S:\Shared\EDUCATION TEAM FILES\Photographs Oct 2018 onwards\pork loin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344" t="19150" r="17047" b="12007"/>
          <a:stretch/>
        </p:blipFill>
        <p:spPr bwMode="auto">
          <a:xfrm>
            <a:off x="3954760" y="3906980"/>
            <a:ext cx="3360440" cy="2470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8482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altLang="en-US" sz="3200" dirty="0">
                <a:latin typeface="Century Gothic" pitchFamily="34" charset="0"/>
              </a:rPr>
              <a:t>What </a:t>
            </a:r>
            <a:r>
              <a:rPr lang="en-GB" altLang="en-US" sz="3200" dirty="0" smtClean="0">
                <a:latin typeface="Century Gothic" pitchFamily="34" charset="0"/>
              </a:rPr>
              <a:t>food is made </a:t>
            </a:r>
            <a:r>
              <a:rPr lang="en-GB" altLang="en-US" sz="3200" dirty="0">
                <a:latin typeface="Century Gothic" pitchFamily="34" charset="0"/>
              </a:rPr>
              <a:t>from </a:t>
            </a:r>
            <a:r>
              <a:rPr lang="en-GB" altLang="en-US" sz="3200" dirty="0" smtClean="0">
                <a:latin typeface="Century Gothic" pitchFamily="34" charset="0"/>
              </a:rPr>
              <a:t>pork?</a:t>
            </a:r>
            <a:r>
              <a:rPr lang="en-GB" altLang="en-US" sz="3200" dirty="0">
                <a:latin typeface="Century Gothic" pitchFamily="34" charset="0"/>
              </a:rPr>
              <a:t/>
            </a:r>
            <a:br>
              <a:rPr lang="en-GB" altLang="en-US" sz="3200" dirty="0">
                <a:latin typeface="Century Gothic" pitchFamily="34" charset="0"/>
              </a:rPr>
            </a:br>
            <a:endParaRPr lang="en-US" dirty="0"/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992971" y="4875904"/>
            <a:ext cx="237648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Pork kebab</a:t>
            </a: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9125342" y="4921994"/>
            <a:ext cx="237648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Sausages</a:t>
            </a: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4866582" y="4875903"/>
            <a:ext cx="255549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Pork chop</a:t>
            </a: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 descr="S:\Shared\EDUCATION TEAM FILES\Photographs Oct 2018 onwards\Medium size photos\Food and Drinks\Meat, Fish, Eggs, Tofu\Pork sausages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91212" y="2583016"/>
            <a:ext cx="3048000" cy="2033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S:\Shared\EDUCATION TEAM FILES\Photographs Oct 2018 onwards\Medium size photos\Food and Drinks\grilled pork chop shutterstock_88160680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2725" y="2467474"/>
            <a:ext cx="3399663" cy="2264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S:\Shared\EDUCATION TEAM FILES\Photographs Oct 2018 onwards\pork kebab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337" y="2583016"/>
            <a:ext cx="3069734" cy="2049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3101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What can you see here?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 smtClean="0"/>
              <a:t>Lamb</a:t>
            </a:r>
            <a:endParaRPr lang="en-US" sz="2800" dirty="0"/>
          </a:p>
        </p:txBody>
      </p:sp>
      <p:pic>
        <p:nvPicPr>
          <p:cNvPr id="5" name="Picture 2" descr="S:\Shared\EDUCATION TEAM FILES\AHDB Education\Website\5-7 Years - updates for 2018\Food commodities 5 to 7\Meat\DSC_0355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8606" t="26977" r="19684" b="17510"/>
          <a:stretch/>
        </p:blipFill>
        <p:spPr bwMode="auto">
          <a:xfrm>
            <a:off x="7165008" y="2422566"/>
            <a:ext cx="4674692" cy="3336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7765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altLang="en-US" sz="3200" dirty="0">
                <a:latin typeface="Century Gothic" pitchFamily="34" charset="0"/>
              </a:rPr>
              <a:t>What meat is from </a:t>
            </a:r>
            <a:r>
              <a:rPr lang="en-GB" altLang="en-US" sz="3200" dirty="0" smtClean="0">
                <a:latin typeface="Century Gothic" pitchFamily="34" charset="0"/>
              </a:rPr>
              <a:t>lamb?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 smtClean="0"/>
              <a:t>Lamb</a:t>
            </a:r>
            <a:endParaRPr lang="en-US" sz="2800" dirty="0"/>
          </a:p>
        </p:txBody>
      </p:sp>
      <p:pic>
        <p:nvPicPr>
          <p:cNvPr id="1027" name="Picture 3" descr="S:\Shared\EDUCATION TEAM FILES\Photographs Oct 2018 onwards\Large size photos\lamb mince raw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15610" y="3572024"/>
            <a:ext cx="4136345" cy="2828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:\Shared\EDUCATION TEAM FILES\Photographs Oct 2018 onwards\Medium size photos\Food and Drinks\Lamb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32682" y="1878696"/>
            <a:ext cx="4424751" cy="2951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7765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altLang="en-US" sz="3600" dirty="0">
                <a:latin typeface="Century Gothic" pitchFamily="34" charset="0"/>
              </a:rPr>
              <a:t>What food </a:t>
            </a:r>
            <a:r>
              <a:rPr lang="en-GB" altLang="en-US" sz="3600" dirty="0" smtClean="0">
                <a:latin typeface="Century Gothic" pitchFamily="34" charset="0"/>
              </a:rPr>
              <a:t>is made </a:t>
            </a:r>
            <a:r>
              <a:rPr lang="en-GB" altLang="en-US" sz="3600" dirty="0">
                <a:latin typeface="Century Gothic" pitchFamily="34" charset="0"/>
              </a:rPr>
              <a:t>from </a:t>
            </a:r>
            <a:r>
              <a:rPr lang="en-GB" altLang="en-US" sz="3600" dirty="0" smtClean="0">
                <a:latin typeface="Century Gothic" pitchFamily="34" charset="0"/>
              </a:rPr>
              <a:t>lamb?</a:t>
            </a:r>
            <a:endParaRPr lang="en-US" dirty="0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4961123" y="4893045"/>
            <a:ext cx="237648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Lamb chops</a:t>
            </a: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Box 13"/>
          <p:cNvSpPr txBox="1">
            <a:spLocks noChangeArrowheads="1"/>
          </p:cNvSpPr>
          <p:nvPr/>
        </p:nvSpPr>
        <p:spPr bwMode="auto">
          <a:xfrm>
            <a:off x="8157008" y="4941888"/>
            <a:ext cx="313776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Lamb </a:t>
            </a:r>
            <a:r>
              <a:rPr lang="en-GB" alt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rogan</a:t>
            </a: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Box 16"/>
          <p:cNvSpPr txBox="1">
            <a:spLocks noChangeArrowheads="1"/>
          </p:cNvSpPr>
          <p:nvPr/>
        </p:nvSpPr>
        <p:spPr bwMode="auto">
          <a:xfrm>
            <a:off x="1169274" y="4902749"/>
            <a:ext cx="272583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Shepherds pie</a:t>
            </a: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14963" y="2524947"/>
            <a:ext cx="3068807" cy="2137073"/>
          </a:xfrm>
          <a:prstGeom prst="rect">
            <a:avLst/>
          </a:prstGeom>
        </p:spPr>
      </p:pic>
      <p:pic>
        <p:nvPicPr>
          <p:cNvPr id="4098" name="Picture 2" descr="S:\Shared\EDUCATION TEAM FILES\Photographs Oct 2018 onwards\Large size photos\lamb rogan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57007" y="2283798"/>
            <a:ext cx="3643459" cy="2609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S:\Shared\EDUCATION TEAM FILES\Photographs Oct 2018 onwards\shepherds pie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57902" y="2693231"/>
            <a:ext cx="2948575" cy="1968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632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S:\Shared\EDUCATION TEAM FILES\Photographs Oct 2018 onwards\broiler hen chicke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43895" y="1955685"/>
            <a:ext cx="4595751" cy="4375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What can you see here?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 smtClean="0"/>
              <a:t>A chicken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78235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altLang="en-US" sz="3200" dirty="0">
                <a:latin typeface="Century Gothic" pitchFamily="34" charset="0"/>
              </a:rPr>
              <a:t>What meat is from </a:t>
            </a:r>
            <a:r>
              <a:rPr lang="en-GB" altLang="en-US" sz="3200" dirty="0" smtClean="0">
                <a:latin typeface="Century Gothic" pitchFamily="34" charset="0"/>
              </a:rPr>
              <a:t>chickens?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469030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 smtClean="0"/>
              <a:t>Chicken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GB" altLang="en-US" sz="2800" dirty="0"/>
              <a:t>Chickens which provide meat are called broilers.</a:t>
            </a:r>
            <a:endParaRPr lang="en-US" altLang="en-US" sz="2800" dirty="0"/>
          </a:p>
          <a:p>
            <a:pPr marL="0" indent="0">
              <a:buNone/>
            </a:pPr>
            <a:endParaRPr lang="en-US" sz="2800" dirty="0"/>
          </a:p>
        </p:txBody>
      </p:sp>
      <p:pic>
        <p:nvPicPr>
          <p:cNvPr id="5122" name="Picture 2" descr="S:\Shared\EDUCATION TEAM FILES\Photographs Oct 2018 onwards\Medium size photos\Food and Drinks\Meat, Fish, Eggs, Tofu\Whole fresh chicken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87544" y="2402551"/>
            <a:ext cx="4868092" cy="3582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3556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altLang="en-US" sz="3600" dirty="0">
                <a:latin typeface="Century Gothic" pitchFamily="34" charset="0"/>
              </a:rPr>
              <a:t>What food </a:t>
            </a:r>
            <a:r>
              <a:rPr lang="en-GB" altLang="en-US" sz="3600" dirty="0" smtClean="0">
                <a:latin typeface="Century Gothic" pitchFamily="34" charset="0"/>
              </a:rPr>
              <a:t>is made </a:t>
            </a:r>
            <a:r>
              <a:rPr lang="en-GB" altLang="en-US" sz="3600" dirty="0">
                <a:latin typeface="Century Gothic" pitchFamily="34" charset="0"/>
              </a:rPr>
              <a:t>from </a:t>
            </a:r>
            <a:r>
              <a:rPr lang="en-GB" altLang="en-US" sz="3600" dirty="0" smtClean="0">
                <a:latin typeface="Century Gothic" pitchFamily="34" charset="0"/>
              </a:rPr>
              <a:t>chicken?</a:t>
            </a:r>
            <a:endParaRPr lang="en-US" dirty="0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4747367" y="4966057"/>
            <a:ext cx="297159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Chicken breast</a:t>
            </a: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Box 13"/>
          <p:cNvSpPr txBox="1">
            <a:spLocks noChangeArrowheads="1"/>
          </p:cNvSpPr>
          <p:nvPr/>
        </p:nvSpPr>
        <p:spPr bwMode="auto">
          <a:xfrm>
            <a:off x="8373507" y="4904502"/>
            <a:ext cx="313776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Chicken curry</a:t>
            </a: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Box 16"/>
          <p:cNvSpPr txBox="1">
            <a:spLocks noChangeArrowheads="1"/>
          </p:cNvSpPr>
          <p:nvPr/>
        </p:nvSpPr>
        <p:spPr bwMode="auto">
          <a:xfrm>
            <a:off x="1169274" y="4902749"/>
            <a:ext cx="272583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Roast </a:t>
            </a:r>
            <a:r>
              <a:rPr lang="en-GB" alt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chicken</a:t>
            </a: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1384" y="2887107"/>
            <a:ext cx="2703513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1111" y="2887107"/>
            <a:ext cx="2902559" cy="1935039"/>
          </a:xfrm>
          <a:prstGeom prst="rect">
            <a:avLst/>
          </a:prstGeom>
        </p:spPr>
      </p:pic>
      <p:pic>
        <p:nvPicPr>
          <p:cNvPr id="2050" name="Picture 2" descr="S:\Shared\EDUCATION TEAM FILES\Photographs Oct 2018 onwards\Medium size photos\Food and Drinks\Main Meals\chicken curry shutterstock_109825379.jp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483" t="15510"/>
          <a:stretch/>
        </p:blipFill>
        <p:spPr bwMode="auto">
          <a:xfrm>
            <a:off x="8480385" y="2648065"/>
            <a:ext cx="3375478" cy="2278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3413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altLang="en-US" sz="3600" dirty="0" smtClean="0">
                <a:latin typeface="Century Gothic" pitchFamily="34" charset="0"/>
              </a:rPr>
              <a:t>Where do we buy meat?</a:t>
            </a:r>
            <a:endParaRPr lang="en-US" dirty="0"/>
          </a:p>
        </p:txBody>
      </p:sp>
      <p:grpSp>
        <p:nvGrpSpPr>
          <p:cNvPr id="13" name="Group 9"/>
          <p:cNvGrpSpPr>
            <a:grpSpLocks/>
          </p:cNvGrpSpPr>
          <p:nvPr/>
        </p:nvGrpSpPr>
        <p:grpSpPr bwMode="auto">
          <a:xfrm>
            <a:off x="7383441" y="4583219"/>
            <a:ext cx="2527219" cy="1812131"/>
            <a:chOff x="2949575" y="4016076"/>
            <a:chExt cx="2884487" cy="2293243"/>
          </a:xfrm>
        </p:grpSpPr>
        <p:pic>
          <p:nvPicPr>
            <p:cNvPr id="14" name="Picture 12" descr="C:\Users\Jenny\Dropbox\Red Tractor images for BNF\images\ADLI_075.JPG"/>
            <p:cNvPicPr>
              <a:picLocks noChangeAspect="1" noChangeArrowheads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6640" t="7730" r="15308" b="7411"/>
            <a:stretch>
              <a:fillRect/>
            </a:stretch>
          </p:blipFill>
          <p:spPr bwMode="auto">
            <a:xfrm>
              <a:off x="2949575" y="4016076"/>
              <a:ext cx="2884487" cy="2293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Rectangle 14"/>
            <p:cNvSpPr/>
            <p:nvPr/>
          </p:nvSpPr>
          <p:spPr>
            <a:xfrm>
              <a:off x="3563938" y="4436928"/>
              <a:ext cx="828675" cy="431968"/>
            </a:xfrm>
            <a:prstGeom prst="rect">
              <a:avLst/>
            </a:prstGeom>
            <a:solidFill>
              <a:srgbClr val="CE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</p:grpSp>
      <p:sp>
        <p:nvSpPr>
          <p:cNvPr id="16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507129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 smtClean="0"/>
              <a:t>Meat is from a local shop or supermarket.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Meat is also available from a butcher.</a:t>
            </a:r>
            <a:endParaRPr lang="en-US" sz="2800" dirty="0"/>
          </a:p>
        </p:txBody>
      </p:sp>
      <p:grpSp>
        <p:nvGrpSpPr>
          <p:cNvPr id="9" name="Group 7"/>
          <p:cNvGrpSpPr>
            <a:grpSpLocks/>
          </p:cNvGrpSpPr>
          <p:nvPr/>
        </p:nvGrpSpPr>
        <p:grpSpPr bwMode="auto">
          <a:xfrm>
            <a:off x="10231277" y="4529749"/>
            <a:ext cx="1637486" cy="1716645"/>
            <a:chOff x="539552" y="1268760"/>
            <a:chExt cx="2619143" cy="2384150"/>
          </a:xfrm>
        </p:grpSpPr>
        <p:pic>
          <p:nvPicPr>
            <p:cNvPr id="10" name="Picture 19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1268760"/>
              <a:ext cx="2619143" cy="2384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" name="Flowchart: Decision 10"/>
            <p:cNvSpPr/>
            <p:nvPr/>
          </p:nvSpPr>
          <p:spPr>
            <a:xfrm>
              <a:off x="971314" y="2277377"/>
              <a:ext cx="900033" cy="324028"/>
            </a:xfrm>
            <a:prstGeom prst="flowChartDecision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</p:grpSp>
      <p:pic>
        <p:nvPicPr>
          <p:cNvPr id="7170" name="Picture 2" descr="S:\Shared\EDUCATION TEAM FILES\Meat and education\Images - NOT BNF COPYRIGHT\iStock_000014476652Small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40388" y="1948392"/>
            <a:ext cx="3725033" cy="2479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7211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altLang="en-US" sz="3600" dirty="0" smtClean="0">
                <a:latin typeface="Century Gothic" pitchFamily="34" charset="0"/>
              </a:rPr>
              <a:t>Summary</a:t>
            </a:r>
            <a:endParaRPr lang="en-US" dirty="0"/>
          </a:p>
        </p:txBody>
      </p:sp>
      <p:grpSp>
        <p:nvGrpSpPr>
          <p:cNvPr id="9" name="Group 7"/>
          <p:cNvGrpSpPr>
            <a:grpSpLocks/>
          </p:cNvGrpSpPr>
          <p:nvPr/>
        </p:nvGrpSpPr>
        <p:grpSpPr bwMode="auto">
          <a:xfrm>
            <a:off x="5048322" y="2415967"/>
            <a:ext cx="1637486" cy="1716645"/>
            <a:chOff x="539552" y="1268760"/>
            <a:chExt cx="2619143" cy="2384150"/>
          </a:xfrm>
        </p:grpSpPr>
        <p:pic>
          <p:nvPicPr>
            <p:cNvPr id="10" name="Picture 19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1268760"/>
              <a:ext cx="2619143" cy="2384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" name="Flowchart: Decision 10"/>
            <p:cNvSpPr/>
            <p:nvPr/>
          </p:nvSpPr>
          <p:spPr>
            <a:xfrm>
              <a:off x="971314" y="2277377"/>
              <a:ext cx="900033" cy="324028"/>
            </a:xfrm>
            <a:prstGeom prst="flowChartDecision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</p:grpSp>
      <p:sp>
        <p:nvSpPr>
          <p:cNvPr id="17" name="Right Arrow 16"/>
          <p:cNvSpPr/>
          <p:nvPr/>
        </p:nvSpPr>
        <p:spPr>
          <a:xfrm>
            <a:off x="3783553" y="2754955"/>
            <a:ext cx="936104" cy="648072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ight Arrow 17"/>
          <p:cNvSpPr/>
          <p:nvPr/>
        </p:nvSpPr>
        <p:spPr>
          <a:xfrm>
            <a:off x="7036918" y="2754955"/>
            <a:ext cx="936104" cy="648072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/>
          <p:cNvSpPr txBox="1"/>
          <p:nvPr/>
        </p:nvSpPr>
        <p:spPr>
          <a:xfrm>
            <a:off x="613846" y="4304548"/>
            <a:ext cx="33881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Animals are reared for our food.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632606" y="4338149"/>
            <a:ext cx="31615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Meat – from the animal.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350978" y="4447536"/>
            <a:ext cx="369471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Lots of different meals are made with meat.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Picture 2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8176" y="2318562"/>
            <a:ext cx="2506992" cy="1880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17659" y="2253829"/>
            <a:ext cx="2961356" cy="1970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195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3600" dirty="0"/>
              <a:t>For further information, go to:</a:t>
            </a:r>
          </a:p>
          <a:p>
            <a:pPr marL="0" indent="0" algn="ctr">
              <a:buNone/>
            </a:pPr>
            <a:r>
              <a:rPr lang="en-US" sz="3600" dirty="0"/>
              <a:t>www.foodafactoflife.org.uk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76902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</TotalTime>
  <Words>237</Words>
  <Application>Microsoft Office PowerPoint</Application>
  <PresentationFormat>Custom</PresentationFormat>
  <Paragraphs>64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Office Theme</vt:lpstr>
      <vt:lpstr>Custom Design</vt:lpstr>
      <vt:lpstr>1_Custom Design</vt:lpstr>
      <vt:lpstr>3_Custom Design</vt:lpstr>
      <vt:lpstr>Where does meat come from?</vt:lpstr>
      <vt:lpstr>What are these?</vt:lpstr>
      <vt:lpstr>Meat is from different animals</vt:lpstr>
      <vt:lpstr>Meat</vt:lpstr>
      <vt:lpstr>What are these?</vt:lpstr>
      <vt:lpstr>What meat is from cattle?</vt:lpstr>
      <vt:lpstr>What food is made from beef? </vt:lpstr>
      <vt:lpstr>What are these?</vt:lpstr>
      <vt:lpstr>What meat is from pigs?</vt:lpstr>
      <vt:lpstr>What food is made from pork? </vt:lpstr>
      <vt:lpstr>What can you see here?</vt:lpstr>
      <vt:lpstr>What meat is from lamb?</vt:lpstr>
      <vt:lpstr>What food is made from lamb?</vt:lpstr>
      <vt:lpstr>What can you see here?</vt:lpstr>
      <vt:lpstr>What meat is from chickens?</vt:lpstr>
      <vt:lpstr>What food is made from chicken?</vt:lpstr>
      <vt:lpstr>Where do we buy meat?</vt:lpstr>
      <vt:lpstr>Summary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Roy Ballam</cp:lastModifiedBy>
  <cp:revision>36</cp:revision>
  <dcterms:created xsi:type="dcterms:W3CDTF">2018-10-10T09:22:08Z</dcterms:created>
  <dcterms:modified xsi:type="dcterms:W3CDTF">2018-12-17T11:52:46Z</dcterms:modified>
</cp:coreProperties>
</file>