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notesMasterIdLst>
    <p:notesMasterId r:id="rId32"/>
  </p:notesMasterIdLst>
  <p:sldIdLst>
    <p:sldId id="256" r:id="rId7"/>
    <p:sldId id="263" r:id="rId8"/>
    <p:sldId id="262"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65" r:id="rId31"/>
  </p:sldIdLst>
  <p:sldSz cx="18288000" cy="10287000"/>
  <p:notesSz cx="6858000" cy="9144000"/>
  <p:embeddedFontLst>
    <p:embeddedFont>
      <p:font typeface="Source Sans Pro" panose="020B0503030403020204" pitchFamily="34" charset="0"/>
      <p:regular r:id="rId33"/>
      <p:bold r:id="rId34"/>
      <p:italic r:id="rId35"/>
      <p:boldItalic r:id="rId36"/>
    </p:embeddedFont>
    <p:embeddedFont>
      <p:font typeface="Source Sans Pro Light" panose="020B0403030403020204" pitchFamily="34" charset="0"/>
      <p:regular r:id="rId37"/>
      <p:italic r:id="rId38"/>
    </p:embeddedFont>
    <p:embeddedFont>
      <p:font typeface="Source Sans Pro SemiBold" panose="020B0603030403020204" pitchFamily="34" charset="0"/>
      <p:bold r:id="rId39"/>
      <p:boldItalic r:id="rId40"/>
    </p:embeddedFont>
    <p:embeddedFont>
      <p:font typeface="Source Sans Pro Semi-Bol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263"/>
            <p14:sldId id="262"/>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65"/>
          </p14:sldIdLst>
        </p14:section>
        <p14:section name="Dividers" id="{BF34AD7B-428F-4B5E-9F96-FB9763547D0B}">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940" y="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9CA04E6F-9B24-452A-BDA3-5D96B223031B}"/>
    <pc:docChg chg="modSld">
      <pc:chgData name="Orla Condon" userId="62ca7181-df71-4740-a21a-4649c658ad3a" providerId="ADAL" clId="{9CA04E6F-9B24-452A-BDA3-5D96B223031B}" dt="2026-05-05T11:33:38.761" v="5" actId="113"/>
      <pc:docMkLst>
        <pc:docMk/>
      </pc:docMkLst>
      <pc:sldChg chg="modSp mod">
        <pc:chgData name="Orla Condon" userId="62ca7181-df71-4740-a21a-4649c658ad3a" providerId="ADAL" clId="{9CA04E6F-9B24-452A-BDA3-5D96B223031B}" dt="2026-05-05T11:33:38.761" v="5" actId="113"/>
        <pc:sldMkLst>
          <pc:docMk/>
          <pc:sldMk cId="4006020589" sldId="286"/>
        </pc:sldMkLst>
        <pc:spChg chg="mod">
          <ac:chgData name="Orla Condon" userId="62ca7181-df71-4740-a21a-4649c658ad3a" providerId="ADAL" clId="{9CA04E6F-9B24-452A-BDA3-5D96B223031B}" dt="2026-05-05T11:33:38.761" v="5" actId="113"/>
          <ac:spMkLst>
            <pc:docMk/>
            <pc:sldMk cId="4006020589" sldId="286"/>
            <ac:spMk id="4" creationId="{BD9DAE2A-69BA-0976-CF39-22178A5817C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C005F9-8D58-43BA-B6DC-609AF5516C46}" type="datetimeFigureOut">
              <a:rPr lang="en-GB" smtClean="0"/>
              <a:t>05/05/2026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80DB29-3D47-4DA7-AE91-240FD496BFDC}" type="slidenum">
              <a:rPr lang="en-GB" smtClean="0"/>
              <a:t>‹#›</a:t>
            </a:fld>
            <a:endParaRPr lang="en-GB"/>
          </a:p>
        </p:txBody>
      </p:sp>
    </p:spTree>
    <p:extLst>
      <p:ext uri="{BB962C8B-B14F-4D97-AF65-F5344CB8AC3E}">
        <p14:creationId xmlns:p14="http://schemas.microsoft.com/office/powerpoint/2010/main" val="2920734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180DB29-3D47-4DA7-AE91-240FD496BFDC}" type="slidenum">
              <a:rPr lang="en-GB" smtClean="0"/>
              <a:t>20</a:t>
            </a:fld>
            <a:endParaRPr lang="en-GB"/>
          </a:p>
        </p:txBody>
      </p:sp>
    </p:spTree>
    <p:extLst>
      <p:ext uri="{BB962C8B-B14F-4D97-AF65-F5344CB8AC3E}">
        <p14:creationId xmlns:p14="http://schemas.microsoft.com/office/powerpoint/2010/main" val="1663772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08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70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Tree>
    <p:extLst>
      <p:ext uri="{BB962C8B-B14F-4D97-AF65-F5344CB8AC3E}">
        <p14:creationId xmlns:p14="http://schemas.microsoft.com/office/powerpoint/2010/main" val="88587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Tree>
    <p:extLst>
      <p:ext uri="{BB962C8B-B14F-4D97-AF65-F5344CB8AC3E}">
        <p14:creationId xmlns:p14="http://schemas.microsoft.com/office/powerpoint/2010/main" val="381387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8.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dirty="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dirty="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hyperlink" Target="https://play.kahoot.it/" TargetMode="Externa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a:xfrm>
            <a:off x="7136495" y="3820885"/>
            <a:ext cx="9857014" cy="2362200"/>
          </a:xfrm>
        </p:spPr>
        <p:txBody>
          <a:bodyPr lIns="91440" tIns="45720" rIns="91440" bIns="45720" anchor="t"/>
          <a:lstStyle/>
          <a:p>
            <a:r>
              <a:rPr lang="en-GB" dirty="0">
                <a:ea typeface="Source Sans Pro SemiBold"/>
              </a:rPr>
              <a:t>8 tips for healthy eating</a:t>
            </a:r>
            <a:endParaRPr lang="en-GB" dirty="0"/>
          </a:p>
        </p:txBody>
      </p:sp>
      <p:pic>
        <p:nvPicPr>
          <p:cNvPr id="6" name="Picture Placeholder 5">
            <a:extLst>
              <a:ext uri="{FF2B5EF4-FFF2-40B4-BE49-F238E27FC236}">
                <a16:creationId xmlns:a16="http://schemas.microsoft.com/office/drawing/2014/main" id="{BB4275AB-A89C-C566-C619-F59D7526FDC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9615" r="19615"/>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65871" y="3450527"/>
            <a:ext cx="8726173" cy="5807773"/>
            <a:chOff x="0" y="0"/>
            <a:chExt cx="2362379" cy="1572300"/>
          </a:xfrm>
        </p:grpSpPr>
        <p:sp>
          <p:nvSpPr>
            <p:cNvPr id="3" name="Freeform 3"/>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8827067" y="3771900"/>
            <a:ext cx="7604837" cy="5124480"/>
          </a:xfrm>
          <a:prstGeom prst="rect">
            <a:avLst/>
          </a:prstGeom>
        </p:spPr>
        <p:txBody>
          <a:bodyPr wrap="square" lIns="0" tIns="0" rIns="0" bIns="0" rtlCol="0" anchor="t">
            <a:spAutoFit/>
          </a:bodyPr>
          <a:lstStyle/>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4. Cut down on saturated fat and sugar.</a:t>
            </a:r>
            <a:endParaRPr lang="en-US" sz="3200" dirty="0">
              <a:latin typeface="Source Sans Pro" panose="020B0503030403020204" pitchFamily="34" charset="0"/>
              <a:ea typeface="Source Sans Pro" panose="020B0503030403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5. Eat less salt.</a:t>
            </a:r>
            <a:endParaRPr lang="en-US" sz="3200" dirty="0">
              <a:latin typeface="Source Sans Pro" panose="020B0503030403020204" pitchFamily="34" charset="0"/>
              <a:ea typeface="Source Sans Pro" panose="020B0503030403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6. Get active and be a healthy weight.</a:t>
            </a:r>
            <a:endParaRPr lang="en-US" sz="3200" dirty="0">
              <a:latin typeface="Source Sans Pro" panose="020B0503030403020204" pitchFamily="34" charset="0"/>
              <a:ea typeface="Source Sans Pro" panose="020B0503030403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7. Don’t get thirsty.</a:t>
            </a:r>
            <a:endParaRPr lang="en-US" sz="3200" dirty="0">
              <a:latin typeface="Source Sans Pro" panose="020B0503030403020204" pitchFamily="34" charset="0"/>
              <a:ea typeface="Source Sans Pro" panose="020B0503030403020204" pitchFamily="34" charset="0"/>
            </a:endParaRPr>
          </a:p>
          <a:p>
            <a:endPar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endParaRPr>
          </a:p>
          <a:p>
            <a:r>
              <a:rPr lang="en-US" sz="3200" dirty="0">
                <a:solidFill>
                  <a:srgbClr val="000000"/>
                </a:solidFill>
                <a:latin typeface="Source Sans Pro" panose="020B0503030403020204" pitchFamily="34" charset="0"/>
                <a:ea typeface="Source Sans Pro" panose="020B0503030403020204" pitchFamily="34" charset="0"/>
                <a:cs typeface="Arial"/>
                <a:sym typeface="Source Sans Pro Light"/>
              </a:rPr>
              <a:t>8. Don’t skip breakfast.</a:t>
            </a:r>
            <a:endParaRPr lang="en-US" sz="3200" dirty="0">
              <a:latin typeface="Source Sans Pro" panose="020B0503030403020204" pitchFamily="34" charset="0"/>
              <a:ea typeface="Source Sans Pro" panose="020B0503030403020204" pitchFamily="34" charset="0"/>
              <a:sym typeface="Source Sans Pro Light"/>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p:cNvSpPr txBox="1"/>
          <p:nvPr/>
        </p:nvSpPr>
        <p:spPr>
          <a:xfrm>
            <a:off x="1093398" y="453843"/>
            <a:ext cx="13176175"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Eight tips for healthy eating</a:t>
            </a:r>
            <a:endParaRPr lang="en-US" sz="5400" b="1" dirty="0">
              <a:solidFill>
                <a:srgbClr val="34713B"/>
              </a:solidFill>
              <a:latin typeface="Source Sans Pro Semi-Bold"/>
              <a:ea typeface="Source Sans Pro Semi-Bold"/>
              <a:cs typeface="Source Sans Pro Semi-Bold"/>
            </a:endParaRPr>
          </a:p>
        </p:txBody>
      </p:sp>
      <p:sp>
        <p:nvSpPr>
          <p:cNvPr id="12" name="TextBox 12"/>
          <p:cNvSpPr txBox="1"/>
          <p:nvPr/>
        </p:nvSpPr>
        <p:spPr>
          <a:xfrm>
            <a:off x="1096608" y="3499513"/>
            <a:ext cx="6584877" cy="4431983"/>
          </a:xfrm>
          <a:prstGeom prst="rect">
            <a:avLst/>
          </a:prstGeom>
        </p:spPr>
        <p:txBody>
          <a:bodyPr wrap="square" lIns="0" tIns="0" rIns="0" bIns="0" rtlCol="0" anchor="t">
            <a:spAutoFit/>
          </a:bodyPr>
          <a:lstStyle/>
          <a:p>
            <a:pPr marL="0" indent="0" algn="l" rtl="0"/>
            <a:r>
              <a:rPr lang="en-GB" sz="3200" b="0" i="0" kern="1200" dirty="0">
                <a:latin typeface="Source Sans Pro" panose="020B0503030403020204" pitchFamily="34" charset="0"/>
                <a:ea typeface="Source Sans Pro" panose="020B0503030403020204" pitchFamily="34" charset="0"/>
                <a:cs typeface="Arial"/>
              </a:rPr>
              <a:t>These eight practical tips cover the basics of healthy eating and can help you make healthier choices.</a:t>
            </a:r>
          </a:p>
          <a:p>
            <a:pPr marL="0" indent="0" algn="l" rtl="0"/>
            <a:endParaRPr lang="en-GB" sz="3200" dirty="0">
              <a:latin typeface="Source Sans Pro" panose="020B0503030403020204" pitchFamily="34" charset="0"/>
              <a:ea typeface="Source Sans Pro" panose="020B0503030403020204" pitchFamily="34" charset="0"/>
            </a:endParaRPr>
          </a:p>
          <a:p>
            <a:pPr marL="971550" lvl="1" indent="-514350">
              <a:buFont typeface="+mj-lt"/>
              <a:buAutoNum type="arabicPeriod"/>
            </a:pPr>
            <a:r>
              <a:rPr lang="en-US" sz="3200" b="0" i="0" kern="1200" dirty="0">
                <a:latin typeface="Source Sans Pro" panose="020B0503030403020204" pitchFamily="34" charset="0"/>
                <a:ea typeface="Source Sans Pro" panose="020B0503030403020204" pitchFamily="34" charset="0"/>
                <a:cs typeface="Arial"/>
              </a:rPr>
              <a:t>Base your meals on starchy carbohydrates.</a:t>
            </a:r>
            <a:endParaRPr lang="en-US" sz="3200" dirty="0">
              <a:latin typeface="Source Sans Pro" panose="020B0503030403020204" pitchFamily="34" charset="0"/>
              <a:ea typeface="Source Sans Pro" panose="020B0503030403020204" pitchFamily="34" charset="0"/>
              <a:cs typeface="Arial"/>
            </a:endParaRPr>
          </a:p>
          <a:p>
            <a:pPr marL="971550" lvl="1" indent="-514350">
              <a:buFont typeface="+mj-lt"/>
              <a:buAutoNum type="arabicPeriod"/>
            </a:pPr>
            <a:r>
              <a:rPr lang="en-US" sz="3200" dirty="0">
                <a:latin typeface="Source Sans Pro" panose="020B0503030403020204" pitchFamily="34" charset="0"/>
                <a:ea typeface="Source Sans Pro" panose="020B0503030403020204" pitchFamily="34" charset="0"/>
                <a:cs typeface="Arial"/>
              </a:rPr>
              <a:t>Eat</a:t>
            </a:r>
            <a:r>
              <a:rPr lang="en-US" sz="3200" b="0" i="0" kern="1200" dirty="0">
                <a:latin typeface="Source Sans Pro" panose="020B0503030403020204" pitchFamily="34" charset="0"/>
                <a:ea typeface="Source Sans Pro" panose="020B0503030403020204" pitchFamily="34" charset="0"/>
                <a:cs typeface="Arial"/>
              </a:rPr>
              <a:t> lots of fruit and veg.</a:t>
            </a:r>
          </a:p>
          <a:p>
            <a:pPr marL="971550" lvl="1" indent="-514350">
              <a:buFont typeface="+mj-lt"/>
              <a:buAutoNum type="arabicPeriod"/>
            </a:pPr>
            <a:r>
              <a:rPr lang="en-US" sz="3200" dirty="0">
                <a:latin typeface="Source Sans Pro" panose="020B0503030403020204" pitchFamily="34" charset="0"/>
                <a:ea typeface="Source Sans Pro" panose="020B0503030403020204" pitchFamily="34" charset="0"/>
                <a:cs typeface="Arial"/>
              </a:rPr>
              <a:t>Eat</a:t>
            </a:r>
            <a:r>
              <a:rPr lang="en-US" sz="3200" b="0" i="0" kern="1200" dirty="0">
                <a:latin typeface="Source Sans Pro" panose="020B0503030403020204" pitchFamily="34" charset="0"/>
                <a:ea typeface="Source Sans Pro" panose="020B0503030403020204" pitchFamily="34" charset="0"/>
                <a:cs typeface="Arial"/>
              </a:rPr>
              <a:t> more fish – including a portion of oily fish.</a:t>
            </a:r>
            <a:endParaRPr lang="en-US" sz="3200" dirty="0">
              <a:latin typeface="Source Sans Pro" panose="020B0503030403020204" pitchFamily="34" charset="0"/>
              <a:ea typeface="Source Sans Pro" panose="020B0503030403020204" pitchFamily="34" charset="0"/>
              <a:cs typeface="Source Sans Pro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05354" y="776215"/>
            <a:ext cx="13291457"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1. Base your meals on starchy carbohydrates</a:t>
            </a:r>
            <a:endParaRPr lang="en-US" sz="5400" b="1" dirty="0">
              <a:solidFill>
                <a:srgbClr val="34713B"/>
              </a:solidFill>
              <a:latin typeface="Source Sans Pro Semi-Bold"/>
              <a:ea typeface="Source Sans Pro Semi-Bold"/>
              <a:cs typeface="Source Sans Pro Semi-Bold"/>
            </a:endParaRPr>
          </a:p>
        </p:txBody>
      </p:sp>
      <p:sp>
        <p:nvSpPr>
          <p:cNvPr id="9" name="TextBox 9"/>
          <p:cNvSpPr txBox="1"/>
          <p:nvPr/>
        </p:nvSpPr>
        <p:spPr>
          <a:xfrm>
            <a:off x="1028700" y="2845389"/>
            <a:ext cx="9643849" cy="6001643"/>
          </a:xfrm>
          <a:prstGeom prst="rect">
            <a:avLst/>
          </a:prstGeom>
        </p:spPr>
        <p:txBody>
          <a:bodyPr wrap="square" lIns="0" tIns="0" rIns="0" bIns="0" rtlCol="0" anchor="t">
            <a:spAutoFit/>
          </a:bodyPr>
          <a:lstStyle/>
          <a:p>
            <a:pPr marL="0" indent="0" algn="l" rtl="0"/>
            <a:r>
              <a:rPr lang="en-GB" sz="3200" b="0" i="0" kern="1200" dirty="0">
                <a:latin typeface="Source Sans Pro" panose="020B0503030403020204" pitchFamily="34" charset="0"/>
                <a:ea typeface="Source Sans Pro" panose="020B0503030403020204" pitchFamily="34" charset="0"/>
                <a:cs typeface="Arial"/>
              </a:rPr>
              <a:t>Starchy carbohydrate foods include potatoes, bread, pasta, rice and noodles. Where possible, it is recommended you choose wholegrain or higher fibre versions with less added fat, salt and sugar. </a:t>
            </a:r>
          </a:p>
          <a:p>
            <a:pPr marL="0" indent="0" algn="l" rtl="0"/>
            <a:endParaRPr lang="en-GB" sz="3200" dirty="0">
              <a:latin typeface="Source Sans Pro" panose="020B0503030403020204" pitchFamily="34" charset="0"/>
              <a:ea typeface="Source Sans Pro" panose="020B0503030403020204" pitchFamily="34" charset="0"/>
            </a:endParaRPr>
          </a:p>
          <a:p>
            <a:pPr marL="0" indent="0" algn="l" rtl="0"/>
            <a:r>
              <a:rPr lang="en-US" sz="3200" b="0" i="0" kern="1200" dirty="0">
                <a:latin typeface="Source Sans Pro" panose="020B0503030403020204" pitchFamily="34" charset="0"/>
                <a:ea typeface="Source Sans Pro" panose="020B0503030403020204" pitchFamily="34" charset="0"/>
                <a:cs typeface="Arial"/>
              </a:rPr>
              <a:t>Starchy foods provide energy (calories), as well as dietary </a:t>
            </a:r>
            <a:r>
              <a:rPr lang="en-US" sz="3200" b="0" i="0" kern="1200" dirty="0" err="1">
                <a:latin typeface="Source Sans Pro" panose="020B0503030403020204" pitchFamily="34" charset="0"/>
                <a:ea typeface="Source Sans Pro" panose="020B0503030403020204" pitchFamily="34" charset="0"/>
                <a:cs typeface="Arial"/>
              </a:rPr>
              <a:t>fibre</a:t>
            </a:r>
            <a:r>
              <a:rPr lang="en-US" sz="3200" b="0" i="0" kern="1200" dirty="0">
                <a:latin typeface="Source Sans Pro" panose="020B0503030403020204" pitchFamily="34" charset="0"/>
                <a:ea typeface="Source Sans Pro" panose="020B0503030403020204" pitchFamily="34" charset="0"/>
                <a:cs typeface="Arial"/>
              </a:rPr>
              <a:t>, calcium, iron and B vitamins. </a:t>
            </a:r>
          </a:p>
          <a:p>
            <a:pPr marL="0" indent="0" algn="l" rtl="0"/>
            <a:endParaRPr lang="en-GB" sz="3200" dirty="0">
              <a:latin typeface="Source Sans Pro" panose="020B0503030403020204" pitchFamily="34" charset="0"/>
              <a:ea typeface="Source Sans Pro" panose="020B0503030403020204" pitchFamily="34" charset="0"/>
            </a:endParaRPr>
          </a:p>
          <a:p>
            <a:pPr marL="0" indent="0" algn="l" rtl="0"/>
            <a:r>
              <a:rPr lang="en-GB" sz="3200" b="1" i="0" kern="1200" dirty="0">
                <a:latin typeface="Source Sans Pro" panose="020B0503030403020204" pitchFamily="34" charset="0"/>
                <a:ea typeface="Source Sans Pro" panose="020B0503030403020204" pitchFamily="34" charset="0"/>
                <a:cs typeface="Arial"/>
              </a:rPr>
              <a:t>Did you know?</a:t>
            </a:r>
            <a:r>
              <a:rPr lang="en-GB" sz="3200" b="0" i="0" kern="1200" dirty="0">
                <a:latin typeface="Source Sans Pro" panose="020B0503030403020204" pitchFamily="34" charset="0"/>
                <a:ea typeface="Source Sans Pro" panose="020B0503030403020204" pitchFamily="34" charset="0"/>
                <a:cs typeface="Arial"/>
              </a:rPr>
              <a:t> </a:t>
            </a:r>
          </a:p>
          <a:p>
            <a:pPr marL="0" indent="0" algn="l" rtl="0"/>
            <a:endParaRPr lang="en-GB" sz="3200" dirty="0">
              <a:latin typeface="Source Sans Pro" panose="020B0503030403020204" pitchFamily="34" charset="0"/>
              <a:ea typeface="Source Sans Pro" panose="020B0503030403020204" pitchFamily="34" charset="0"/>
            </a:endParaRPr>
          </a:p>
          <a:p>
            <a:pPr marL="0" indent="0" algn="l" rtl="0"/>
            <a:r>
              <a:rPr lang="en-GB" sz="3200" b="0" i="0" kern="1200" dirty="0">
                <a:latin typeface="Source Sans Pro" panose="020B0503030403020204" pitchFamily="34" charset="0"/>
                <a:ea typeface="Source Sans Pro" panose="020B0503030403020204" pitchFamily="34" charset="0"/>
                <a:cs typeface="Arial"/>
              </a:rPr>
              <a:t>Starchy carbohydrate foods contain fewer than half the calories of fats per gram.</a:t>
            </a:r>
            <a:endParaRPr lang="en-US" sz="3200" dirty="0">
              <a:latin typeface="Source Sans Pro" panose="020B0503030403020204" pitchFamily="34" charset="0"/>
              <a:ea typeface="Source Sans Pro" panose="020B0503030403020204" pitchFamily="34" charset="0"/>
              <a:cs typeface="Source Sans Pro Light"/>
              <a:sym typeface="Source Sans Pro Light"/>
            </a:endParaRPr>
          </a:p>
        </p:txBody>
      </p:sp>
      <p:pic>
        <p:nvPicPr>
          <p:cNvPr id="10" name="Picture 9" descr="A group of food on a white background&#10;&#10;AI-generated content may be incorrect.">
            <a:extLst>
              <a:ext uri="{FF2B5EF4-FFF2-40B4-BE49-F238E27FC236}">
                <a16:creationId xmlns:a16="http://schemas.microsoft.com/office/drawing/2014/main" id="{3B668D9A-900A-F914-FA2B-38B99694119C}"/>
              </a:ext>
            </a:extLst>
          </p:cNvPr>
          <p:cNvPicPr>
            <a:picLocks noChangeAspect="1"/>
          </p:cNvPicPr>
          <p:nvPr/>
        </p:nvPicPr>
        <p:blipFill>
          <a:blip r:embed="rId2"/>
          <a:stretch>
            <a:fillRect/>
          </a:stretch>
        </p:blipFill>
        <p:spPr>
          <a:xfrm>
            <a:off x="10672548" y="3534357"/>
            <a:ext cx="7248525" cy="3448050"/>
          </a:xfrm>
          <a:prstGeom prst="round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990D9-BF20-DA03-1B27-2933145DD0DB}"/>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BE98FB88-93A5-2713-6088-530955776DF2}"/>
              </a:ext>
            </a:extLst>
          </p:cNvPr>
          <p:cNvSpPr txBox="1"/>
          <p:nvPr/>
        </p:nvSpPr>
        <p:spPr>
          <a:xfrm>
            <a:off x="1028700" y="764086"/>
            <a:ext cx="13521231"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1. Base your meals on starchy carbohydrates</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51F71915-AE90-8F30-7991-B36594610DF9}"/>
              </a:ext>
            </a:extLst>
          </p:cNvPr>
          <p:cNvSpPr txBox="1"/>
          <p:nvPr/>
        </p:nvSpPr>
        <p:spPr>
          <a:xfrm>
            <a:off x="1028700" y="3090316"/>
            <a:ext cx="9643849" cy="5447645"/>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Most people need to eat more of these types of </a:t>
            </a:r>
            <a:r>
              <a:rPr lang="en-GB" sz="3200" b="0" i="0" kern="1200" dirty="0">
                <a:latin typeface="Source Sans Pro" panose="020B0503030403020204" pitchFamily="34" charset="0"/>
                <a:ea typeface="Source Sans Pro" panose="020B0503030403020204" pitchFamily="34" charset="0"/>
                <a:cs typeface="Arial"/>
              </a:rPr>
              <a:t>foods, </a:t>
            </a:r>
            <a:r>
              <a:rPr lang="en-GB" sz="3200" dirty="0">
                <a:latin typeface="Source Sans Pro" panose="020B0503030403020204" pitchFamily="34" charset="0"/>
                <a:ea typeface="Source Sans Pro" panose="020B0503030403020204" pitchFamily="34" charset="0"/>
                <a:cs typeface="Arial"/>
              </a:rPr>
              <a:t>especially those high in fibre</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so try to include an item from this group in each of your main meals</a:t>
            </a:r>
            <a:r>
              <a:rPr lang="en-GB" sz="3200" b="0" i="0" kern="1200" dirty="0">
                <a:latin typeface="Source Sans Pro" panose="020B0503030403020204" pitchFamily="34" charset="0"/>
                <a:ea typeface="Source Sans Pro" panose="020B0503030403020204" pitchFamily="34" charset="0"/>
                <a:cs typeface="Arial"/>
              </a:rPr>
              <a:t>.</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b="1" dirty="0">
                <a:latin typeface="Source Sans Pro" panose="020B0503030403020204" pitchFamily="34" charset="0"/>
                <a:ea typeface="Source Sans Pro" panose="020B0503030403020204" pitchFamily="34" charset="0"/>
                <a:cs typeface="Arial"/>
              </a:rPr>
              <a:t>Can</a:t>
            </a:r>
            <a:r>
              <a:rPr lang="en-GB" sz="3200" b="1" i="0" kern="1200" dirty="0">
                <a:latin typeface="Source Sans Pro" panose="020B0503030403020204" pitchFamily="34" charset="0"/>
                <a:ea typeface="Source Sans Pro" panose="020B0503030403020204" pitchFamily="34" charset="0"/>
                <a:cs typeface="Arial"/>
              </a:rPr>
              <a:t> you </a:t>
            </a:r>
            <a:r>
              <a:rPr lang="en-GB" sz="3200" b="1" dirty="0">
                <a:latin typeface="Source Sans Pro" panose="020B0503030403020204" pitchFamily="34" charset="0"/>
                <a:ea typeface="Source Sans Pro" panose="020B0503030403020204" pitchFamily="34" charset="0"/>
                <a:cs typeface="Arial"/>
              </a:rPr>
              <a:t>think of some ideas?</a:t>
            </a:r>
            <a:endParaRPr lang="en-US" sz="3200" dirty="0">
              <a:latin typeface="Source Sans Pro" panose="020B0503030403020204" pitchFamily="34" charset="0"/>
              <a:ea typeface="Source Sans Pro" panose="020B0503030403020204" pitchFamily="34" charset="0"/>
            </a:endParaRPr>
          </a:p>
          <a:p>
            <a:endParaRPr lang="en-GB" sz="3200" b="1" dirty="0">
              <a:latin typeface="Source Sans Pro" panose="020B0503030403020204" pitchFamily="34" charset="0"/>
              <a:ea typeface="Source Sans Pro" panose="020B0503030403020204" pitchFamily="34" charset="0"/>
              <a:cs typeface="Arial"/>
            </a:endParaRPr>
          </a:p>
          <a:p>
            <a:r>
              <a:rPr lang="en-GB" sz="3200" i="1" dirty="0">
                <a:latin typeface="Source Sans Pro" panose="020B0503030403020204" pitchFamily="34" charset="0"/>
                <a:ea typeface="Source Sans Pro" panose="020B0503030403020204" pitchFamily="34" charset="0"/>
                <a:cs typeface="Arial"/>
              </a:rPr>
              <a:t>Breakfast</a:t>
            </a:r>
            <a:r>
              <a:rPr lang="en-GB" sz="3200" dirty="0">
                <a:latin typeface="Source Sans Pro" panose="020B0503030403020204" pitchFamily="34" charset="0"/>
                <a:ea typeface="Source Sans Pro" panose="020B0503030403020204" pitchFamily="34" charset="0"/>
                <a:cs typeface="Arial"/>
              </a:rPr>
              <a:t> – porridge or </a:t>
            </a:r>
            <a:r>
              <a:rPr lang="en-GB" sz="3200" b="0" i="0" kern="1200" dirty="0">
                <a:latin typeface="Source Sans Pro" panose="020B0503030403020204" pitchFamily="34" charset="0"/>
                <a:ea typeface="Source Sans Pro" panose="020B0503030403020204" pitchFamily="34" charset="0"/>
                <a:cs typeface="Arial"/>
              </a:rPr>
              <a:t>wholegrain </a:t>
            </a:r>
            <a:r>
              <a:rPr lang="en-GB" sz="3200" dirty="0">
                <a:latin typeface="Source Sans Pro" panose="020B0503030403020204" pitchFamily="34" charset="0"/>
                <a:ea typeface="Source Sans Pro" panose="020B0503030403020204" pitchFamily="34" charset="0"/>
                <a:cs typeface="Arial"/>
              </a:rPr>
              <a:t>cereals.</a:t>
            </a:r>
            <a:endParaRPr lang="en-US" sz="3200" dirty="0">
              <a:latin typeface="Source Sans Pro" panose="020B0503030403020204" pitchFamily="34" charset="0"/>
              <a:ea typeface="Source Sans Pro" panose="020B0503030403020204" pitchFamily="34" charset="0"/>
            </a:endParaRPr>
          </a:p>
          <a:p>
            <a:r>
              <a:rPr lang="en-GB" sz="3200" i="1" dirty="0">
                <a:latin typeface="Source Sans Pro" panose="020B0503030403020204" pitchFamily="34" charset="0"/>
                <a:ea typeface="Source Sans Pro" panose="020B0503030403020204" pitchFamily="34" charset="0"/>
                <a:cs typeface="Arial"/>
              </a:rPr>
              <a:t>Lunch</a:t>
            </a:r>
            <a:r>
              <a:rPr lang="en-GB" sz="3200" dirty="0">
                <a:latin typeface="Source Sans Pro" panose="020B0503030403020204" pitchFamily="34" charset="0"/>
                <a:ea typeface="Source Sans Pro" panose="020B0503030403020204" pitchFamily="34" charset="0"/>
                <a:cs typeface="Arial"/>
              </a:rPr>
              <a:t> –sandwich made </a:t>
            </a:r>
            <a:r>
              <a:rPr lang="en-GB" sz="3200" b="0" i="0" kern="1200" dirty="0">
                <a:latin typeface="Source Sans Pro" panose="020B0503030403020204" pitchFamily="34" charset="0"/>
                <a:ea typeface="Source Sans Pro" panose="020B0503030403020204" pitchFamily="34" charset="0"/>
                <a:cs typeface="Arial"/>
              </a:rPr>
              <a:t>with </a:t>
            </a:r>
            <a:r>
              <a:rPr lang="en-GB" sz="3200" dirty="0">
                <a:latin typeface="Source Sans Pro" panose="020B0503030403020204" pitchFamily="34" charset="0"/>
                <a:ea typeface="Source Sans Pro" panose="020B0503030403020204" pitchFamily="34" charset="0"/>
                <a:cs typeface="Arial"/>
              </a:rPr>
              <a:t>wholemeal bread</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jacket potato or wholegrain rice salad</a:t>
            </a:r>
            <a:r>
              <a:rPr lang="en-GB" sz="3200" b="0" i="0" kern="1200" dirty="0">
                <a:latin typeface="Source Sans Pro" panose="020B0503030403020204" pitchFamily="34" charset="0"/>
                <a:ea typeface="Source Sans Pro" panose="020B0503030403020204" pitchFamily="34" charset="0"/>
                <a:cs typeface="Arial"/>
              </a:rPr>
              <a:t>.</a:t>
            </a:r>
            <a:endParaRPr lang="en-GB" sz="3200" dirty="0">
              <a:latin typeface="Source Sans Pro" panose="020B0503030403020204" pitchFamily="34" charset="0"/>
              <a:ea typeface="Source Sans Pro" panose="020B0503030403020204" pitchFamily="34" charset="0"/>
            </a:endParaRPr>
          </a:p>
          <a:p>
            <a:r>
              <a:rPr lang="en-GB" sz="3200" i="1" dirty="0">
                <a:latin typeface="Source Sans Pro" panose="020B0503030403020204" pitchFamily="34" charset="0"/>
                <a:ea typeface="Source Sans Pro" panose="020B0503030403020204" pitchFamily="34" charset="0"/>
                <a:cs typeface="Arial"/>
              </a:rPr>
              <a:t>Dinner</a:t>
            </a:r>
            <a:r>
              <a:rPr lang="en-GB" sz="3200" dirty="0">
                <a:latin typeface="Source Sans Pro" panose="020B0503030403020204" pitchFamily="34" charset="0"/>
                <a:ea typeface="Source Sans Pro" panose="020B0503030403020204" pitchFamily="34" charset="0"/>
                <a:cs typeface="Arial"/>
              </a:rPr>
              <a:t> – pasta</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potatoes or rice with your evening meal</a:t>
            </a:r>
            <a:r>
              <a:rPr lang="en-GB" sz="3200" b="0" i="0" kern="1200" dirty="0">
                <a:latin typeface="Source Sans Pro" panose="020B0503030403020204" pitchFamily="34" charset="0"/>
                <a:ea typeface="Source Sans Pro" panose="020B0503030403020204" pitchFamily="34" charset="0"/>
                <a:cs typeface="Arial"/>
              </a:rPr>
              <a:t>.</a:t>
            </a:r>
            <a:endParaRPr lang="en-GB" sz="3200" dirty="0">
              <a:latin typeface="Source Sans Pro" panose="020B0503030403020204" pitchFamily="34" charset="0"/>
              <a:ea typeface="Source Sans Pro" panose="020B0503030403020204" pitchFamily="34" charset="0"/>
            </a:endParaRPr>
          </a:p>
          <a:p>
            <a:pPr marL="0" indent="0" algn="l"/>
            <a:endParaRPr lang="en-GB" sz="3400" dirty="0">
              <a:latin typeface="Source Sans Pro Light"/>
              <a:ea typeface="Source Sans Pro Light"/>
              <a:cs typeface="Arial"/>
            </a:endParaRPr>
          </a:p>
        </p:txBody>
      </p:sp>
      <p:pic>
        <p:nvPicPr>
          <p:cNvPr id="2" name="Picture 1" descr="Baked potato with beans on top&#10;&#10;AI-generated content may be incorrect.">
            <a:extLst>
              <a:ext uri="{FF2B5EF4-FFF2-40B4-BE49-F238E27FC236}">
                <a16:creationId xmlns:a16="http://schemas.microsoft.com/office/drawing/2014/main" id="{3BB28FD6-7DE7-DE9E-C75A-1600820640FD}"/>
              </a:ext>
            </a:extLst>
          </p:cNvPr>
          <p:cNvPicPr>
            <a:picLocks noChangeAspect="1"/>
          </p:cNvPicPr>
          <p:nvPr/>
        </p:nvPicPr>
        <p:blipFill>
          <a:blip r:embed="rId2"/>
          <a:stretch>
            <a:fillRect/>
          </a:stretch>
        </p:blipFill>
        <p:spPr>
          <a:xfrm>
            <a:off x="11162432" y="3090316"/>
            <a:ext cx="6448425" cy="4267200"/>
          </a:xfrm>
          <a:prstGeom prst="roundRect">
            <a:avLst/>
          </a:prstGeom>
        </p:spPr>
      </p:pic>
    </p:spTree>
    <p:extLst>
      <p:ext uri="{BB962C8B-B14F-4D97-AF65-F5344CB8AC3E}">
        <p14:creationId xmlns:p14="http://schemas.microsoft.com/office/powerpoint/2010/main" val="2256751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D174F-33D5-53D9-376F-9CA515729D40}"/>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D4DB8FC7-8E0E-5ADF-3F01-ED548A21F10B}"/>
              </a:ext>
            </a:extLst>
          </p:cNvPr>
          <p:cNvSpPr txBox="1"/>
          <p:nvPr/>
        </p:nvSpPr>
        <p:spPr>
          <a:xfrm>
            <a:off x="1028700" y="760545"/>
            <a:ext cx="13521231"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2. Eat lots of fruit and veg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D1DF7F18-B27B-EAE8-D7B9-31E76736A977}"/>
              </a:ext>
            </a:extLst>
          </p:cNvPr>
          <p:cNvSpPr txBox="1"/>
          <p:nvPr/>
        </p:nvSpPr>
        <p:spPr>
          <a:xfrm>
            <a:off x="1028700" y="3202676"/>
            <a:ext cx="9643849" cy="4031873"/>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Try to eat at least 5 portions of a variety of fruit and vegetables every day (5 A DAY).</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Fruit and vegetables provide a range of nutrients, including vitamins and minerals</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such as folate</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vitamin C</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potassium and dietary fibre</a:t>
            </a:r>
            <a:r>
              <a:rPr lang="en-GB" sz="3200" b="0" i="0" kern="1200" dirty="0">
                <a:latin typeface="Source Sans Pro" panose="020B0503030403020204" pitchFamily="34" charset="0"/>
                <a:ea typeface="Source Sans Pro" panose="020B0503030403020204" pitchFamily="34" charset="0"/>
                <a:cs typeface="Arial"/>
              </a:rPr>
              <a:t>.</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pic>
        <p:nvPicPr>
          <p:cNvPr id="2" name="Picture Placeholder 3">
            <a:extLst>
              <a:ext uri="{FF2B5EF4-FFF2-40B4-BE49-F238E27FC236}">
                <a16:creationId xmlns:a16="http://schemas.microsoft.com/office/drawing/2014/main" id="{DBC7D235-8204-C2EC-AFD0-64D073FFA02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9575" r="9575"/>
          <a:stretch/>
        </p:blipFill>
        <p:spPr>
          <a:xfrm>
            <a:off x="11609880" y="3202676"/>
            <a:ext cx="5880101" cy="5907969"/>
          </a:xfrm>
          <a:prstGeom prst="roundRect">
            <a:avLst/>
          </a:prstGeom>
        </p:spPr>
      </p:pic>
    </p:spTree>
    <p:extLst>
      <p:ext uri="{BB962C8B-B14F-4D97-AF65-F5344CB8AC3E}">
        <p14:creationId xmlns:p14="http://schemas.microsoft.com/office/powerpoint/2010/main" val="3594526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FF748-822B-C99B-A379-4132E996FE5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F63038F1-7AF9-3712-33A9-A171C2413287}"/>
              </a:ext>
            </a:extLst>
          </p:cNvPr>
          <p:cNvSpPr txBox="1"/>
          <p:nvPr/>
        </p:nvSpPr>
        <p:spPr>
          <a:xfrm>
            <a:off x="1028700" y="535486"/>
            <a:ext cx="13521231"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2. Eat lots of fruit and veg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6C2E4545-A7A6-E72E-E64E-13C5CBCD2A49}"/>
              </a:ext>
            </a:extLst>
          </p:cNvPr>
          <p:cNvSpPr txBox="1"/>
          <p:nvPr/>
        </p:nvSpPr>
        <p:spPr>
          <a:xfrm>
            <a:off x="1028700" y="2745568"/>
            <a:ext cx="9643849" cy="7048083"/>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Fresh, frozen, canned, dried  and juiced fruit and vegetables all count.</a:t>
            </a:r>
            <a:endParaRPr lang="en-US" sz="3200" dirty="0">
              <a:latin typeface="Source Sans Pro" panose="020B0503030403020204" pitchFamily="34" charset="0"/>
              <a:ea typeface="Source Sans Pro" panose="020B0503030403020204" pitchFamily="34" charset="0"/>
            </a:endParaRPr>
          </a:p>
          <a:p>
            <a:r>
              <a:rPr lang="en-GB" sz="3200" dirty="0">
                <a:latin typeface="Source Sans Pro" panose="020B0503030403020204" pitchFamily="34" charset="0"/>
                <a:ea typeface="Source Sans Pro" panose="020B0503030403020204" pitchFamily="34" charset="0"/>
                <a:cs typeface="Arial"/>
              </a:rPr>
              <a:t>Potatoes do not count towards 5 A DAY as they are a starchy food. </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b="1" dirty="0">
                <a:latin typeface="Source Sans Pro" panose="020B0503030403020204" pitchFamily="34" charset="0"/>
                <a:ea typeface="Source Sans Pro" panose="020B0503030403020204" pitchFamily="34" charset="0"/>
                <a:cs typeface="Arial"/>
              </a:rPr>
              <a:t>What is a portion?</a:t>
            </a:r>
            <a:endParaRPr lang="en-GB" sz="3200" dirty="0">
              <a:latin typeface="Source Sans Pro" panose="020B0503030403020204" pitchFamily="34" charset="0"/>
              <a:ea typeface="Source Sans Pro" panose="020B0503030403020204" pitchFamily="34" charset="0"/>
            </a:endParaRPr>
          </a:p>
          <a:p>
            <a:endParaRPr lang="en-GB" sz="3200" b="1"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One adult portion of fruit or vegetables is 80g.</a:t>
            </a:r>
            <a:endParaRPr lang="en-GB" sz="3200" dirty="0">
              <a:latin typeface="Source Sans Pro" panose="020B0503030403020204" pitchFamily="34" charset="0"/>
              <a:ea typeface="Source Sans Pro" panose="020B0503030403020204" pitchFamily="34" charset="0"/>
            </a:endParaRPr>
          </a:p>
          <a:p>
            <a:r>
              <a:rPr lang="en-GB" sz="3200" dirty="0">
                <a:latin typeface="Source Sans Pro" panose="020B0503030403020204" pitchFamily="34" charset="0"/>
                <a:ea typeface="Source Sans Pro" panose="020B0503030403020204" pitchFamily="34" charset="0"/>
                <a:cs typeface="Arial"/>
              </a:rPr>
              <a:t>Young children may need less depending on their age and size. As a rough guide</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one portion is the amount they can fit in the palm of their hand</a:t>
            </a:r>
            <a:r>
              <a:rPr lang="en-GB" sz="3200" b="0" i="0" kern="1200" dirty="0">
                <a:latin typeface="Source Sans Pro" panose="020B0503030403020204" pitchFamily="34" charset="0"/>
                <a:ea typeface="Source Sans Pro" panose="020B0503030403020204" pitchFamily="34" charset="0"/>
                <a:cs typeface="Arial"/>
              </a:rPr>
              <a:t>.</a:t>
            </a:r>
            <a:r>
              <a:rPr lang="en-GB" sz="3200" dirty="0">
                <a:latin typeface="Source Sans Pro" panose="020B0503030403020204" pitchFamily="34" charset="0"/>
                <a:ea typeface="Source Sans Pro" panose="020B0503030403020204" pitchFamily="34" charset="0"/>
                <a:cs typeface="Arial"/>
              </a:rPr>
              <a:t> </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pic>
        <p:nvPicPr>
          <p:cNvPr id="3" name="Picture Placeholder 3">
            <a:extLst>
              <a:ext uri="{FF2B5EF4-FFF2-40B4-BE49-F238E27FC236}">
                <a16:creationId xmlns:a16="http://schemas.microsoft.com/office/drawing/2014/main" id="{086F4E6A-7200-008B-FF85-733C5A720E1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4487" r="4487"/>
          <a:stretch/>
        </p:blipFill>
        <p:spPr>
          <a:xfrm>
            <a:off x="12260943" y="3120572"/>
            <a:ext cx="5359400" cy="5384800"/>
          </a:xfrm>
          <a:prstGeom prst="roundRect">
            <a:avLst/>
          </a:prstGeom>
        </p:spPr>
      </p:pic>
    </p:spTree>
    <p:extLst>
      <p:ext uri="{BB962C8B-B14F-4D97-AF65-F5344CB8AC3E}">
        <p14:creationId xmlns:p14="http://schemas.microsoft.com/office/powerpoint/2010/main" val="2637476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1A860-51F8-3B1E-7C95-D6E6AF6B5138}"/>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FF11578B-433F-2EB2-615C-75C73137B00B}"/>
              </a:ext>
            </a:extLst>
          </p:cNvPr>
          <p:cNvSpPr txBox="1"/>
          <p:nvPr/>
        </p:nvSpPr>
        <p:spPr>
          <a:xfrm>
            <a:off x="673460" y="460373"/>
            <a:ext cx="13521231"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What is a portion? </a:t>
            </a:r>
            <a:endParaRPr lang="en-US" sz="5400" b="1" dirty="0" err="1">
              <a:solidFill>
                <a:srgbClr val="34713B"/>
              </a:solidFill>
              <a:latin typeface="Source Sans Pro Semi-Bold"/>
              <a:ea typeface="Source Sans Pro Semi-Bold"/>
              <a:cs typeface="Source Sans Pro Semi-Bold"/>
            </a:endParaRPr>
          </a:p>
        </p:txBody>
      </p:sp>
      <p:pic>
        <p:nvPicPr>
          <p:cNvPr id="3" name="Picture 2" descr="A collage of different foods&#10;&#10;AI-generated content may be incorrect.">
            <a:extLst>
              <a:ext uri="{FF2B5EF4-FFF2-40B4-BE49-F238E27FC236}">
                <a16:creationId xmlns:a16="http://schemas.microsoft.com/office/drawing/2014/main" id="{887A32C9-4B64-38A5-B5F3-B37ED6F2FE81}"/>
              </a:ext>
            </a:extLst>
          </p:cNvPr>
          <p:cNvPicPr>
            <a:picLocks noChangeAspect="1"/>
          </p:cNvPicPr>
          <p:nvPr/>
        </p:nvPicPr>
        <p:blipFill>
          <a:blip r:embed="rId2"/>
          <a:stretch>
            <a:fillRect/>
          </a:stretch>
        </p:blipFill>
        <p:spPr>
          <a:xfrm>
            <a:off x="554247" y="2564920"/>
            <a:ext cx="16230600" cy="6019800"/>
          </a:xfrm>
          <a:prstGeom prst="rect">
            <a:avLst/>
          </a:prstGeom>
        </p:spPr>
      </p:pic>
      <p:sp>
        <p:nvSpPr>
          <p:cNvPr id="8" name="TextBox 7">
            <a:extLst>
              <a:ext uri="{FF2B5EF4-FFF2-40B4-BE49-F238E27FC236}">
                <a16:creationId xmlns:a16="http://schemas.microsoft.com/office/drawing/2014/main" id="{FB950433-FE4C-5B31-2B8A-7011AD524C4A}"/>
              </a:ext>
            </a:extLst>
          </p:cNvPr>
          <p:cNvSpPr txBox="1"/>
          <p:nvPr/>
        </p:nvSpPr>
        <p:spPr>
          <a:xfrm>
            <a:off x="268443" y="4687396"/>
            <a:ext cx="2521493"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dirty="0">
                <a:latin typeface="Source Sans Pro" panose="020B0503030403020204" pitchFamily="34" charset="0"/>
                <a:ea typeface="Source Sans Pro" panose="020B0503030403020204" pitchFamily="34" charset="0"/>
                <a:cs typeface="Arial"/>
              </a:rPr>
              <a:t>I medium or</a:t>
            </a:r>
            <a:endParaRPr lang="en-US" sz="3200" dirty="0">
              <a:latin typeface="Source Sans Pro" panose="020B0503030403020204" pitchFamily="34" charset="0"/>
              <a:ea typeface="Source Sans Pro" panose="020B0503030403020204" pitchFamily="34" charset="0"/>
            </a:endParaRPr>
          </a:p>
          <a:p>
            <a:pPr algn="ctr"/>
            <a:r>
              <a:rPr lang="en-GB" sz="3200" dirty="0">
                <a:latin typeface="Source Sans Pro" panose="020B0503030403020204" pitchFamily="34" charset="0"/>
                <a:ea typeface="Source Sans Pro" panose="020B0503030403020204" pitchFamily="34" charset="0"/>
                <a:cs typeface="Arial"/>
              </a:rPr>
              <a:t>7 cherry tomatoes</a:t>
            </a:r>
            <a:endParaRPr lang="en-GB" sz="3200" dirty="0">
              <a:latin typeface="Source Sans Pro" panose="020B0503030403020204" pitchFamily="34" charset="0"/>
              <a:ea typeface="Source Sans Pro" panose="020B0503030403020204" pitchFamily="34" charset="0"/>
            </a:endParaRPr>
          </a:p>
          <a:p>
            <a:pPr algn="l"/>
            <a:endParaRPr lang="en-GB" sz="3200" dirty="0">
              <a:latin typeface="Source Sans Pro" panose="020B0503030403020204" pitchFamily="34" charset="0"/>
              <a:ea typeface="Source Sans Pro" panose="020B0503030403020204" pitchFamily="34" charset="0"/>
            </a:endParaRPr>
          </a:p>
        </p:txBody>
      </p:sp>
      <p:sp>
        <p:nvSpPr>
          <p:cNvPr id="11" name="TextBox 10">
            <a:extLst>
              <a:ext uri="{FF2B5EF4-FFF2-40B4-BE49-F238E27FC236}">
                <a16:creationId xmlns:a16="http://schemas.microsoft.com/office/drawing/2014/main" id="{5D141060-B183-C382-DD80-7860767C86ED}"/>
              </a:ext>
            </a:extLst>
          </p:cNvPr>
          <p:cNvSpPr txBox="1"/>
          <p:nvPr/>
        </p:nvSpPr>
        <p:spPr>
          <a:xfrm>
            <a:off x="3105189" y="4895524"/>
            <a:ext cx="238332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a:latin typeface="Source Sans Pro" panose="020B0503030403020204" pitchFamily="34" charset="0"/>
                <a:ea typeface="Source Sans Pro" panose="020B0503030403020204" pitchFamily="34" charset="0"/>
                <a:cs typeface="Calibri"/>
              </a:rPr>
              <a:t>1 heaped 15ml spoon</a:t>
            </a:r>
            <a:endParaRPr lang="en-US" sz="3200">
              <a:latin typeface="Source Sans Pro" panose="020B0503030403020204" pitchFamily="34" charset="0"/>
              <a:ea typeface="Source Sans Pro" panose="020B0503030403020204" pitchFamily="34" charset="0"/>
            </a:endParaRPr>
          </a:p>
          <a:p>
            <a:pPr algn="l"/>
            <a:endParaRPr lang="en-GB" sz="3200" dirty="0">
              <a:latin typeface="Source Sans Pro" panose="020B0503030403020204" pitchFamily="34" charset="0"/>
              <a:ea typeface="Source Sans Pro" panose="020B0503030403020204" pitchFamily="34" charset="0"/>
            </a:endParaRPr>
          </a:p>
        </p:txBody>
      </p:sp>
      <p:sp>
        <p:nvSpPr>
          <p:cNvPr id="12" name="TextBox 11">
            <a:extLst>
              <a:ext uri="{FF2B5EF4-FFF2-40B4-BE49-F238E27FC236}">
                <a16:creationId xmlns:a16="http://schemas.microsoft.com/office/drawing/2014/main" id="{D1F8F305-5653-C8E8-1A4F-5D2EB825A800}"/>
              </a:ext>
            </a:extLst>
          </p:cNvPr>
          <p:cNvSpPr txBox="1"/>
          <p:nvPr/>
        </p:nvSpPr>
        <p:spPr>
          <a:xfrm>
            <a:off x="6770035" y="4283083"/>
            <a:ext cx="2659657" cy="10707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13" name="TextBox 12">
            <a:extLst>
              <a:ext uri="{FF2B5EF4-FFF2-40B4-BE49-F238E27FC236}">
                <a16:creationId xmlns:a16="http://schemas.microsoft.com/office/drawing/2014/main" id="{172C63CB-D95A-9B08-A768-6431B946486D}"/>
              </a:ext>
            </a:extLst>
          </p:cNvPr>
          <p:cNvSpPr txBox="1"/>
          <p:nvPr/>
        </p:nvSpPr>
        <p:spPr>
          <a:xfrm>
            <a:off x="6908199" y="4283084"/>
            <a:ext cx="3488641" cy="15198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14" name="TextBox 13">
            <a:extLst>
              <a:ext uri="{FF2B5EF4-FFF2-40B4-BE49-F238E27FC236}">
                <a16:creationId xmlns:a16="http://schemas.microsoft.com/office/drawing/2014/main" id="{8E934E5F-767A-6791-CC2C-3DA424D3011E}"/>
              </a:ext>
            </a:extLst>
          </p:cNvPr>
          <p:cNvSpPr txBox="1"/>
          <p:nvPr/>
        </p:nvSpPr>
        <p:spPr>
          <a:xfrm>
            <a:off x="4014321" y="4955662"/>
            <a:ext cx="5768347"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a:latin typeface="Source Sans Pro" panose="020B0503030403020204" pitchFamily="34" charset="0"/>
                <a:ea typeface="Source Sans Pro" panose="020B0503030403020204" pitchFamily="34" charset="0"/>
                <a:cs typeface="Calibri"/>
              </a:rPr>
              <a:t>3 heaped 15ml</a:t>
            </a:r>
            <a:endParaRPr lang="en-US" sz="3200">
              <a:latin typeface="Source Sans Pro" panose="020B0503030403020204" pitchFamily="34" charset="0"/>
              <a:ea typeface="Source Sans Pro" panose="020B0503030403020204" pitchFamily="34" charset="0"/>
              <a:cs typeface="Calibri"/>
            </a:endParaRPr>
          </a:p>
          <a:p>
            <a:pPr algn="ctr"/>
            <a:r>
              <a:rPr lang="en-GB" sz="3200">
                <a:latin typeface="Source Sans Pro" panose="020B0503030403020204" pitchFamily="34" charset="0"/>
                <a:ea typeface="Source Sans Pro" panose="020B0503030403020204" pitchFamily="34" charset="0"/>
                <a:cs typeface="Calibri"/>
              </a:rPr>
              <a:t> spoons</a:t>
            </a:r>
            <a:endParaRPr lang="en-US" sz="3200">
              <a:latin typeface="Source Sans Pro" panose="020B0503030403020204" pitchFamily="34" charset="0"/>
              <a:ea typeface="Source Sans Pro" panose="020B0503030403020204" pitchFamily="34" charset="0"/>
            </a:endParaRPr>
          </a:p>
          <a:p>
            <a:pPr algn="l"/>
            <a:endParaRPr lang="en-GB" sz="3200" dirty="0">
              <a:latin typeface="Source Sans Pro" panose="020B0503030403020204" pitchFamily="34" charset="0"/>
              <a:ea typeface="Source Sans Pro" panose="020B0503030403020204" pitchFamily="34" charset="0"/>
            </a:endParaRPr>
          </a:p>
        </p:txBody>
      </p:sp>
      <p:sp>
        <p:nvSpPr>
          <p:cNvPr id="17" name="TextBox 16">
            <a:extLst>
              <a:ext uri="{FF2B5EF4-FFF2-40B4-BE49-F238E27FC236}">
                <a16:creationId xmlns:a16="http://schemas.microsoft.com/office/drawing/2014/main" id="{3DE02838-3482-E4D8-074F-035F21EA0C2D}"/>
              </a:ext>
            </a:extLst>
          </p:cNvPr>
          <p:cNvSpPr txBox="1"/>
          <p:nvPr/>
        </p:nvSpPr>
        <p:spPr>
          <a:xfrm>
            <a:off x="7392692" y="4890786"/>
            <a:ext cx="480119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a:latin typeface="Source Sans Pro" panose="020B0503030403020204" pitchFamily="34" charset="0"/>
                <a:ea typeface="Source Sans Pro" panose="020B0503030403020204" pitchFamily="34" charset="0"/>
                <a:cs typeface="Calibri"/>
              </a:rPr>
              <a:t>2 spears of </a:t>
            </a:r>
            <a:endParaRPr lang="en-US" sz="3200">
              <a:latin typeface="Source Sans Pro" panose="020B0503030403020204" pitchFamily="34" charset="0"/>
              <a:ea typeface="Source Sans Pro" panose="020B0503030403020204" pitchFamily="34" charset="0"/>
              <a:cs typeface="Calibri"/>
            </a:endParaRPr>
          </a:p>
          <a:p>
            <a:pPr algn="ctr"/>
            <a:r>
              <a:rPr lang="en-GB" sz="3200">
                <a:latin typeface="Source Sans Pro" panose="020B0503030403020204" pitchFamily="34" charset="0"/>
                <a:ea typeface="Source Sans Pro" panose="020B0503030403020204" pitchFamily="34" charset="0"/>
                <a:cs typeface="Calibri"/>
              </a:rPr>
              <a:t>broccoli</a:t>
            </a:r>
            <a:endParaRPr lang="en-US" sz="3200">
              <a:latin typeface="Source Sans Pro" panose="020B0503030403020204" pitchFamily="34" charset="0"/>
              <a:ea typeface="Source Sans Pro" panose="020B0503030403020204" pitchFamily="34" charset="0"/>
            </a:endParaRPr>
          </a:p>
          <a:p>
            <a:pPr algn="l"/>
            <a:endParaRPr lang="en-GB" sz="3200" dirty="0">
              <a:latin typeface="Source Sans Pro" panose="020B0503030403020204" pitchFamily="34" charset="0"/>
              <a:ea typeface="Source Sans Pro" panose="020B0503030403020204" pitchFamily="34" charset="0"/>
            </a:endParaRPr>
          </a:p>
        </p:txBody>
      </p:sp>
      <p:sp>
        <p:nvSpPr>
          <p:cNvPr id="18" name="TextBox 17">
            <a:extLst>
              <a:ext uri="{FF2B5EF4-FFF2-40B4-BE49-F238E27FC236}">
                <a16:creationId xmlns:a16="http://schemas.microsoft.com/office/drawing/2014/main" id="{D465E935-86E2-490A-D4AD-7B163CAFD0E2}"/>
              </a:ext>
            </a:extLst>
          </p:cNvPr>
          <p:cNvSpPr txBox="1"/>
          <p:nvPr/>
        </p:nvSpPr>
        <p:spPr>
          <a:xfrm>
            <a:off x="10407729" y="4711258"/>
            <a:ext cx="442124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a:latin typeface="Source Sans Pro" panose="020B0503030403020204" pitchFamily="34" charset="0"/>
                <a:ea typeface="Source Sans Pro" panose="020B0503030403020204" pitchFamily="34" charset="0"/>
                <a:cs typeface="Arial"/>
              </a:rPr>
              <a:t>3 heaped </a:t>
            </a:r>
            <a:endParaRPr lang="en-US" sz="3200">
              <a:latin typeface="Source Sans Pro" panose="020B0503030403020204" pitchFamily="34" charset="0"/>
              <a:ea typeface="Source Sans Pro" panose="020B0503030403020204" pitchFamily="34" charset="0"/>
              <a:cs typeface="Arial"/>
            </a:endParaRPr>
          </a:p>
          <a:p>
            <a:pPr algn="ctr"/>
            <a:r>
              <a:rPr lang="en-GB" sz="3200">
                <a:latin typeface="Source Sans Pro" panose="020B0503030403020204" pitchFamily="34" charset="0"/>
                <a:ea typeface="Source Sans Pro" panose="020B0503030403020204" pitchFamily="34" charset="0"/>
                <a:cs typeface="Arial"/>
              </a:rPr>
              <a:t>15ml spoons</a:t>
            </a:r>
            <a:endParaRPr lang="en-US" sz="3200">
              <a:latin typeface="Source Sans Pro" panose="020B0503030403020204" pitchFamily="34" charset="0"/>
              <a:ea typeface="Source Sans Pro" panose="020B0503030403020204" pitchFamily="34" charset="0"/>
            </a:endParaRPr>
          </a:p>
          <a:p>
            <a:pPr algn="l"/>
            <a:endParaRPr lang="en-GB" sz="3200" dirty="0">
              <a:latin typeface="Source Sans Pro" panose="020B0503030403020204" pitchFamily="34" charset="0"/>
              <a:ea typeface="Source Sans Pro" panose="020B0503030403020204" pitchFamily="34" charset="0"/>
            </a:endParaRPr>
          </a:p>
        </p:txBody>
      </p:sp>
      <p:sp>
        <p:nvSpPr>
          <p:cNvPr id="19" name="TextBox 18">
            <a:extLst>
              <a:ext uri="{FF2B5EF4-FFF2-40B4-BE49-F238E27FC236}">
                <a16:creationId xmlns:a16="http://schemas.microsoft.com/office/drawing/2014/main" id="{3EF1BD19-9607-E530-3F07-50374A3F529A}"/>
              </a:ext>
            </a:extLst>
          </p:cNvPr>
          <p:cNvSpPr txBox="1"/>
          <p:nvPr/>
        </p:nvSpPr>
        <p:spPr>
          <a:xfrm>
            <a:off x="14106763" y="5115568"/>
            <a:ext cx="3039608"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200">
                <a:latin typeface="Source Sans Pro" panose="020B0503030403020204" pitchFamily="34" charset="0"/>
                <a:ea typeface="Source Sans Pro" panose="020B0503030403020204" pitchFamily="34" charset="0"/>
                <a:cs typeface="Arial"/>
              </a:rPr>
              <a:t>7 strawberries</a:t>
            </a:r>
            <a:endParaRPr lang="en-US" sz="3200">
              <a:latin typeface="Source Sans Pro" panose="020B0503030403020204" pitchFamily="34" charset="0"/>
              <a:ea typeface="Source Sans Pro" panose="020B0503030403020204" pitchFamily="34" charset="0"/>
            </a:endParaRPr>
          </a:p>
          <a:p>
            <a:pPr algn="l"/>
            <a:endParaRPr lang="en-GB" sz="3200" dirty="0">
              <a:latin typeface="Source Sans Pro" panose="020B0503030403020204" pitchFamily="34" charset="0"/>
              <a:ea typeface="Source Sans Pro" panose="020B0503030403020204" pitchFamily="34" charset="0"/>
            </a:endParaRPr>
          </a:p>
        </p:txBody>
      </p:sp>
      <p:sp>
        <p:nvSpPr>
          <p:cNvPr id="20" name="TextBox 19">
            <a:extLst>
              <a:ext uri="{FF2B5EF4-FFF2-40B4-BE49-F238E27FC236}">
                <a16:creationId xmlns:a16="http://schemas.microsoft.com/office/drawing/2014/main" id="{BE4AC860-8913-0888-D1BF-3E6AAAFBC23B}"/>
              </a:ext>
            </a:extLst>
          </p:cNvPr>
          <p:cNvSpPr txBox="1"/>
          <p:nvPr/>
        </p:nvSpPr>
        <p:spPr>
          <a:xfrm>
            <a:off x="673460" y="8574936"/>
            <a:ext cx="210700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rPr>
              <a:t>1 x 150ml</a:t>
            </a:r>
          </a:p>
          <a:p>
            <a:r>
              <a:rPr lang="en-GB" sz="3200" dirty="0">
                <a:latin typeface="Source Sans Pro" panose="020B0503030403020204" pitchFamily="34" charset="0"/>
                <a:ea typeface="Source Sans Pro" panose="020B0503030403020204" pitchFamily="34" charset="0"/>
              </a:rPr>
              <a:t>glass</a:t>
            </a:r>
          </a:p>
        </p:txBody>
      </p:sp>
      <p:sp>
        <p:nvSpPr>
          <p:cNvPr id="21" name="TextBox 20">
            <a:extLst>
              <a:ext uri="{FF2B5EF4-FFF2-40B4-BE49-F238E27FC236}">
                <a16:creationId xmlns:a16="http://schemas.microsoft.com/office/drawing/2014/main" id="{CB34F3FE-3301-DE23-69DF-2D4AAD031D7F}"/>
              </a:ext>
            </a:extLst>
          </p:cNvPr>
          <p:cNvSpPr txBox="1"/>
          <p:nvPr/>
        </p:nvSpPr>
        <p:spPr>
          <a:xfrm>
            <a:off x="3255268" y="8786388"/>
            <a:ext cx="207246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latin typeface="Source Sans Pro" panose="020B0503030403020204" pitchFamily="34" charset="0"/>
                <a:ea typeface="Source Sans Pro" panose="020B0503030403020204" pitchFamily="34" charset="0"/>
              </a:rPr>
              <a:t>1 apple</a:t>
            </a:r>
          </a:p>
        </p:txBody>
      </p:sp>
      <p:sp>
        <p:nvSpPr>
          <p:cNvPr id="23" name="TextBox 22">
            <a:extLst>
              <a:ext uri="{FF2B5EF4-FFF2-40B4-BE49-F238E27FC236}">
                <a16:creationId xmlns:a16="http://schemas.microsoft.com/office/drawing/2014/main" id="{38A3448E-CACA-7E02-49D6-0515F56E8F80}"/>
              </a:ext>
            </a:extLst>
          </p:cNvPr>
          <p:cNvSpPr txBox="1"/>
          <p:nvPr/>
        </p:nvSpPr>
        <p:spPr>
          <a:xfrm>
            <a:off x="8617714" y="8678558"/>
            <a:ext cx="262511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latin typeface="Source Sans Pro" panose="020B0503030403020204" pitchFamily="34" charset="0"/>
                <a:ea typeface="Source Sans Pro" panose="020B0503030403020204" pitchFamily="34" charset="0"/>
              </a:rPr>
              <a:t>3 heaped 15ml</a:t>
            </a:r>
          </a:p>
          <a:p>
            <a:r>
              <a:rPr lang="en-GB" sz="3200">
                <a:latin typeface="Source Sans Pro" panose="020B0503030403020204" pitchFamily="34" charset="0"/>
                <a:ea typeface="Source Sans Pro" panose="020B0503030403020204" pitchFamily="34" charset="0"/>
              </a:rPr>
              <a:t>spoons</a:t>
            </a:r>
            <a:endParaRPr lang="en-GB" sz="3200" dirty="0">
              <a:latin typeface="Source Sans Pro" panose="020B0503030403020204" pitchFamily="34" charset="0"/>
              <a:ea typeface="Source Sans Pro" panose="020B0503030403020204" pitchFamily="34" charset="0"/>
            </a:endParaRPr>
          </a:p>
        </p:txBody>
      </p:sp>
      <p:sp>
        <p:nvSpPr>
          <p:cNvPr id="24" name="TextBox 23">
            <a:extLst>
              <a:ext uri="{FF2B5EF4-FFF2-40B4-BE49-F238E27FC236}">
                <a16:creationId xmlns:a16="http://schemas.microsoft.com/office/drawing/2014/main" id="{CA0A6A60-1674-A024-9646-C8D4C1F6F442}"/>
              </a:ext>
            </a:extLst>
          </p:cNvPr>
          <p:cNvSpPr txBox="1"/>
          <p:nvPr/>
        </p:nvSpPr>
        <p:spPr>
          <a:xfrm>
            <a:off x="11376787" y="8704331"/>
            <a:ext cx="2901444"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latin typeface="Source Sans Pro" panose="020B0503030403020204" pitchFamily="34" charset="0"/>
                <a:ea typeface="Source Sans Pro" panose="020B0503030403020204" pitchFamily="34" charset="0"/>
              </a:rPr>
              <a:t>3 heaped 15ml</a:t>
            </a:r>
          </a:p>
          <a:p>
            <a:r>
              <a:rPr lang="en-GB" sz="3200">
                <a:latin typeface="Source Sans Pro" panose="020B0503030403020204" pitchFamily="34" charset="0"/>
                <a:ea typeface="Source Sans Pro" panose="020B0503030403020204" pitchFamily="34" charset="0"/>
              </a:rPr>
              <a:t>spoons</a:t>
            </a:r>
            <a:endParaRPr lang="en-GB" sz="3200" dirty="0">
              <a:latin typeface="Source Sans Pro" panose="020B0503030403020204" pitchFamily="34" charset="0"/>
              <a:ea typeface="Source Sans Pro" panose="020B0503030403020204" pitchFamily="34" charset="0"/>
            </a:endParaRPr>
          </a:p>
        </p:txBody>
      </p:sp>
      <p:sp>
        <p:nvSpPr>
          <p:cNvPr id="25" name="TextBox 24">
            <a:extLst>
              <a:ext uri="{FF2B5EF4-FFF2-40B4-BE49-F238E27FC236}">
                <a16:creationId xmlns:a16="http://schemas.microsoft.com/office/drawing/2014/main" id="{811E78C1-F117-9605-2837-6297AA47DEA2}"/>
              </a:ext>
            </a:extLst>
          </p:cNvPr>
          <p:cNvSpPr txBox="1"/>
          <p:nvPr/>
        </p:nvSpPr>
        <p:spPr>
          <a:xfrm>
            <a:off x="14265433" y="8790596"/>
            <a:ext cx="324685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latin typeface="Source Sans Pro" panose="020B0503030403020204" pitchFamily="34" charset="0"/>
                <a:ea typeface="Source Sans Pro" panose="020B0503030403020204" pitchFamily="34" charset="0"/>
              </a:rPr>
              <a:t>1 slice</a:t>
            </a:r>
            <a:endParaRPr lang="en-US" sz="3200">
              <a:latin typeface="Source Sans Pro" panose="020B0503030403020204" pitchFamily="34" charset="0"/>
              <a:ea typeface="Source Sans Pro" panose="020B0503030403020204" pitchFamily="34" charset="0"/>
            </a:endParaRPr>
          </a:p>
        </p:txBody>
      </p:sp>
      <p:sp>
        <p:nvSpPr>
          <p:cNvPr id="26" name="TextBox 25">
            <a:extLst>
              <a:ext uri="{FF2B5EF4-FFF2-40B4-BE49-F238E27FC236}">
                <a16:creationId xmlns:a16="http://schemas.microsoft.com/office/drawing/2014/main" id="{53FAC5DF-CC09-CF89-1002-DBBC4AF95B78}"/>
              </a:ext>
            </a:extLst>
          </p:cNvPr>
          <p:cNvSpPr txBox="1"/>
          <p:nvPr/>
        </p:nvSpPr>
        <p:spPr>
          <a:xfrm>
            <a:off x="5742396" y="8799541"/>
            <a:ext cx="231424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latin typeface="Source Sans Pro" panose="020B0503030403020204" pitchFamily="34" charset="0"/>
                <a:ea typeface="Source Sans Pro" panose="020B0503030403020204" pitchFamily="34" charset="0"/>
              </a:rPr>
              <a:t>2 kiwi fruits</a:t>
            </a:r>
          </a:p>
        </p:txBody>
      </p:sp>
    </p:spTree>
    <p:extLst>
      <p:ext uri="{BB962C8B-B14F-4D97-AF65-F5344CB8AC3E}">
        <p14:creationId xmlns:p14="http://schemas.microsoft.com/office/powerpoint/2010/main" val="3848188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A32E7-48D2-DC1C-1B90-29726112738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D2D67C9E-1047-B572-F98A-D63FFDE2428E}"/>
              </a:ext>
            </a:extLst>
          </p:cNvPr>
          <p:cNvSpPr txBox="1"/>
          <p:nvPr/>
        </p:nvSpPr>
        <p:spPr>
          <a:xfrm>
            <a:off x="1028700" y="453843"/>
            <a:ext cx="13521231"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Did you know?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852A2CB7-94B3-8440-C61F-F250FFD7960F}"/>
              </a:ext>
            </a:extLst>
          </p:cNvPr>
          <p:cNvSpPr txBox="1"/>
          <p:nvPr/>
        </p:nvSpPr>
        <p:spPr>
          <a:xfrm>
            <a:off x="1028700" y="3009034"/>
            <a:ext cx="9643849" cy="7602081"/>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Only one glass of fruit juice and smoothie counts towards our 5 A DAY, no matter how much we drink. This is because much of the fibre is lost through juicing.</a:t>
            </a: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Fruit juice and smoothies are also a source of free sugars and so you should, therefore</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limit consumption to no more than a combined total of 150ml per day. </a:t>
            </a: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Our free sugar intake should not exceed 5% of total dietary energy however at the moment on average we are exceeding this amount</a:t>
            </a:r>
            <a:r>
              <a:rPr lang="en-GB" sz="3200" b="0" i="0" kern="1200" dirty="0">
                <a:latin typeface="Source Sans Pro" panose="020B0503030403020204" pitchFamily="34" charset="0"/>
                <a:ea typeface="Source Sans Pro" panose="020B0503030403020204" pitchFamily="34" charset="0"/>
                <a:cs typeface="Arial"/>
              </a:rPr>
              <a:t>.</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pic>
        <p:nvPicPr>
          <p:cNvPr id="4" name="Picture 3" descr="A group of glasses with fruit in them&#10;&#10;AI-generated content may be incorrect.">
            <a:extLst>
              <a:ext uri="{FF2B5EF4-FFF2-40B4-BE49-F238E27FC236}">
                <a16:creationId xmlns:a16="http://schemas.microsoft.com/office/drawing/2014/main" id="{23DBFBC2-0480-FA95-7C60-148A58ADD043}"/>
              </a:ext>
            </a:extLst>
          </p:cNvPr>
          <p:cNvPicPr>
            <a:picLocks noChangeAspect="1"/>
          </p:cNvPicPr>
          <p:nvPr/>
        </p:nvPicPr>
        <p:blipFill>
          <a:blip r:embed="rId2"/>
          <a:stretch>
            <a:fillRect/>
          </a:stretch>
        </p:blipFill>
        <p:spPr>
          <a:xfrm>
            <a:off x="12547300" y="3009034"/>
            <a:ext cx="4973258" cy="5984768"/>
          </a:xfrm>
          <a:prstGeom prst="flowChartAlternateProcess">
            <a:avLst/>
          </a:prstGeom>
        </p:spPr>
      </p:pic>
    </p:spTree>
    <p:extLst>
      <p:ext uri="{BB962C8B-B14F-4D97-AF65-F5344CB8AC3E}">
        <p14:creationId xmlns:p14="http://schemas.microsoft.com/office/powerpoint/2010/main" val="2884111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55178-B921-5AF5-F48F-CA66F74D2A39}"/>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80B34DD-1E83-4A44-6DE3-C214F4752019}"/>
              </a:ext>
            </a:extLst>
          </p:cNvPr>
          <p:cNvSpPr txBox="1"/>
          <p:nvPr/>
        </p:nvSpPr>
        <p:spPr>
          <a:xfrm>
            <a:off x="775761" y="551815"/>
            <a:ext cx="13521231"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3. Eat more fish</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60D970F3-7255-B1C8-C350-9E58E77F5EAF}"/>
              </a:ext>
            </a:extLst>
          </p:cNvPr>
          <p:cNvSpPr txBox="1"/>
          <p:nvPr/>
        </p:nvSpPr>
        <p:spPr>
          <a:xfrm>
            <a:off x="775761" y="2984951"/>
            <a:ext cx="9643849" cy="7140416"/>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Fish is a good source of protein and provides many vitamins and minerals. </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Fish can provide essential nutrients, such as protein</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to the diet and is a good source of many vitamins and minerals. Oily fish are one of the only natural food sources of vitamin D, which is important for bone health and is also our main source of long chain omega 3, which is important for heart health</a:t>
            </a:r>
            <a:r>
              <a:rPr lang="en-GB" sz="3200" b="0" i="0" kern="1200" dirty="0">
                <a:latin typeface="Source Sans Pro" panose="020B0503030403020204" pitchFamily="34" charset="0"/>
                <a:ea typeface="Source Sans Pro" panose="020B0503030403020204" pitchFamily="34" charset="0"/>
                <a:cs typeface="Arial"/>
              </a:rPr>
              <a:t>.</a:t>
            </a:r>
            <a:endParaRPr lang="en-GB" sz="3200" dirty="0">
              <a:latin typeface="Source Sans Pro" panose="020B0503030403020204" pitchFamily="34" charset="0"/>
              <a:ea typeface="Source Sans Pro" panose="020B0503030403020204" pitchFamily="34" charset="0"/>
            </a:endParaRPr>
          </a:p>
          <a:p>
            <a:endParaRPr lang="en-GB" sz="34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pic>
        <p:nvPicPr>
          <p:cNvPr id="2" name="Picture Placeholder 3">
            <a:extLst>
              <a:ext uri="{FF2B5EF4-FFF2-40B4-BE49-F238E27FC236}">
                <a16:creationId xmlns:a16="http://schemas.microsoft.com/office/drawing/2014/main" id="{BB087B12-B3DC-C263-044E-01B8A94D281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758" r="16758"/>
          <a:stretch/>
        </p:blipFill>
        <p:spPr>
          <a:xfrm>
            <a:off x="12056682" y="2984951"/>
            <a:ext cx="5635171" cy="5661878"/>
          </a:xfrm>
          <a:prstGeom prst="roundRect">
            <a:avLst/>
          </a:prstGeom>
        </p:spPr>
      </p:pic>
    </p:spTree>
    <p:extLst>
      <p:ext uri="{BB962C8B-B14F-4D97-AF65-F5344CB8AC3E}">
        <p14:creationId xmlns:p14="http://schemas.microsoft.com/office/powerpoint/2010/main" val="1697988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82CC0-3458-93C9-61A1-4879D094C4F6}"/>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0033117-0E0E-624E-E430-BCA35B062BF5}"/>
              </a:ext>
            </a:extLst>
          </p:cNvPr>
          <p:cNvSpPr txBox="1"/>
          <p:nvPr/>
        </p:nvSpPr>
        <p:spPr>
          <a:xfrm>
            <a:off x="712562" y="554240"/>
            <a:ext cx="13521231"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3. Eat more fish</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51DEB8E2-513F-539A-0C40-97C685B9A6EE}"/>
              </a:ext>
            </a:extLst>
          </p:cNvPr>
          <p:cNvSpPr txBox="1"/>
          <p:nvPr/>
        </p:nvSpPr>
        <p:spPr>
          <a:xfrm>
            <a:off x="712562" y="2984951"/>
            <a:ext cx="9643849" cy="6032421"/>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The governments recommendations are to try to eat at least two portions (1 portion =140g) of fish a week</a:t>
            </a:r>
            <a:r>
              <a:rPr lang="en-GB" sz="3200" b="0" i="0" kern="1200" dirty="0">
                <a:latin typeface="Source Sans Pro" panose="020B0503030403020204" pitchFamily="34" charset="0"/>
                <a:ea typeface="Source Sans Pro" panose="020B0503030403020204" pitchFamily="34" charset="0"/>
                <a:cs typeface="Arial"/>
              </a:rPr>
              <a:t>, </a:t>
            </a:r>
            <a:r>
              <a:rPr lang="en-GB" sz="3200" dirty="0">
                <a:latin typeface="Source Sans Pro" panose="020B0503030403020204" pitchFamily="34" charset="0"/>
                <a:ea typeface="Source Sans Pro" panose="020B0503030403020204" pitchFamily="34" charset="0"/>
                <a:cs typeface="Arial"/>
              </a:rPr>
              <a:t>including a portion of oily fish. </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b="1" dirty="0">
                <a:latin typeface="Source Sans Pro" panose="020B0503030403020204" pitchFamily="34" charset="0"/>
                <a:ea typeface="Source Sans Pro" panose="020B0503030403020204" pitchFamily="34" charset="0"/>
                <a:cs typeface="Arial"/>
              </a:rPr>
              <a:t>Can you name some oily fish?</a:t>
            </a:r>
            <a:endParaRPr lang="en-GB" sz="3200" dirty="0">
              <a:latin typeface="Source Sans Pro" panose="020B0503030403020204" pitchFamily="34" charset="0"/>
              <a:ea typeface="Source Sans Pro" panose="020B0503030403020204" pitchFamily="34" charset="0"/>
            </a:endParaRPr>
          </a:p>
          <a:p>
            <a:endParaRPr lang="en-GB" sz="3600" b="1" dirty="0">
              <a:latin typeface="Source Sans Pro Light"/>
              <a:ea typeface="Source Sans Pro Light"/>
              <a:cs typeface="Arial"/>
            </a:endParaRPr>
          </a:p>
          <a:p>
            <a:r>
              <a:rPr lang="en-GB" sz="2000" b="0" i="0" kern="1200" dirty="0">
                <a:latin typeface="Arial"/>
                <a:ea typeface="Source Sans Pro Light"/>
                <a:cs typeface="Arial"/>
              </a:rPr>
              <a:t>.</a:t>
            </a:r>
            <a:endParaRPr lang="en-GB" sz="2000" dirty="0">
              <a:latin typeface="Arial"/>
              <a:cs typeface="Arial"/>
            </a:endParaRPr>
          </a:p>
          <a:p>
            <a:endParaRPr lang="en-GB" sz="34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sp>
        <p:nvSpPr>
          <p:cNvPr id="12" name="TextBox 11">
            <a:extLst>
              <a:ext uri="{FF2B5EF4-FFF2-40B4-BE49-F238E27FC236}">
                <a16:creationId xmlns:a16="http://schemas.microsoft.com/office/drawing/2014/main" id="{D3102652-1413-A109-19BD-67527F8152F7}"/>
              </a:ext>
            </a:extLst>
          </p:cNvPr>
          <p:cNvSpPr txBox="1"/>
          <p:nvPr/>
        </p:nvSpPr>
        <p:spPr>
          <a:xfrm>
            <a:off x="717123" y="5749220"/>
            <a:ext cx="8428004"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Salmon, mackerel, pilchards, sprats, trout and sardines are all oily fish.</a:t>
            </a:r>
            <a:endParaRPr lang="en-US" sz="3200" dirty="0">
              <a:latin typeface="Source Sans Pro" panose="020B0503030403020204" pitchFamily="34" charset="0"/>
              <a:ea typeface="Source Sans Pro" panose="020B0503030403020204" pitchFamily="34" charset="0"/>
            </a:endParaRPr>
          </a:p>
          <a:p>
            <a:pPr algn="l"/>
            <a:endParaRPr lang="en-GB" dirty="0"/>
          </a:p>
        </p:txBody>
      </p:sp>
      <p:sp>
        <p:nvSpPr>
          <p:cNvPr id="13" name="TextBox 12">
            <a:extLst>
              <a:ext uri="{FF2B5EF4-FFF2-40B4-BE49-F238E27FC236}">
                <a16:creationId xmlns:a16="http://schemas.microsoft.com/office/drawing/2014/main" id="{55E8856E-4931-F4D1-4872-E6128A87CB6A}"/>
              </a:ext>
            </a:extLst>
          </p:cNvPr>
          <p:cNvSpPr txBox="1"/>
          <p:nvPr/>
        </p:nvSpPr>
        <p:spPr>
          <a:xfrm>
            <a:off x="712562" y="7234838"/>
            <a:ext cx="9153365"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Fresh and canned tuna do not count as oily fish as the amount of long-chain omega 3 fatty acids are similar to those in other fish. </a:t>
            </a:r>
            <a:endParaRPr lang="en-US" sz="3200" dirty="0">
              <a:latin typeface="Source Sans Pro" panose="020B0503030403020204" pitchFamily="34" charset="0"/>
              <a:ea typeface="Source Sans Pro" panose="020B0503030403020204" pitchFamily="34" charset="0"/>
            </a:endParaRPr>
          </a:p>
          <a:p>
            <a:pPr algn="l"/>
            <a:endParaRPr lang="en-GB" dirty="0"/>
          </a:p>
        </p:txBody>
      </p:sp>
      <p:pic>
        <p:nvPicPr>
          <p:cNvPr id="3" name="Picture Placeholder 3">
            <a:extLst>
              <a:ext uri="{FF2B5EF4-FFF2-40B4-BE49-F238E27FC236}">
                <a16:creationId xmlns:a16="http://schemas.microsoft.com/office/drawing/2014/main" id="{AC71164C-71B0-C803-A184-9624DA2A53C5}"/>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2378" r="12378"/>
          <a:stretch/>
        </p:blipFill>
        <p:spPr>
          <a:xfrm>
            <a:off x="12056682" y="2984951"/>
            <a:ext cx="5635171" cy="5661878"/>
          </a:xfrm>
          <a:prstGeom prst="roundRect">
            <a:avLst/>
          </a:prstGeom>
        </p:spPr>
      </p:pic>
    </p:spTree>
    <p:extLst>
      <p:ext uri="{BB962C8B-B14F-4D97-AF65-F5344CB8AC3E}">
        <p14:creationId xmlns:p14="http://schemas.microsoft.com/office/powerpoint/2010/main" val="1189963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40A4B-7C2F-B7C9-21E4-FFD9B9B9753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4B3E6008-42C7-BB89-E7CA-FA5BCA74E11B}"/>
              </a:ext>
            </a:extLst>
          </p:cNvPr>
          <p:cNvSpPr txBox="1"/>
          <p:nvPr/>
        </p:nvSpPr>
        <p:spPr>
          <a:xfrm>
            <a:off x="1028701" y="584472"/>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4. Cut down on saturated fat and sugar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36D49424-1BE3-AD62-E563-2935FF522065}"/>
              </a:ext>
            </a:extLst>
          </p:cNvPr>
          <p:cNvSpPr txBox="1"/>
          <p:nvPr/>
        </p:nvSpPr>
        <p:spPr>
          <a:xfrm>
            <a:off x="1028701" y="2997582"/>
            <a:ext cx="9944099" cy="7540526"/>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We all need some fat in our diet, but it is important to get the right type and amount. </a:t>
            </a: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There are two main types of fat: saturated and unsaturated. </a:t>
            </a: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Eating too much saturated fat can increase blood cholesterol levels which can increase the chance of developing heart disease. </a:t>
            </a: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Saturated fat is found in many foods, such as hard cheese, cakes, biscuits, pies, pastry, cream and butter</a:t>
            </a:r>
            <a:r>
              <a:rPr lang="en-GB" sz="3200" b="0" i="0" kern="1200" dirty="0">
                <a:latin typeface="Source Sans Pro" panose="020B0503030403020204" pitchFamily="34" charset="0"/>
                <a:ea typeface="Source Sans Pro" panose="020B0503030403020204" pitchFamily="34" charset="0"/>
                <a:cs typeface="Arial"/>
              </a:rPr>
              <a:t>.</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pic>
        <p:nvPicPr>
          <p:cNvPr id="3" name="Picture 2" descr="A group of bowls of snacks&#10;&#10;AI-generated content may be incorrect.">
            <a:extLst>
              <a:ext uri="{FF2B5EF4-FFF2-40B4-BE49-F238E27FC236}">
                <a16:creationId xmlns:a16="http://schemas.microsoft.com/office/drawing/2014/main" id="{A2973A9D-BD00-7080-DD80-B9F44D8637CD}"/>
              </a:ext>
            </a:extLst>
          </p:cNvPr>
          <p:cNvPicPr>
            <a:picLocks noChangeAspect="1"/>
          </p:cNvPicPr>
          <p:nvPr/>
        </p:nvPicPr>
        <p:blipFill>
          <a:blip r:embed="rId2"/>
          <a:stretch>
            <a:fillRect/>
          </a:stretch>
        </p:blipFill>
        <p:spPr>
          <a:xfrm>
            <a:off x="11593286" y="3131203"/>
            <a:ext cx="6303783" cy="4205576"/>
          </a:xfrm>
          <a:prstGeom prst="roundRect">
            <a:avLst/>
          </a:prstGeom>
        </p:spPr>
      </p:pic>
    </p:spTree>
    <p:extLst>
      <p:ext uri="{BB962C8B-B14F-4D97-AF65-F5344CB8AC3E}">
        <p14:creationId xmlns:p14="http://schemas.microsoft.com/office/powerpoint/2010/main" val="3093423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85C27-430E-7821-88E9-0AF982811804}"/>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79F412B-F874-4D72-E5FA-86B54F2A5C98}"/>
              </a:ext>
            </a:extLst>
          </p:cNvPr>
          <p:cNvSpPr txBox="1"/>
          <p:nvPr/>
        </p:nvSpPr>
        <p:spPr>
          <a:xfrm>
            <a:off x="1028700" y="453843"/>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4. Cut down on saturated fat and sugar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3492CB6C-9608-833C-D5F3-240C914DDB9A}"/>
              </a:ext>
            </a:extLst>
          </p:cNvPr>
          <p:cNvSpPr txBox="1"/>
          <p:nvPr/>
        </p:nvSpPr>
        <p:spPr>
          <a:xfrm>
            <a:off x="1028700" y="2777630"/>
            <a:ext cx="9514453" cy="6586418"/>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Try to cut down on foods high in saturated fat and replace with foods that are high in unsaturated fats, such as vegetable oils, oily fish,  avocados, nuts and seeds. </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b="1" dirty="0">
                <a:latin typeface="Source Sans Pro" panose="020B0503030403020204" pitchFamily="34" charset="0"/>
                <a:ea typeface="Source Sans Pro" panose="020B0503030403020204" pitchFamily="34" charset="0"/>
                <a:cs typeface="Arial"/>
              </a:rPr>
              <a:t>Did you know?</a:t>
            </a:r>
          </a:p>
          <a:p>
            <a:endParaRPr lang="en-GB" sz="3200" b="1"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There's good evidence that replacing saturated fats with polyunsaturated fats can help lower cholesterol</a:t>
            </a:r>
            <a:r>
              <a:rPr lang="en-GB" sz="3200" b="0" i="0" kern="1200" dirty="0">
                <a:latin typeface="Source Sans Pro" panose="020B0503030403020204" pitchFamily="34" charset="0"/>
                <a:ea typeface="Source Sans Pro" panose="020B0503030403020204" pitchFamily="34" charset="0"/>
                <a:cs typeface="Arial"/>
              </a:rPr>
              <a:t>.</a:t>
            </a:r>
            <a:endParaRPr lang="en-GB" sz="3200" dirty="0">
              <a:latin typeface="Source Sans Pro" panose="020B0503030403020204" pitchFamily="34" charset="0"/>
              <a:ea typeface="Source Sans Pro" panose="020B0503030403020204" pitchFamily="34" charset="0"/>
            </a:endParaRPr>
          </a:p>
          <a:p>
            <a:endParaRPr lang="en-GB" sz="34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pic>
        <p:nvPicPr>
          <p:cNvPr id="2" name="Picture 1" descr="A plate of food on a wood surface&#10;&#10;AI-generated content may be incorrect.">
            <a:extLst>
              <a:ext uri="{FF2B5EF4-FFF2-40B4-BE49-F238E27FC236}">
                <a16:creationId xmlns:a16="http://schemas.microsoft.com/office/drawing/2014/main" id="{E0599928-2853-5B4D-204F-1E332A49D68A}"/>
              </a:ext>
            </a:extLst>
          </p:cNvPr>
          <p:cNvPicPr>
            <a:picLocks noChangeAspect="1"/>
          </p:cNvPicPr>
          <p:nvPr/>
        </p:nvPicPr>
        <p:blipFill>
          <a:blip r:embed="rId2"/>
          <a:stretch>
            <a:fillRect/>
          </a:stretch>
        </p:blipFill>
        <p:spPr>
          <a:xfrm>
            <a:off x="10543153" y="2777630"/>
            <a:ext cx="7220849" cy="5190047"/>
          </a:xfrm>
          <a:prstGeom prst="roundRect">
            <a:avLst/>
          </a:prstGeom>
        </p:spPr>
      </p:pic>
    </p:spTree>
    <p:extLst>
      <p:ext uri="{BB962C8B-B14F-4D97-AF65-F5344CB8AC3E}">
        <p14:creationId xmlns:p14="http://schemas.microsoft.com/office/powerpoint/2010/main" val="3502814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7B40-08BE-CFA7-373C-611B9B5E5AF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A1996D4-81DA-1690-53F0-6391A07CC828}"/>
              </a:ext>
            </a:extLst>
          </p:cNvPr>
          <p:cNvSpPr txBox="1"/>
          <p:nvPr/>
        </p:nvSpPr>
        <p:spPr>
          <a:xfrm>
            <a:off x="1028701" y="606385"/>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4. Cut down on saturated fat and sugar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D466E05C-1414-3DDD-56E4-564189520904}"/>
              </a:ext>
            </a:extLst>
          </p:cNvPr>
          <p:cNvSpPr txBox="1"/>
          <p:nvPr/>
        </p:nvSpPr>
        <p:spPr>
          <a:xfrm>
            <a:off x="1028701" y="3202152"/>
            <a:ext cx="8964385" cy="6155531"/>
          </a:xfrm>
          <a:prstGeom prst="rect">
            <a:avLst/>
          </a:prstGeom>
        </p:spPr>
        <p:txBody>
          <a:bodyPr wrap="square" lIns="0" tIns="0" rIns="0" bIns="0" rtlCol="0" anchor="t">
            <a:spAutoFit/>
          </a:bodyPr>
          <a:lstStyle/>
          <a:p>
            <a:r>
              <a:rPr lang="en-GB" sz="3200" dirty="0">
                <a:latin typeface="Source Sans Pro" panose="020B0503030403020204" pitchFamily="34" charset="0"/>
                <a:ea typeface="Source Sans Pro" panose="020B0503030403020204" pitchFamily="34" charset="0"/>
                <a:cs typeface="Arial"/>
              </a:rPr>
              <a:t>Too many sugar-containing food and drinks consumed between meals is associated with an increased tendency towards tooth decay, especially in those with poor dental hygiene.</a:t>
            </a: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Food and drinks high in sugar include sweets, cakes, biscuits </a:t>
            </a:r>
            <a:r>
              <a:rPr lang="en-GB" sz="3400" dirty="0">
                <a:latin typeface="Source Sans Pro" panose="020B0503030403020204" pitchFamily="34" charset="0"/>
                <a:ea typeface="Source Sans Pro" panose="020B0503030403020204" pitchFamily="34" charset="0"/>
                <a:cs typeface="Arial"/>
              </a:rPr>
              <a:t>and</a:t>
            </a:r>
            <a:r>
              <a:rPr lang="en-GB" sz="3200" dirty="0">
                <a:latin typeface="Source Sans Pro" panose="020B0503030403020204" pitchFamily="34" charset="0"/>
                <a:ea typeface="Source Sans Pro" panose="020B0503030403020204" pitchFamily="34" charset="0"/>
                <a:cs typeface="Arial"/>
              </a:rPr>
              <a:t> some carbonated drinks.</a:t>
            </a:r>
          </a:p>
          <a:p>
            <a:endParaRPr lang="en-GB" sz="3600" dirty="0">
              <a:latin typeface="Source Sans Pro Light"/>
              <a:ea typeface="Source Sans Pro Light"/>
              <a:cs typeface="Arial"/>
            </a:endParaRPr>
          </a:p>
          <a:p>
            <a:endParaRPr lang="en-GB" sz="34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pic>
        <p:nvPicPr>
          <p:cNvPr id="3" name="Picture 2" descr="A group of food on a table&#10;&#10;AI-generated content may be incorrect.">
            <a:extLst>
              <a:ext uri="{FF2B5EF4-FFF2-40B4-BE49-F238E27FC236}">
                <a16:creationId xmlns:a16="http://schemas.microsoft.com/office/drawing/2014/main" id="{3B7F5851-5AAA-6EE1-5161-F300C35F0A28}"/>
              </a:ext>
            </a:extLst>
          </p:cNvPr>
          <p:cNvPicPr>
            <a:picLocks noChangeAspect="1"/>
          </p:cNvPicPr>
          <p:nvPr/>
        </p:nvPicPr>
        <p:blipFill>
          <a:blip r:embed="rId2"/>
          <a:stretch>
            <a:fillRect/>
          </a:stretch>
        </p:blipFill>
        <p:spPr>
          <a:xfrm>
            <a:off x="10629901" y="3202152"/>
            <a:ext cx="7136164" cy="4747734"/>
          </a:xfrm>
          <a:prstGeom prst="roundRect">
            <a:avLst/>
          </a:prstGeom>
        </p:spPr>
      </p:pic>
    </p:spTree>
    <p:extLst>
      <p:ext uri="{BB962C8B-B14F-4D97-AF65-F5344CB8AC3E}">
        <p14:creationId xmlns:p14="http://schemas.microsoft.com/office/powerpoint/2010/main" val="3708340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54FBD-B59E-E6D6-DFBE-765F86EE92E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BEA89B01-AE39-F6B6-C161-DE7E1C2BA975}"/>
              </a:ext>
            </a:extLst>
          </p:cNvPr>
          <p:cNvSpPr txBox="1"/>
          <p:nvPr/>
        </p:nvSpPr>
        <p:spPr>
          <a:xfrm>
            <a:off x="1018870" y="628744"/>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4. Cut down on saturated fat and sugar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14F7A066-CE20-5870-4131-37916A463F95}"/>
              </a:ext>
            </a:extLst>
          </p:cNvPr>
          <p:cNvSpPr txBox="1"/>
          <p:nvPr/>
        </p:nvSpPr>
        <p:spPr>
          <a:xfrm>
            <a:off x="1028701" y="2810266"/>
            <a:ext cx="9514453" cy="3323987"/>
          </a:xfrm>
          <a:prstGeom prst="rect">
            <a:avLst/>
          </a:prstGeom>
        </p:spPr>
        <p:txBody>
          <a:bodyPr wrap="square" lIns="0" tIns="0" rIns="0" bIns="0" rtlCol="0" anchor="t">
            <a:spAutoFit/>
          </a:bodyPr>
          <a:lstStyle/>
          <a:p>
            <a:endParaRPr lang="en-GB" sz="40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4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sp>
        <p:nvSpPr>
          <p:cNvPr id="4" name="TextBox 3">
            <a:extLst>
              <a:ext uri="{FF2B5EF4-FFF2-40B4-BE49-F238E27FC236}">
                <a16:creationId xmlns:a16="http://schemas.microsoft.com/office/drawing/2014/main" id="{1526B801-A9FD-FC1E-5442-278749B7821E}"/>
              </a:ext>
            </a:extLst>
          </p:cNvPr>
          <p:cNvSpPr txBox="1"/>
          <p:nvPr/>
        </p:nvSpPr>
        <p:spPr>
          <a:xfrm>
            <a:off x="1018870" y="3018662"/>
            <a:ext cx="8892573"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Use food labels to check how much saturated fat and sugar foods contain. </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More than 5g of saturated fat per 100g of food means that it is high in saturates. More than 15g of sugar per 100g of food means that the food is high in sugar.</a:t>
            </a:r>
            <a:endParaRPr lang="en-GB"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You can also use the traffic light system on the front of pack to determine whether a food is high or low in saturated fat or sugar.</a:t>
            </a:r>
            <a:endParaRPr lang="en-GB" sz="3200" dirty="0">
              <a:latin typeface="Source Sans Pro" panose="020B0503030403020204" pitchFamily="34" charset="0"/>
              <a:ea typeface="Source Sans Pro" panose="020B0503030403020204" pitchFamily="34" charset="0"/>
            </a:endParaRPr>
          </a:p>
          <a:p>
            <a:pPr algn="l"/>
            <a:endParaRPr lang="en-GB" sz="3200" dirty="0"/>
          </a:p>
        </p:txBody>
      </p:sp>
      <p:pic>
        <p:nvPicPr>
          <p:cNvPr id="7" name="Picture 6" descr="A burger and fries on a table&#10;&#10;AI-generated content may be incorrect.">
            <a:extLst>
              <a:ext uri="{FF2B5EF4-FFF2-40B4-BE49-F238E27FC236}">
                <a16:creationId xmlns:a16="http://schemas.microsoft.com/office/drawing/2014/main" id="{A094C74A-C33E-B35D-D88B-101C40D32D9A}"/>
              </a:ext>
            </a:extLst>
          </p:cNvPr>
          <p:cNvPicPr>
            <a:picLocks noChangeAspect="1"/>
          </p:cNvPicPr>
          <p:nvPr/>
        </p:nvPicPr>
        <p:blipFill>
          <a:blip r:embed="rId2"/>
          <a:stretch>
            <a:fillRect/>
          </a:stretch>
        </p:blipFill>
        <p:spPr>
          <a:xfrm>
            <a:off x="10552985" y="3018662"/>
            <a:ext cx="7015689" cy="4612523"/>
          </a:xfrm>
          <a:prstGeom prst="roundRect">
            <a:avLst/>
          </a:prstGeom>
        </p:spPr>
      </p:pic>
    </p:spTree>
    <p:extLst>
      <p:ext uri="{BB962C8B-B14F-4D97-AF65-F5344CB8AC3E}">
        <p14:creationId xmlns:p14="http://schemas.microsoft.com/office/powerpoint/2010/main" val="4219437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D27C6-2F27-5EC3-C8C6-16F4F5C66231}"/>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F646FD6-60F7-9868-E6D4-B6E2CBB2B113}"/>
              </a:ext>
            </a:extLst>
          </p:cNvPr>
          <p:cNvSpPr txBox="1"/>
          <p:nvPr/>
        </p:nvSpPr>
        <p:spPr>
          <a:xfrm>
            <a:off x="1028701" y="502829"/>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5. Eat less salt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FE271A58-9DEF-8C83-5E15-7633F12592F4}"/>
              </a:ext>
            </a:extLst>
          </p:cNvPr>
          <p:cNvSpPr txBox="1"/>
          <p:nvPr/>
        </p:nvSpPr>
        <p:spPr>
          <a:xfrm>
            <a:off x="1028701" y="2810266"/>
            <a:ext cx="9514453" cy="3323987"/>
          </a:xfrm>
          <a:prstGeom prst="rect">
            <a:avLst/>
          </a:prstGeom>
        </p:spPr>
        <p:txBody>
          <a:bodyPr wrap="square" lIns="0" tIns="0" rIns="0" bIns="0" rtlCol="0" anchor="t">
            <a:spAutoFit/>
          </a:bodyPr>
          <a:lstStyle/>
          <a:p>
            <a:endParaRPr lang="en-GB" sz="40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4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sp>
        <p:nvSpPr>
          <p:cNvPr id="4" name="TextBox 3">
            <a:extLst>
              <a:ext uri="{FF2B5EF4-FFF2-40B4-BE49-F238E27FC236}">
                <a16:creationId xmlns:a16="http://schemas.microsoft.com/office/drawing/2014/main" id="{903330BC-9991-74DD-DBF2-A0EA1BA7B26B}"/>
              </a:ext>
            </a:extLst>
          </p:cNvPr>
          <p:cNvSpPr txBox="1"/>
          <p:nvPr/>
        </p:nvSpPr>
        <p:spPr>
          <a:xfrm>
            <a:off x="1018870" y="2806764"/>
            <a:ext cx="9291529" cy="58477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Maintaining a normal blood pressure is important for health. </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Eating too much salt may raise blood pressure and lead to stroke and heart disease.</a:t>
            </a:r>
            <a:endParaRPr lang="en-GB"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Most of our salt intake comes from processed foods rather than salt added during cooking or at the table, so it is recommended to always check food labels for the salt content.</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pPr algn="l"/>
            <a:endParaRPr lang="en-GB" dirty="0"/>
          </a:p>
        </p:txBody>
      </p:sp>
      <p:pic>
        <p:nvPicPr>
          <p:cNvPr id="2" name="Picture 1" descr="A spoonful of salt&#10;&#10;AI-generated content may be incorrect.">
            <a:extLst>
              <a:ext uri="{FF2B5EF4-FFF2-40B4-BE49-F238E27FC236}">
                <a16:creationId xmlns:a16="http://schemas.microsoft.com/office/drawing/2014/main" id="{F795500E-CA9B-D38B-08A6-D524F0F02387}"/>
              </a:ext>
            </a:extLst>
          </p:cNvPr>
          <p:cNvPicPr>
            <a:picLocks noChangeAspect="1"/>
          </p:cNvPicPr>
          <p:nvPr/>
        </p:nvPicPr>
        <p:blipFill>
          <a:blip r:embed="rId2"/>
          <a:stretch>
            <a:fillRect/>
          </a:stretch>
        </p:blipFill>
        <p:spPr>
          <a:xfrm>
            <a:off x="10920105" y="2789748"/>
            <a:ext cx="6048375" cy="5305425"/>
          </a:xfrm>
          <a:prstGeom prst="rect">
            <a:avLst/>
          </a:prstGeom>
        </p:spPr>
      </p:pic>
    </p:spTree>
    <p:extLst>
      <p:ext uri="{BB962C8B-B14F-4D97-AF65-F5344CB8AC3E}">
        <p14:creationId xmlns:p14="http://schemas.microsoft.com/office/powerpoint/2010/main" val="1921019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BB17E-5B1F-357E-743F-CE6A5719DCD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D143B541-E06B-4E25-6D5C-2A2CEE1B08D4}"/>
              </a:ext>
            </a:extLst>
          </p:cNvPr>
          <p:cNvSpPr txBox="1"/>
          <p:nvPr/>
        </p:nvSpPr>
        <p:spPr>
          <a:xfrm>
            <a:off x="1028700" y="453843"/>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5. Eat less salt </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E345F385-8961-E3A6-C302-874E05BBDCC5}"/>
              </a:ext>
            </a:extLst>
          </p:cNvPr>
          <p:cNvSpPr txBox="1"/>
          <p:nvPr/>
        </p:nvSpPr>
        <p:spPr>
          <a:xfrm>
            <a:off x="1028701" y="2810266"/>
            <a:ext cx="9514453" cy="3323987"/>
          </a:xfrm>
          <a:prstGeom prst="rect">
            <a:avLst/>
          </a:prstGeom>
        </p:spPr>
        <p:txBody>
          <a:bodyPr wrap="square" lIns="0" tIns="0" rIns="0" bIns="0" rtlCol="0" anchor="t">
            <a:spAutoFit/>
          </a:bodyPr>
          <a:lstStyle/>
          <a:p>
            <a:endParaRPr lang="en-GB" sz="40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4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marL="0" indent="0" algn="l"/>
            <a:endParaRPr lang="en-GB" sz="3400" dirty="0">
              <a:latin typeface="Source Sans Pro Light"/>
              <a:ea typeface="Source Sans Pro Light"/>
              <a:cs typeface="Arial"/>
            </a:endParaRPr>
          </a:p>
        </p:txBody>
      </p:sp>
      <p:sp>
        <p:nvSpPr>
          <p:cNvPr id="4" name="TextBox 3">
            <a:extLst>
              <a:ext uri="{FF2B5EF4-FFF2-40B4-BE49-F238E27FC236}">
                <a16:creationId xmlns:a16="http://schemas.microsoft.com/office/drawing/2014/main" id="{52E20316-FE5C-DF25-13E4-CAE67777F263}"/>
              </a:ext>
            </a:extLst>
          </p:cNvPr>
          <p:cNvSpPr txBox="1"/>
          <p:nvPr/>
        </p:nvSpPr>
        <p:spPr>
          <a:xfrm>
            <a:off x="1028700" y="2970050"/>
            <a:ext cx="9291529"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dirty="0">
                <a:latin typeface="Source Sans Pro" panose="020B0503030403020204" pitchFamily="34" charset="0"/>
                <a:ea typeface="Source Sans Pro" panose="020B0503030403020204" pitchFamily="34" charset="0"/>
                <a:cs typeface="Arial"/>
              </a:rPr>
              <a:t>Did you know?</a:t>
            </a:r>
            <a:endParaRPr lang="en-US" sz="3200" dirty="0">
              <a:latin typeface="Source Sans Pro" panose="020B0503030403020204" pitchFamily="34" charset="0"/>
              <a:ea typeface="Source Sans Pro" panose="020B0503030403020204" pitchFamily="34" charset="0"/>
            </a:endParaRPr>
          </a:p>
          <a:p>
            <a:endParaRPr lang="en-GB" sz="3200" b="1"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Adults should eat no more than 6g of salt each day, children under 11 years should eat less.</a:t>
            </a:r>
            <a:endParaRPr lang="en-GB"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You can use food labels to help you cut down. When comparing foods, a high salt content is more than 1.5g salt per 100g of food and low is 0.3g salt or less per 100g.</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algn="l"/>
            <a:endParaRPr lang="en-GB" dirty="0"/>
          </a:p>
        </p:txBody>
      </p:sp>
      <p:pic>
        <p:nvPicPr>
          <p:cNvPr id="3" name="Picture 2" descr="A person holding two cans&#10;&#10;AI-generated content may be incorrect.">
            <a:extLst>
              <a:ext uri="{FF2B5EF4-FFF2-40B4-BE49-F238E27FC236}">
                <a16:creationId xmlns:a16="http://schemas.microsoft.com/office/drawing/2014/main" id="{8462E3E2-9D35-F1BE-B960-7CE48CA8B5F9}"/>
              </a:ext>
            </a:extLst>
          </p:cNvPr>
          <p:cNvPicPr>
            <a:picLocks noChangeAspect="1"/>
          </p:cNvPicPr>
          <p:nvPr/>
        </p:nvPicPr>
        <p:blipFill>
          <a:blip r:embed="rId2"/>
          <a:stretch>
            <a:fillRect/>
          </a:stretch>
        </p:blipFill>
        <p:spPr>
          <a:xfrm>
            <a:off x="10543154" y="2970050"/>
            <a:ext cx="6808039" cy="5233452"/>
          </a:xfrm>
          <a:prstGeom prst="roundRect">
            <a:avLst/>
          </a:prstGeom>
        </p:spPr>
      </p:pic>
    </p:spTree>
    <p:extLst>
      <p:ext uri="{BB962C8B-B14F-4D97-AF65-F5344CB8AC3E}">
        <p14:creationId xmlns:p14="http://schemas.microsoft.com/office/powerpoint/2010/main" val="1661476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D7292-B25A-25AD-A52A-1A7D84759DF4}"/>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734E0EC-F92C-FA58-D2F2-37C0EC7E6F0A}"/>
              </a:ext>
            </a:extLst>
          </p:cNvPr>
          <p:cNvSpPr txBox="1"/>
          <p:nvPr/>
        </p:nvSpPr>
        <p:spPr>
          <a:xfrm>
            <a:off x="1028700" y="453843"/>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6. Get active and be a healthy weight</a:t>
            </a:r>
            <a:endParaRPr lang="en-US" sz="5400" b="1" dirty="0">
              <a:solidFill>
                <a:srgbClr val="34713B"/>
              </a:solidFill>
              <a:latin typeface="Source Sans Pro Semi-Bold"/>
              <a:ea typeface="Source Sans Pro Semi-Bold"/>
              <a:cs typeface="Source Sans Pro Semi-Bold"/>
            </a:endParaRPr>
          </a:p>
        </p:txBody>
      </p:sp>
      <p:sp>
        <p:nvSpPr>
          <p:cNvPr id="4" name="TextBox 3">
            <a:extLst>
              <a:ext uri="{FF2B5EF4-FFF2-40B4-BE49-F238E27FC236}">
                <a16:creationId xmlns:a16="http://schemas.microsoft.com/office/drawing/2014/main" id="{D14E3485-48AF-FB13-3B24-43149BD298E2}"/>
              </a:ext>
            </a:extLst>
          </p:cNvPr>
          <p:cNvSpPr txBox="1"/>
          <p:nvPr/>
        </p:nvSpPr>
        <p:spPr>
          <a:xfrm>
            <a:off x="980645" y="2749152"/>
            <a:ext cx="9632926" cy="84330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To achieve a healthy weight, we need to balance the energy from food and drinks with the energy we use up through activity.</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Being active can reduce the risk of type 2 diabetes, heart disease and stroke and help maintain a healthy weight. </a:t>
            </a:r>
          </a:p>
          <a:p>
            <a:endParaRPr lang="en-GB" sz="3200" dirty="0">
              <a:latin typeface="Source Sans Pro" panose="020B0503030403020204" pitchFamily="34" charset="0"/>
              <a:ea typeface="Source Sans Pro" panose="020B0503030403020204" pitchFamily="34" charset="0"/>
            </a:endParaRPr>
          </a:p>
          <a:p>
            <a:r>
              <a:rPr lang="en-GB" sz="3200" dirty="0">
                <a:latin typeface="Source Sans Pro" panose="020B0503030403020204" pitchFamily="34" charset="0"/>
                <a:ea typeface="Source Sans Pro" panose="020B0503030403020204" pitchFamily="34" charset="0"/>
                <a:cs typeface="Arial"/>
              </a:rPr>
              <a:t>Being overweight or obese can lead to health conditions such as type 2 diabetes, some cancers, heart disease and stroke. </a:t>
            </a:r>
            <a:endParaRPr lang="en-GB"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Being underweight could also affect our health.</a:t>
            </a:r>
            <a:endParaRPr lang="en-GB" sz="3200" dirty="0">
              <a:latin typeface="Source Sans Pro" panose="020B0503030403020204" pitchFamily="34" charset="0"/>
              <a:ea typeface="Source Sans Pro" panose="020B0503030403020204" pitchFamily="34" charset="0"/>
            </a:endParaRPr>
          </a:p>
          <a:p>
            <a:endParaRPr lang="en-GB" sz="3600" b="1"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algn="l"/>
            <a:endParaRPr lang="en-GB" dirty="0"/>
          </a:p>
        </p:txBody>
      </p:sp>
      <p:pic>
        <p:nvPicPr>
          <p:cNvPr id="6" name="Picture 5">
            <a:extLst>
              <a:ext uri="{FF2B5EF4-FFF2-40B4-BE49-F238E27FC236}">
                <a16:creationId xmlns:a16="http://schemas.microsoft.com/office/drawing/2014/main" id="{AE5F02A6-6F10-08B4-1780-AAA8DE508F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18725" y="3333957"/>
            <a:ext cx="6062412" cy="4043629"/>
          </a:xfrm>
          <a:prstGeom prst="roundRect">
            <a:avLst/>
          </a:prstGeom>
        </p:spPr>
      </p:pic>
    </p:spTree>
    <p:extLst>
      <p:ext uri="{BB962C8B-B14F-4D97-AF65-F5344CB8AC3E}">
        <p14:creationId xmlns:p14="http://schemas.microsoft.com/office/powerpoint/2010/main" val="2484108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8071B-99AF-5AC2-899B-51CC98D4D595}"/>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4C20BA8-4014-5A85-72DF-E2EAA4CEA9F7}"/>
              </a:ext>
            </a:extLst>
          </p:cNvPr>
          <p:cNvSpPr txBox="1"/>
          <p:nvPr/>
        </p:nvSpPr>
        <p:spPr>
          <a:xfrm>
            <a:off x="975738" y="502829"/>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6. Get active and be a healthy weight</a:t>
            </a:r>
            <a:endParaRPr lang="en-US" sz="5400" b="1" dirty="0">
              <a:solidFill>
                <a:srgbClr val="34713B"/>
              </a:solidFill>
              <a:latin typeface="Source Sans Pro Semi-Bold"/>
              <a:ea typeface="Source Sans Pro Semi-Bold"/>
              <a:cs typeface="Source Sans Pro Semi-Bold"/>
            </a:endParaRPr>
          </a:p>
        </p:txBody>
      </p:sp>
      <p:sp>
        <p:nvSpPr>
          <p:cNvPr id="4" name="TextBox 3">
            <a:extLst>
              <a:ext uri="{FF2B5EF4-FFF2-40B4-BE49-F238E27FC236}">
                <a16:creationId xmlns:a16="http://schemas.microsoft.com/office/drawing/2014/main" id="{B0E0A75F-044E-ABB0-0637-6B7278C8A304}"/>
              </a:ext>
            </a:extLst>
          </p:cNvPr>
          <p:cNvSpPr txBox="1"/>
          <p:nvPr/>
        </p:nvSpPr>
        <p:spPr>
          <a:xfrm>
            <a:off x="973437" y="2827847"/>
            <a:ext cx="9291529"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Young people should do at least 60 minutes of physical activity of moderate to vigorous intensity every day.</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Adults should aim to be active daily and achieve at least 150 minutes of physical activity of moderate intensity every week and perform strength exercises on two or more days a week that work all the major muscles.</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endParaRPr lang="en-GB" sz="3600" b="1"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algn="l"/>
            <a:endParaRPr lang="en-GB" dirty="0"/>
          </a:p>
        </p:txBody>
      </p:sp>
      <p:pic>
        <p:nvPicPr>
          <p:cNvPr id="3" name="Picture 2" descr="A person stretching his leg on a bridge&#10;&#10;AI-generated content may be incorrect.">
            <a:extLst>
              <a:ext uri="{FF2B5EF4-FFF2-40B4-BE49-F238E27FC236}">
                <a16:creationId xmlns:a16="http://schemas.microsoft.com/office/drawing/2014/main" id="{9C6CA688-0CBF-E27C-64AF-88A71DE3DCEC}"/>
              </a:ext>
            </a:extLst>
          </p:cNvPr>
          <p:cNvPicPr>
            <a:picLocks noChangeAspect="1"/>
          </p:cNvPicPr>
          <p:nvPr/>
        </p:nvPicPr>
        <p:blipFill>
          <a:blip r:embed="rId2"/>
          <a:stretch>
            <a:fillRect/>
          </a:stretch>
        </p:blipFill>
        <p:spPr>
          <a:xfrm>
            <a:off x="11979202" y="2827847"/>
            <a:ext cx="5514975" cy="6572250"/>
          </a:xfrm>
          <a:prstGeom prst="flowChartAlternateProcess">
            <a:avLst/>
          </a:prstGeom>
        </p:spPr>
      </p:pic>
    </p:spTree>
    <p:extLst>
      <p:ext uri="{BB962C8B-B14F-4D97-AF65-F5344CB8AC3E}">
        <p14:creationId xmlns:p14="http://schemas.microsoft.com/office/powerpoint/2010/main" val="9058519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C423-1D56-E595-9F99-3BD77E44BCDD}"/>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95DDACB9-B393-63FC-418C-F7B601BAC239}"/>
              </a:ext>
            </a:extLst>
          </p:cNvPr>
          <p:cNvSpPr txBox="1"/>
          <p:nvPr/>
        </p:nvSpPr>
        <p:spPr>
          <a:xfrm>
            <a:off x="1018870" y="491023"/>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6. Get active and be a healthy weight</a:t>
            </a:r>
            <a:endParaRPr lang="en-US" sz="5400" b="1" dirty="0">
              <a:solidFill>
                <a:srgbClr val="34713B"/>
              </a:solidFill>
              <a:latin typeface="Source Sans Pro Semi-Bold"/>
              <a:ea typeface="Source Sans Pro Semi-Bold"/>
              <a:cs typeface="Source Sans Pro Semi-Bold"/>
            </a:endParaRPr>
          </a:p>
        </p:txBody>
      </p:sp>
      <p:sp>
        <p:nvSpPr>
          <p:cNvPr id="4" name="TextBox 3">
            <a:extLst>
              <a:ext uri="{FF2B5EF4-FFF2-40B4-BE49-F238E27FC236}">
                <a16:creationId xmlns:a16="http://schemas.microsoft.com/office/drawing/2014/main" id="{8561138E-BEF7-CBD5-1ABF-1D85351C327F}"/>
              </a:ext>
            </a:extLst>
          </p:cNvPr>
          <p:cNvSpPr txBox="1"/>
          <p:nvPr/>
        </p:nvSpPr>
        <p:spPr>
          <a:xfrm>
            <a:off x="1018870" y="6895378"/>
            <a:ext cx="3598097"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dirty="0">
                <a:latin typeface="Source Sans Pro Light"/>
                <a:ea typeface="Source Sans Pro Light"/>
                <a:cs typeface="Calibri"/>
              </a:rPr>
              <a:t>Active living, e.g. brisk walking, gardening, using the stairs.</a:t>
            </a:r>
            <a:endParaRPr lang="en-US" sz="3200" b="1" dirty="0">
              <a:latin typeface="Source Sans Pro Light"/>
              <a:ea typeface="Source Sans Pro Light"/>
              <a:cs typeface="Calibri"/>
            </a:endParaRPr>
          </a:p>
          <a:p>
            <a:endParaRPr lang="en-GB" sz="3200" dirty="0">
              <a:latin typeface="Source Sans Pro Light"/>
              <a:ea typeface="Source Sans Pro Light"/>
              <a:cs typeface="Arial"/>
            </a:endParaRPr>
          </a:p>
          <a:p>
            <a:endParaRPr lang="en-GB" sz="3200" dirty="0">
              <a:latin typeface="Source Sans Pro Light"/>
              <a:ea typeface="Source Sans Pro Light"/>
              <a:cs typeface="Arial"/>
            </a:endParaRPr>
          </a:p>
          <a:p>
            <a:endParaRPr lang="en-GB" sz="3200" dirty="0">
              <a:latin typeface="Source Sans Pro Light"/>
              <a:ea typeface="Source Sans Pro Light"/>
              <a:cs typeface="Arial"/>
            </a:endParaRPr>
          </a:p>
          <a:p>
            <a:endParaRPr lang="en-GB" sz="3200" b="1" dirty="0">
              <a:latin typeface="Source Sans Pro Light"/>
              <a:ea typeface="Source Sans Pro Light"/>
              <a:cs typeface="Arial"/>
            </a:endParaRPr>
          </a:p>
          <a:p>
            <a:endParaRPr lang="en-GB" sz="3200" dirty="0">
              <a:latin typeface="Source Sans Pro Light"/>
              <a:ea typeface="Source Sans Pro Light"/>
              <a:cs typeface="Arial"/>
            </a:endParaRPr>
          </a:p>
          <a:p>
            <a:endParaRPr lang="en-GB" sz="3200" dirty="0">
              <a:latin typeface="Source Sans Pro Light"/>
              <a:ea typeface="Source Sans Pro Light"/>
              <a:cs typeface="Arial"/>
            </a:endParaRPr>
          </a:p>
          <a:p>
            <a:pPr algn="l"/>
            <a:endParaRPr lang="en-GB" sz="3200" dirty="0"/>
          </a:p>
        </p:txBody>
      </p:sp>
      <p:pic>
        <p:nvPicPr>
          <p:cNvPr id="2" name="Picture 1" descr="A person jumping on a skateboard&#10;&#10;AI-generated content may be incorrect.">
            <a:extLst>
              <a:ext uri="{FF2B5EF4-FFF2-40B4-BE49-F238E27FC236}">
                <a16:creationId xmlns:a16="http://schemas.microsoft.com/office/drawing/2014/main" id="{A930FAEA-E9F8-9AFC-92F0-96BF85E71E71}"/>
              </a:ext>
            </a:extLst>
          </p:cNvPr>
          <p:cNvPicPr>
            <a:picLocks noChangeAspect="1"/>
          </p:cNvPicPr>
          <p:nvPr/>
        </p:nvPicPr>
        <p:blipFill>
          <a:blip r:embed="rId2"/>
          <a:stretch>
            <a:fillRect/>
          </a:stretch>
        </p:blipFill>
        <p:spPr>
          <a:xfrm>
            <a:off x="1018870" y="2278270"/>
            <a:ext cx="10824533" cy="4411333"/>
          </a:xfrm>
          <a:prstGeom prst="rect">
            <a:avLst/>
          </a:prstGeom>
        </p:spPr>
      </p:pic>
      <p:sp>
        <p:nvSpPr>
          <p:cNvPr id="6" name="TextBox 5">
            <a:extLst>
              <a:ext uri="{FF2B5EF4-FFF2-40B4-BE49-F238E27FC236}">
                <a16:creationId xmlns:a16="http://schemas.microsoft.com/office/drawing/2014/main" id="{4EC8A6B9-4101-D781-778D-C31E158037FA}"/>
              </a:ext>
            </a:extLst>
          </p:cNvPr>
          <p:cNvSpPr txBox="1"/>
          <p:nvPr/>
        </p:nvSpPr>
        <p:spPr>
          <a:xfrm>
            <a:off x="4818534" y="6895377"/>
            <a:ext cx="3764969"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dirty="0">
                <a:latin typeface="Source Sans Pro Light"/>
                <a:ea typeface="Source Sans Pro Light"/>
                <a:cs typeface="Calibri"/>
              </a:rPr>
              <a:t>Active recreation, e.g. playing, dancing, cycling, skateboarding.</a:t>
            </a:r>
            <a:endParaRPr lang="en-US" sz="3200" b="1" dirty="0">
              <a:latin typeface="Source Sans Pro Light"/>
              <a:ea typeface="Source Sans Pro Light"/>
            </a:endParaRPr>
          </a:p>
          <a:p>
            <a:pPr algn="l"/>
            <a:endParaRPr lang="en-GB" sz="3200" dirty="0"/>
          </a:p>
        </p:txBody>
      </p:sp>
      <p:sp>
        <p:nvSpPr>
          <p:cNvPr id="7" name="TextBox 6">
            <a:extLst>
              <a:ext uri="{FF2B5EF4-FFF2-40B4-BE49-F238E27FC236}">
                <a16:creationId xmlns:a16="http://schemas.microsoft.com/office/drawing/2014/main" id="{50EE0DB8-57CE-0A55-376E-0D3F7298A032}"/>
              </a:ext>
            </a:extLst>
          </p:cNvPr>
          <p:cNvSpPr txBox="1"/>
          <p:nvPr/>
        </p:nvSpPr>
        <p:spPr>
          <a:xfrm>
            <a:off x="8583503" y="6895378"/>
            <a:ext cx="328139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dirty="0">
                <a:latin typeface="Source Sans Pro Light"/>
                <a:ea typeface="Source Sans Pro Light"/>
                <a:cs typeface="Calibri"/>
              </a:rPr>
              <a:t>Organised sport, e.g. basketball, netball, running, gymnastics.</a:t>
            </a:r>
            <a:endParaRPr lang="en-US" sz="3200" dirty="0">
              <a:latin typeface="Source Sans Pro Light"/>
              <a:ea typeface="Source Sans Pro Light"/>
            </a:endParaRPr>
          </a:p>
          <a:p>
            <a:pPr algn="l"/>
            <a:endParaRPr lang="en-GB" sz="3200" dirty="0"/>
          </a:p>
        </p:txBody>
      </p:sp>
    </p:spTree>
    <p:extLst>
      <p:ext uri="{BB962C8B-B14F-4D97-AF65-F5344CB8AC3E}">
        <p14:creationId xmlns:p14="http://schemas.microsoft.com/office/powerpoint/2010/main" val="1766525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91C9C-2D78-D97F-8883-BB7ACF8B0374}"/>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3B2FC59E-BAA8-5266-8893-8CC1437AAB32}"/>
              </a:ext>
            </a:extLst>
          </p:cNvPr>
          <p:cNvSpPr txBox="1"/>
          <p:nvPr/>
        </p:nvSpPr>
        <p:spPr>
          <a:xfrm>
            <a:off x="1028700" y="453843"/>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7. Don't get thirsty</a:t>
            </a:r>
            <a:endParaRPr lang="en-US" sz="5400" b="1" dirty="0">
              <a:solidFill>
                <a:srgbClr val="34713B"/>
              </a:solidFill>
              <a:latin typeface="Source Sans Pro Semi-Bold"/>
              <a:ea typeface="Source Sans Pro Semi-Bold"/>
              <a:cs typeface="Source Sans Pro Semi-Bold"/>
            </a:endParaRPr>
          </a:p>
        </p:txBody>
      </p:sp>
      <p:sp>
        <p:nvSpPr>
          <p:cNvPr id="4" name="TextBox 3">
            <a:extLst>
              <a:ext uri="{FF2B5EF4-FFF2-40B4-BE49-F238E27FC236}">
                <a16:creationId xmlns:a16="http://schemas.microsoft.com/office/drawing/2014/main" id="{59D170C7-24DA-726C-0845-BDE7EFC5889F}"/>
              </a:ext>
            </a:extLst>
          </p:cNvPr>
          <p:cNvSpPr txBox="1"/>
          <p:nvPr/>
        </p:nvSpPr>
        <p:spPr>
          <a:xfrm>
            <a:off x="1028700" y="2743915"/>
            <a:ext cx="9046029" cy="101566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Around two-thirds of the body are made up of water. We lose water throughout the day when we breathe, sweat and use the toilet.</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When our bodies do not have enough water, we are said to be dehydrated. We need to drink around 6-8 glasses of fluid every day to stop us getting dehydrated. More when the weather is hot or when we are active.</a:t>
            </a:r>
            <a:endParaRPr lang="en-GB"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Apart from water, most drinks count towards your fluid intake – but not alcohol. </a:t>
            </a:r>
            <a:endParaRPr lang="en-GB" sz="3200" dirty="0">
              <a:latin typeface="Source Sans Pro" panose="020B0503030403020204" pitchFamily="34" charset="0"/>
              <a:ea typeface="Source Sans Pro" panose="020B0503030403020204" pitchFamily="34" charset="0"/>
            </a:endParaRPr>
          </a:p>
          <a:p>
            <a:endParaRPr lang="en-GB" sz="3600" b="1" dirty="0">
              <a:latin typeface="Source Sans Pro Light"/>
              <a:ea typeface="Source Sans Pro Light"/>
              <a:cs typeface="Calibri"/>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b="1"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algn="l"/>
            <a:endParaRPr lang="en-GB" dirty="0"/>
          </a:p>
        </p:txBody>
      </p:sp>
      <p:pic>
        <p:nvPicPr>
          <p:cNvPr id="3" name="Picture 2" descr="A person drinking from a plastic bottle&#10;&#10;AI-generated content may be incorrect.">
            <a:extLst>
              <a:ext uri="{FF2B5EF4-FFF2-40B4-BE49-F238E27FC236}">
                <a16:creationId xmlns:a16="http://schemas.microsoft.com/office/drawing/2014/main" id="{A983BAE7-E5E1-EAD1-7752-F87487EBD89D}"/>
              </a:ext>
            </a:extLst>
          </p:cNvPr>
          <p:cNvPicPr>
            <a:picLocks noChangeAspect="1"/>
          </p:cNvPicPr>
          <p:nvPr/>
        </p:nvPicPr>
        <p:blipFill>
          <a:blip r:embed="rId3"/>
          <a:stretch>
            <a:fillRect/>
          </a:stretch>
        </p:blipFill>
        <p:spPr>
          <a:xfrm>
            <a:off x="10216825" y="3192404"/>
            <a:ext cx="7498673" cy="5478068"/>
          </a:xfrm>
          <a:prstGeom prst="roundRect">
            <a:avLst/>
          </a:prstGeom>
        </p:spPr>
      </p:pic>
    </p:spTree>
    <p:extLst>
      <p:ext uri="{BB962C8B-B14F-4D97-AF65-F5344CB8AC3E}">
        <p14:creationId xmlns:p14="http://schemas.microsoft.com/office/powerpoint/2010/main" val="1852888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5C8A8-6ECB-BB14-73AB-B58FA885D96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E29A9BF-38B2-CAA4-FBE2-B6284FAB94E0}"/>
              </a:ext>
            </a:extLst>
          </p:cNvPr>
          <p:cNvGrpSpPr/>
          <p:nvPr/>
        </p:nvGrpSpPr>
        <p:grpSpPr>
          <a:xfrm>
            <a:off x="8265871" y="2803546"/>
            <a:ext cx="8726173" cy="5807773"/>
            <a:chOff x="0" y="0"/>
            <a:chExt cx="2362379" cy="1572300"/>
          </a:xfrm>
        </p:grpSpPr>
        <p:sp>
          <p:nvSpPr>
            <p:cNvPr id="3" name="Freeform 3">
              <a:extLst>
                <a:ext uri="{FF2B5EF4-FFF2-40B4-BE49-F238E27FC236}">
                  <a16:creationId xmlns:a16="http://schemas.microsoft.com/office/drawing/2014/main" id="{6F19A364-B7F9-4720-5E9A-4E7FC9839975}"/>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4" name="TextBox 4">
              <a:extLst>
                <a:ext uri="{FF2B5EF4-FFF2-40B4-BE49-F238E27FC236}">
                  <a16:creationId xmlns:a16="http://schemas.microsoft.com/office/drawing/2014/main" id="{FE92AFB3-5DC9-D1BF-746A-75C16ABEFB72}"/>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6" name="TextBox 6">
            <a:extLst>
              <a:ext uri="{FF2B5EF4-FFF2-40B4-BE49-F238E27FC236}">
                <a16:creationId xmlns:a16="http://schemas.microsoft.com/office/drawing/2014/main" id="{D29CC179-6859-AFA4-44D2-2219E3F9A7C6}"/>
              </a:ext>
            </a:extLst>
          </p:cNvPr>
          <p:cNvSpPr txBox="1"/>
          <p:nvPr/>
        </p:nvSpPr>
        <p:spPr>
          <a:xfrm>
            <a:off x="8827067" y="3771900"/>
            <a:ext cx="7604837" cy="4201150"/>
          </a:xfrm>
          <a:prstGeom prst="rect">
            <a:avLst/>
          </a:prstGeom>
        </p:spPr>
        <p:txBody>
          <a:bodyPr wrap="square" lIns="0" tIns="0" rIns="0" bIns="0" rtlCol="0" anchor="t">
            <a:spAutoFit/>
          </a:bodyPr>
          <a:lstStyle/>
          <a:p>
            <a:r>
              <a:rPr lang="en-US" sz="3200" dirty="0">
                <a:solidFill>
                  <a:srgbClr val="000000"/>
                </a:solidFill>
                <a:latin typeface="Source Sans Pro Light"/>
                <a:ea typeface="Source Sans Pro Light"/>
                <a:cs typeface="Arial"/>
                <a:sym typeface="Source Sans Pro Light"/>
              </a:rPr>
              <a:t>•  not passing much urine when you go to</a:t>
            </a:r>
            <a:r>
              <a:rPr lang="en-US" sz="3200" dirty="0">
                <a:solidFill>
                  <a:srgbClr val="000000"/>
                </a:solidFill>
                <a:latin typeface="Source Sans Pro Light"/>
                <a:ea typeface="Source Sans Pro Light"/>
                <a:cs typeface="Arial"/>
              </a:rPr>
              <a:t> </a:t>
            </a:r>
            <a:r>
              <a:rPr lang="en-US" sz="3200" dirty="0">
                <a:solidFill>
                  <a:srgbClr val="000000"/>
                </a:solidFill>
                <a:latin typeface="Source Sans Pro Light"/>
                <a:ea typeface="Source Sans Pro Light"/>
                <a:cs typeface="Arial"/>
                <a:sym typeface="Source Sans Pro Light"/>
              </a:rPr>
              <a:t>the toilet;</a:t>
            </a:r>
            <a:endParaRPr lang="en-US" sz="3200" dirty="0">
              <a:latin typeface="Source Sans Pro Light"/>
              <a:ea typeface="Source Sans Pro Light"/>
            </a:endParaRPr>
          </a:p>
          <a:p>
            <a:endParaRPr lang="en-US" sz="3200" dirty="0">
              <a:solidFill>
                <a:srgbClr val="000000"/>
              </a:solidFill>
              <a:latin typeface="Source Sans Pro Light"/>
              <a:ea typeface="Source Sans Pro Light"/>
              <a:cs typeface="Arial"/>
            </a:endParaRPr>
          </a:p>
          <a:p>
            <a:r>
              <a:rPr lang="en-US" sz="3200" dirty="0">
                <a:solidFill>
                  <a:srgbClr val="000000"/>
                </a:solidFill>
                <a:latin typeface="Source Sans Pro Light"/>
                <a:ea typeface="Source Sans Pro Light"/>
                <a:cs typeface="Arial"/>
              </a:rPr>
              <a:t>•  headaches;</a:t>
            </a:r>
            <a:endParaRPr lang="en-US" sz="3200" dirty="0">
              <a:latin typeface="Source Sans Pro Light"/>
              <a:ea typeface="Source Sans Pro Light"/>
            </a:endParaRPr>
          </a:p>
          <a:p>
            <a:endParaRPr lang="en-US" sz="3200" dirty="0">
              <a:solidFill>
                <a:srgbClr val="000000"/>
              </a:solidFill>
              <a:latin typeface="Source Sans Pro Light"/>
              <a:ea typeface="Source Sans Pro Light"/>
              <a:cs typeface="Arial"/>
              <a:sym typeface="Source Sans Pro Light"/>
            </a:endParaRPr>
          </a:p>
          <a:p>
            <a:r>
              <a:rPr lang="en-US" sz="3200" dirty="0">
                <a:solidFill>
                  <a:srgbClr val="000000"/>
                </a:solidFill>
                <a:latin typeface="Source Sans Pro Light"/>
                <a:ea typeface="Source Sans Pro Light"/>
                <a:cs typeface="Arial"/>
                <a:sym typeface="Source Sans Pro Light"/>
              </a:rPr>
              <a:t>• feeling lightheaded.</a:t>
            </a:r>
            <a:endParaRPr lang="en-US" sz="3200" dirty="0">
              <a:latin typeface="Source Sans Pro Light"/>
            </a:endParaRPr>
          </a:p>
          <a:p>
            <a:endParaRPr lang="en-US" sz="3600" dirty="0">
              <a:latin typeface="Source Sans Pro Light"/>
              <a:ea typeface="Source Sans Pro Light"/>
              <a:cs typeface="Arial"/>
            </a:endParaRPr>
          </a:p>
          <a:p>
            <a:pPr algn="l">
              <a:lnSpc>
                <a:spcPts val="5400"/>
              </a:lnSpc>
            </a:pPr>
            <a:endParaRPr lang="en-US" sz="4500" dirty="0">
              <a:solidFill>
                <a:srgbClr val="000000"/>
              </a:solidFill>
              <a:latin typeface="Source Sans Pro Light"/>
              <a:ea typeface="Source Sans Pro Light"/>
              <a:cs typeface="Source Sans Pro Light"/>
            </a:endParaRPr>
          </a:p>
        </p:txBody>
      </p:sp>
      <p:sp>
        <p:nvSpPr>
          <p:cNvPr id="8" name="TextBox 8">
            <a:extLst>
              <a:ext uri="{FF2B5EF4-FFF2-40B4-BE49-F238E27FC236}">
                <a16:creationId xmlns:a16="http://schemas.microsoft.com/office/drawing/2014/main" id="{DAC5A9E9-6ED4-B632-4D50-16EE280D3834}"/>
              </a:ext>
            </a:extLst>
          </p:cNvPr>
          <p:cNvSpPr txBox="1"/>
          <p:nvPr/>
        </p:nvSpPr>
        <p:spPr>
          <a:xfrm>
            <a:off x="1093398" y="453843"/>
            <a:ext cx="13176175"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7. Don't get thirsty</a:t>
            </a:r>
            <a:endParaRPr lang="en-US" sz="5400" b="1" dirty="0">
              <a:solidFill>
                <a:srgbClr val="34713B"/>
              </a:solidFill>
              <a:latin typeface="Source Sans Pro Semi-Bold"/>
              <a:ea typeface="Source Sans Pro Semi-Bold"/>
              <a:cs typeface="Source Sans Pro Semi-Bold"/>
            </a:endParaRPr>
          </a:p>
        </p:txBody>
      </p:sp>
      <p:sp>
        <p:nvSpPr>
          <p:cNvPr id="12" name="TextBox 12">
            <a:extLst>
              <a:ext uri="{FF2B5EF4-FFF2-40B4-BE49-F238E27FC236}">
                <a16:creationId xmlns:a16="http://schemas.microsoft.com/office/drawing/2014/main" id="{1632F119-1F6F-4669-E648-54B559E64D0D}"/>
              </a:ext>
            </a:extLst>
          </p:cNvPr>
          <p:cNvSpPr txBox="1"/>
          <p:nvPr/>
        </p:nvSpPr>
        <p:spPr>
          <a:xfrm>
            <a:off x="1096624" y="2801428"/>
            <a:ext cx="6584877" cy="4985980"/>
          </a:xfrm>
          <a:prstGeom prst="rect">
            <a:avLst/>
          </a:prstGeom>
        </p:spPr>
        <p:txBody>
          <a:bodyPr wrap="square" lIns="0" tIns="0" rIns="0" bIns="0" rtlCol="0" anchor="t">
            <a:spAutoFit/>
          </a:bodyPr>
          <a:lstStyle/>
          <a:p>
            <a:r>
              <a:rPr lang="en-GB" sz="3200" b="1" dirty="0">
                <a:latin typeface="Source Sans Pro" panose="020B0503030403020204" pitchFamily="34" charset="0"/>
                <a:ea typeface="Source Sans Pro" panose="020B0503030403020204" pitchFamily="34" charset="0"/>
                <a:cs typeface="Arial"/>
              </a:rPr>
              <a:t>Did </a:t>
            </a:r>
            <a:r>
              <a:rPr lang="en-GB" sz="3200" b="1" i="0" kern="1200" dirty="0">
                <a:latin typeface="Source Sans Pro" panose="020B0503030403020204" pitchFamily="34" charset="0"/>
                <a:ea typeface="Source Sans Pro" panose="020B0503030403020204" pitchFamily="34" charset="0"/>
                <a:cs typeface="Arial"/>
              </a:rPr>
              <a:t>you </a:t>
            </a:r>
            <a:r>
              <a:rPr lang="en-GB" sz="3200" b="1" dirty="0">
                <a:latin typeface="Source Sans Pro" panose="020B0503030403020204" pitchFamily="34" charset="0"/>
                <a:ea typeface="Source Sans Pro" panose="020B0503030403020204" pitchFamily="34" charset="0"/>
                <a:cs typeface="Arial"/>
              </a:rPr>
              <a:t>know?</a:t>
            </a:r>
            <a:endParaRPr lang="en-US" sz="3200" dirty="0">
              <a:latin typeface="Source Sans Pro" panose="020B0503030403020204" pitchFamily="34" charset="0"/>
              <a:ea typeface="Source Sans Pro" panose="020B0503030403020204" pitchFamily="34" charset="0"/>
            </a:endParaRPr>
          </a:p>
          <a:p>
            <a:endParaRPr lang="en-GB" sz="3200" b="1"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Common signs of dehydration are:</a:t>
            </a:r>
            <a:endParaRPr lang="en-GB"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  thirst;</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  dark-coloured urine;</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  lack </a:t>
            </a:r>
            <a:r>
              <a:rPr lang="en-GB" sz="3200" b="0" i="0" kern="1200" dirty="0">
                <a:latin typeface="Source Sans Pro" panose="020B0503030403020204" pitchFamily="34" charset="0"/>
                <a:ea typeface="Source Sans Pro" panose="020B0503030403020204" pitchFamily="34" charset="0"/>
                <a:cs typeface="Arial"/>
              </a:rPr>
              <a:t>of </a:t>
            </a:r>
            <a:r>
              <a:rPr lang="en-GB" sz="3200" dirty="0">
                <a:latin typeface="Source Sans Pro" panose="020B0503030403020204" pitchFamily="34" charset="0"/>
                <a:ea typeface="Source Sans Pro" panose="020B0503030403020204" pitchFamily="34" charset="0"/>
                <a:cs typeface="Arial"/>
              </a:rPr>
              <a:t>energy; </a:t>
            </a:r>
            <a:endParaRPr lang="en-US"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p:txBody>
      </p:sp>
    </p:spTree>
    <p:extLst>
      <p:ext uri="{BB962C8B-B14F-4D97-AF65-F5344CB8AC3E}">
        <p14:creationId xmlns:p14="http://schemas.microsoft.com/office/powerpoint/2010/main" val="903057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0207E-A55F-8E0E-93B4-1AAAD96F1E6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8CB0EA60-A2C4-908D-867E-E9044B293FA6}"/>
              </a:ext>
            </a:extLst>
          </p:cNvPr>
          <p:cNvSpPr txBox="1"/>
          <p:nvPr/>
        </p:nvSpPr>
        <p:spPr>
          <a:xfrm>
            <a:off x="1018870" y="617129"/>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8. Don't skip breakfast</a:t>
            </a:r>
            <a:endParaRPr lang="en-US" sz="5400" b="1" dirty="0">
              <a:solidFill>
                <a:srgbClr val="34713B"/>
              </a:solidFill>
              <a:latin typeface="Source Sans Pro Semi-Bold"/>
              <a:ea typeface="Source Sans Pro Semi-Bold"/>
              <a:cs typeface="Source Sans Pro Semi-Bold"/>
            </a:endParaRPr>
          </a:p>
        </p:txBody>
      </p:sp>
      <p:sp>
        <p:nvSpPr>
          <p:cNvPr id="4" name="TextBox 3">
            <a:extLst>
              <a:ext uri="{FF2B5EF4-FFF2-40B4-BE49-F238E27FC236}">
                <a16:creationId xmlns:a16="http://schemas.microsoft.com/office/drawing/2014/main" id="{E318485E-96CA-E80B-DD22-AEDB57C84CB9}"/>
              </a:ext>
            </a:extLst>
          </p:cNvPr>
          <p:cNvSpPr txBox="1"/>
          <p:nvPr/>
        </p:nvSpPr>
        <p:spPr>
          <a:xfrm>
            <a:off x="1018870" y="3103143"/>
            <a:ext cx="8579851" cy="107106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Eating breakfast provides us with energy as well as some important nutrients that we need for good health.</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Breakfast can help to increase concentration and alertness during the morning.</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For example, a healthy breakfast of wholegrain breakfast cereal or a slice of toast with low fat spread and a glass of fruit juice, will give our bodies the energy and nutrients we need to start the day.</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endParaRPr lang="en-GB" sz="3600" b="1" dirty="0">
              <a:latin typeface="Source Sans Pro Light"/>
              <a:ea typeface="Source Sans Pro Light"/>
              <a:cs typeface="Calibri"/>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b="1"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pPr algn="l"/>
            <a:endParaRPr lang="en-GB" dirty="0"/>
          </a:p>
        </p:txBody>
      </p:sp>
      <p:pic>
        <p:nvPicPr>
          <p:cNvPr id="2" name="Picture 1" descr="A person and child drinking juice&#10;&#10;AI-generated content may be incorrect.">
            <a:extLst>
              <a:ext uri="{FF2B5EF4-FFF2-40B4-BE49-F238E27FC236}">
                <a16:creationId xmlns:a16="http://schemas.microsoft.com/office/drawing/2014/main" id="{90DAFF0B-3DCD-E09B-FDDF-A623F2FCFF32}"/>
              </a:ext>
            </a:extLst>
          </p:cNvPr>
          <p:cNvPicPr>
            <a:picLocks noChangeAspect="1"/>
          </p:cNvPicPr>
          <p:nvPr/>
        </p:nvPicPr>
        <p:blipFill>
          <a:blip r:embed="rId2"/>
          <a:stretch>
            <a:fillRect/>
          </a:stretch>
        </p:blipFill>
        <p:spPr>
          <a:xfrm>
            <a:off x="10520834" y="3103143"/>
            <a:ext cx="7282187" cy="4848871"/>
          </a:xfrm>
          <a:prstGeom prst="roundRect">
            <a:avLst/>
          </a:prstGeom>
        </p:spPr>
      </p:pic>
    </p:spTree>
    <p:extLst>
      <p:ext uri="{BB962C8B-B14F-4D97-AF65-F5344CB8AC3E}">
        <p14:creationId xmlns:p14="http://schemas.microsoft.com/office/powerpoint/2010/main" val="1155472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5692C-1CF7-9F17-82ED-B90576C23803}"/>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FD19E9C0-B60C-FB85-B382-7CFE0747DB07}"/>
              </a:ext>
            </a:extLst>
          </p:cNvPr>
          <p:cNvSpPr txBox="1"/>
          <p:nvPr/>
        </p:nvSpPr>
        <p:spPr>
          <a:xfrm>
            <a:off x="1028700" y="453843"/>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Quiz - Kahoot</a:t>
            </a:r>
            <a:endParaRPr lang="en-US" sz="5400" b="1" dirty="0">
              <a:solidFill>
                <a:srgbClr val="34713B"/>
              </a:solidFill>
              <a:latin typeface="Source Sans Pro Semi-Bold"/>
              <a:ea typeface="Source Sans Pro Semi-Bold"/>
              <a:cs typeface="Source Sans Pro Semi-Bold"/>
            </a:endParaRPr>
          </a:p>
        </p:txBody>
      </p:sp>
      <p:sp>
        <p:nvSpPr>
          <p:cNvPr id="4" name="TextBox 3">
            <a:extLst>
              <a:ext uri="{FF2B5EF4-FFF2-40B4-BE49-F238E27FC236}">
                <a16:creationId xmlns:a16="http://schemas.microsoft.com/office/drawing/2014/main" id="{FAD18A9C-4E78-BEDF-8A78-3C7BBF2C1C54}"/>
              </a:ext>
            </a:extLst>
          </p:cNvPr>
          <p:cNvSpPr txBox="1"/>
          <p:nvPr/>
        </p:nvSpPr>
        <p:spPr>
          <a:xfrm>
            <a:off x="1028700" y="2147460"/>
            <a:ext cx="9513059" cy="121879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dirty="0">
                <a:latin typeface="Source Sans Pro" panose="020B0503030403020204" pitchFamily="34" charset="0"/>
                <a:ea typeface="Source Sans Pro" panose="020B0503030403020204" pitchFamily="34" charset="0"/>
                <a:cs typeface="Arial"/>
              </a:rPr>
              <a:t>Open the link below on the main screen and get students to log onto kahoot.it on their tablets or smartphones. </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They can then enter the code (that will come up on the main screen when you start the game) and their own nickname. </a:t>
            </a:r>
            <a:endParaRPr lang="en-US" sz="3200" dirty="0">
              <a:latin typeface="Source Sans Pro" panose="020B0503030403020204" pitchFamily="34" charset="0"/>
              <a:ea typeface="Source Sans Pro" panose="020B0503030403020204" pitchFamily="34" charset="0"/>
            </a:endParaRPr>
          </a:p>
          <a:p>
            <a:endParaRPr lang="en-GB" sz="3200" dirty="0">
              <a:latin typeface="Source Sans Pro" panose="020B0503030403020204" pitchFamily="34" charset="0"/>
              <a:ea typeface="Source Sans Pro" panose="020B0503030403020204" pitchFamily="34" charset="0"/>
              <a:cs typeface="Arial"/>
            </a:endParaRPr>
          </a:p>
          <a:p>
            <a:r>
              <a:rPr lang="en-GB" sz="3200" dirty="0">
                <a:latin typeface="Source Sans Pro" panose="020B0503030403020204" pitchFamily="34" charset="0"/>
                <a:ea typeface="Source Sans Pro" panose="020B0503030403020204" pitchFamily="34" charset="0"/>
                <a:cs typeface="Arial"/>
              </a:rPr>
              <a:t>They can then play along with the quiz choosing the multiple-choice answers that correspond with the questions on the main screen. There will then be a leaderboard of the scores after each question and at the end. </a:t>
            </a:r>
          </a:p>
          <a:p>
            <a:endParaRPr lang="en-GB" sz="3200" dirty="0">
              <a:latin typeface="Source Sans Pro" panose="020B0503030403020204" pitchFamily="34" charset="0"/>
              <a:ea typeface="Source Sans Pro" panose="020B0503030403020204" pitchFamily="34" charset="0"/>
            </a:endParaRPr>
          </a:p>
          <a:p>
            <a:r>
              <a:rPr lang="en-GB" sz="3200" b="1" dirty="0">
                <a:latin typeface="Source Sans Pro" panose="020B0503030403020204" pitchFamily="34" charset="0"/>
                <a:ea typeface="Source Sans Pro" panose="020B0503030403020204" pitchFamily="34" charset="0"/>
                <a:cs typeface="Arial"/>
              </a:rPr>
              <a:t>Links for this are on the next slide</a:t>
            </a:r>
          </a:p>
          <a:p>
            <a:endParaRPr lang="en-GB" sz="3600" dirty="0">
              <a:latin typeface="Source Sans Pro Light"/>
              <a:ea typeface="Source Sans Pro Light"/>
              <a:cs typeface="Arial"/>
            </a:endParaRPr>
          </a:p>
          <a:p>
            <a:endParaRPr lang="en-GB" sz="3600" b="1" dirty="0">
              <a:latin typeface="Source Sans Pro Light"/>
              <a:ea typeface="Source Sans Pro Light"/>
              <a:cs typeface="Calibri"/>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b="1" dirty="0">
              <a:latin typeface="Source Sans Pro Light"/>
              <a:ea typeface="Source Sans Pro Light"/>
              <a:cs typeface="Arial"/>
            </a:endParaRPr>
          </a:p>
          <a:p>
            <a:endParaRPr lang="en-GB" sz="3600" dirty="0">
              <a:latin typeface="Source Sans Pro Light"/>
              <a:ea typeface="Source Sans Pro Light"/>
              <a:cs typeface="Arial"/>
            </a:endParaRPr>
          </a:p>
          <a:p>
            <a:pPr algn="l"/>
            <a:endParaRPr lang="en-GB" sz="3600" dirty="0">
              <a:latin typeface="Source Sans Pro Light"/>
              <a:ea typeface="Source Sans Pro Light"/>
              <a:cs typeface="Arial"/>
            </a:endParaRPr>
          </a:p>
          <a:p>
            <a:endParaRPr lang="en-GB" dirty="0"/>
          </a:p>
        </p:txBody>
      </p:sp>
      <p:pic>
        <p:nvPicPr>
          <p:cNvPr id="3" name="Picture 2" descr="A group of hands holding smart phones&#10;&#10;AI-generated content may be incorrect.">
            <a:extLst>
              <a:ext uri="{FF2B5EF4-FFF2-40B4-BE49-F238E27FC236}">
                <a16:creationId xmlns:a16="http://schemas.microsoft.com/office/drawing/2014/main" id="{10A0E48A-8973-483A-FB35-DF8480D1758E}"/>
              </a:ext>
            </a:extLst>
          </p:cNvPr>
          <p:cNvPicPr>
            <a:picLocks noChangeAspect="1"/>
          </p:cNvPicPr>
          <p:nvPr/>
        </p:nvPicPr>
        <p:blipFill>
          <a:blip r:embed="rId2"/>
          <a:stretch>
            <a:fillRect/>
          </a:stretch>
        </p:blipFill>
        <p:spPr>
          <a:xfrm>
            <a:off x="10317412" y="3026371"/>
            <a:ext cx="7582797" cy="4956413"/>
          </a:xfrm>
          <a:prstGeom prst="roundRect">
            <a:avLst/>
          </a:prstGeom>
        </p:spPr>
      </p:pic>
    </p:spTree>
    <p:extLst>
      <p:ext uri="{BB962C8B-B14F-4D97-AF65-F5344CB8AC3E}">
        <p14:creationId xmlns:p14="http://schemas.microsoft.com/office/powerpoint/2010/main" val="2540713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92BE5-556E-35D7-1DC6-5B19A9E69B11}"/>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88B6606A-646F-3565-A110-207C9E830DDB}"/>
              </a:ext>
            </a:extLst>
          </p:cNvPr>
          <p:cNvSpPr txBox="1"/>
          <p:nvPr/>
        </p:nvSpPr>
        <p:spPr>
          <a:xfrm>
            <a:off x="1028700" y="453843"/>
            <a:ext cx="13521231"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Quiz - Kahoot</a:t>
            </a:r>
            <a:endParaRPr lang="en-US" sz="5400" b="1" dirty="0">
              <a:solidFill>
                <a:srgbClr val="34713B"/>
              </a:solidFill>
              <a:latin typeface="Source Sans Pro Semi-Bold"/>
              <a:ea typeface="Source Sans Pro Semi-Bold"/>
              <a:cs typeface="Source Sans Pro Semi-Bold"/>
            </a:endParaRPr>
          </a:p>
        </p:txBody>
      </p:sp>
      <p:sp>
        <p:nvSpPr>
          <p:cNvPr id="4" name="TextBox 3">
            <a:extLst>
              <a:ext uri="{FF2B5EF4-FFF2-40B4-BE49-F238E27FC236}">
                <a16:creationId xmlns:a16="http://schemas.microsoft.com/office/drawing/2014/main" id="{BD9DAE2A-69BA-0976-CF39-22178A5817C6}"/>
              </a:ext>
            </a:extLst>
          </p:cNvPr>
          <p:cNvSpPr txBox="1"/>
          <p:nvPr/>
        </p:nvSpPr>
        <p:spPr>
          <a:xfrm>
            <a:off x="1018870" y="1900991"/>
            <a:ext cx="16429888" cy="105875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4400" dirty="0">
              <a:latin typeface="Source Sans Pro Light"/>
              <a:ea typeface="Source Sans Pro Light"/>
              <a:cs typeface="Arial"/>
            </a:endParaRPr>
          </a:p>
          <a:p>
            <a:r>
              <a:rPr lang="en-GB" sz="3200" dirty="0">
                <a:solidFill>
                  <a:srgbClr val="5B9BD5"/>
                </a:solidFill>
                <a:latin typeface="Source Sans Pro "/>
                <a:ea typeface="Source Sans Pro Light"/>
                <a:cs typeface="Arial"/>
                <a:hlinkClick r:id="rId2"/>
              </a:rPr>
              <a:t>‘Drink Plenty’ quiz</a:t>
            </a:r>
            <a:endParaRPr lang="en-GB" sz="3200" dirty="0">
              <a:latin typeface="Source Sans Pro "/>
              <a:ea typeface="Source Sans Pro Light"/>
            </a:endParaRPr>
          </a:p>
          <a:p>
            <a:endParaRPr lang="en-GB" sz="3200" dirty="0">
              <a:latin typeface="Source Sans Pro "/>
              <a:ea typeface="Source Sans Pro Light"/>
              <a:cs typeface="Arial"/>
            </a:endParaRPr>
          </a:p>
          <a:p>
            <a:r>
              <a:rPr lang="en-GB" sz="3200" dirty="0">
                <a:solidFill>
                  <a:srgbClr val="5B9BD5"/>
                </a:solidFill>
                <a:latin typeface="Source Sans Pro "/>
                <a:ea typeface="Source Sans Pro Light"/>
                <a:cs typeface="Arial"/>
                <a:hlinkClick r:id="rId2"/>
              </a:rPr>
              <a:t>‘Have Breakfast’ quiz</a:t>
            </a:r>
            <a:endParaRPr lang="en-US" sz="3200" dirty="0">
              <a:latin typeface="Source Sans Pro "/>
              <a:ea typeface="Source Sans Pro Light"/>
            </a:endParaRPr>
          </a:p>
          <a:p>
            <a:endParaRPr lang="en-GB" sz="3200" dirty="0">
              <a:latin typeface="Source Sans Pro "/>
              <a:ea typeface="Source Sans Pro Light"/>
              <a:cs typeface="Arial"/>
            </a:endParaRPr>
          </a:p>
          <a:p>
            <a:r>
              <a:rPr lang="en-GB" sz="3200" dirty="0">
                <a:solidFill>
                  <a:srgbClr val="5B9BD5"/>
                </a:solidFill>
                <a:latin typeface="Source Sans Pro "/>
                <a:ea typeface="Source Sans Pro Light"/>
                <a:cs typeface="Arial"/>
                <a:hlinkClick r:id="rId2"/>
              </a:rPr>
              <a:t>‘Get active’ quiz</a:t>
            </a:r>
            <a:endParaRPr lang="en-US" sz="3200" dirty="0">
              <a:latin typeface="Source Sans Pro "/>
              <a:ea typeface="Source Sans Pro Light"/>
            </a:endParaRPr>
          </a:p>
          <a:p>
            <a:endParaRPr lang="en-GB" sz="3200" dirty="0">
              <a:latin typeface="Source Sans Pro "/>
              <a:ea typeface="Source Sans Pro Light"/>
              <a:cs typeface="Arial"/>
            </a:endParaRPr>
          </a:p>
          <a:p>
            <a:r>
              <a:rPr lang="en-GB" sz="3200" dirty="0">
                <a:solidFill>
                  <a:srgbClr val="5B9BD5"/>
                </a:solidFill>
                <a:latin typeface="Source Sans Pro "/>
                <a:ea typeface="Source Sans Pro Light"/>
                <a:cs typeface="Arial"/>
                <a:hlinkClick r:id="rId2"/>
              </a:rPr>
              <a:t>‘5 A DAY’ </a:t>
            </a:r>
            <a:r>
              <a:rPr lang="en-GB" sz="3200" dirty="0">
                <a:solidFill>
                  <a:srgbClr val="5B9BD5"/>
                </a:solidFill>
                <a:latin typeface="Source Sans Pro "/>
                <a:ea typeface="Source Sans Pro Light"/>
                <a:cs typeface="Arial"/>
                <a:hlinkClick r:id="rId2">
                  <a:extLst>
                    <a:ext uri="{A12FA001-AC4F-418D-AE19-62706E023703}">
                      <ahyp:hlinkClr xmlns:ahyp="http://schemas.microsoft.com/office/drawing/2018/hyperlinkcolor" val="tx"/>
                    </a:ext>
                  </a:extLst>
                </a:hlinkClick>
              </a:rPr>
              <a:t>quiz</a:t>
            </a:r>
            <a:endParaRPr lang="en-GB" sz="3200" dirty="0">
              <a:latin typeface="Source Sans Pro "/>
              <a:ea typeface="Source Sans Pro Light"/>
            </a:endParaRPr>
          </a:p>
          <a:p>
            <a:endParaRPr lang="en-GB" sz="3600" dirty="0">
              <a:latin typeface="Source Sans Pro Light"/>
              <a:ea typeface="Source Sans Pro Light"/>
              <a:cs typeface="Arial"/>
            </a:endParaRPr>
          </a:p>
          <a:p>
            <a:r>
              <a:rPr lang="en-GB" sz="3200" dirty="0">
                <a:latin typeface="Source Sans Pro" panose="020B0503030403020204" pitchFamily="34" charset="0"/>
                <a:ea typeface="Source Sans Pro" panose="020B0503030403020204" pitchFamily="34" charset="0"/>
                <a:cs typeface="Arial"/>
              </a:rPr>
              <a:t>Note that for these quizzes, not all the answers are found in the presentation, but it can be a good chance to learn some new facts!</a:t>
            </a:r>
            <a:endParaRPr lang="en-GB" sz="3200" dirty="0">
              <a:latin typeface="Source Sans Pro" panose="020B0503030403020204" pitchFamily="34" charset="0"/>
              <a:ea typeface="Source Sans Pro" panose="020B0503030403020204" pitchFamily="34" charset="0"/>
            </a:endParaRPr>
          </a:p>
          <a:p>
            <a:endParaRPr lang="en-GB" sz="3600" dirty="0">
              <a:latin typeface="Source Sans Pro Light"/>
              <a:ea typeface="Source Sans Pro Light"/>
              <a:cs typeface="Arial"/>
            </a:endParaRPr>
          </a:p>
          <a:p>
            <a:endParaRPr lang="en-GB" sz="3600" b="1" dirty="0">
              <a:latin typeface="Source Sans Pro Light"/>
              <a:ea typeface="Source Sans Pro Light"/>
              <a:cs typeface="Calibri"/>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dirty="0">
              <a:latin typeface="Source Sans Pro Light"/>
              <a:ea typeface="Source Sans Pro Light"/>
              <a:cs typeface="Arial"/>
            </a:endParaRPr>
          </a:p>
          <a:p>
            <a:endParaRPr lang="en-GB" sz="3600" b="1" dirty="0">
              <a:latin typeface="Source Sans Pro Light"/>
              <a:ea typeface="Source Sans Pro Light"/>
              <a:cs typeface="Arial"/>
            </a:endParaRPr>
          </a:p>
          <a:p>
            <a:endParaRPr lang="en-GB" sz="3600" dirty="0">
              <a:latin typeface="Source Sans Pro Light"/>
              <a:ea typeface="Source Sans Pro Light"/>
              <a:cs typeface="Arial"/>
            </a:endParaRPr>
          </a:p>
          <a:p>
            <a:pPr algn="l"/>
            <a:endParaRPr lang="en-GB" sz="3600" dirty="0">
              <a:latin typeface="Source Sans Pro Light"/>
              <a:ea typeface="Source Sans Pro Light"/>
              <a:cs typeface="Arial"/>
            </a:endParaRPr>
          </a:p>
          <a:p>
            <a:endParaRPr lang="en-GB" dirty="0"/>
          </a:p>
        </p:txBody>
      </p:sp>
    </p:spTree>
    <p:extLst>
      <p:ext uri="{BB962C8B-B14F-4D97-AF65-F5344CB8AC3E}">
        <p14:creationId xmlns:p14="http://schemas.microsoft.com/office/powerpoint/2010/main" val="4006020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p:txBody>
          <a:bodyPr lIns="91440" tIns="45720" rIns="91440" bIns="45720" anchor="t"/>
          <a:lstStyle/>
          <a:p>
            <a:r>
              <a:rPr lang="en-GB">
                <a:ea typeface="Source Sans Pro SemiBold"/>
              </a:rPr>
              <a:t>8 tips for healthy eating</a:t>
            </a:r>
            <a:endParaRPr lang="en-GB"/>
          </a:p>
        </p:txBody>
      </p:sp>
      <p:pic>
        <p:nvPicPr>
          <p:cNvPr id="3" name="Picture Placeholder 2">
            <a:extLst>
              <a:ext uri="{FF2B5EF4-FFF2-40B4-BE49-F238E27FC236}">
                <a16:creationId xmlns:a16="http://schemas.microsoft.com/office/drawing/2014/main" id="{03C44809-EB6E-DA87-89A4-B823653321B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9615" r="19615"/>
          <a:stretch>
            <a:fillRect/>
          </a:stretch>
        </p:blipFill>
        <p:spPr>
          <a:prstGeom prst="rect">
            <a:avLst/>
          </a:prstGeom>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88D47F-72B8-4B16-9F68-31D2A3AD1D55}">
  <ds:schemaRefs>
    <ds:schemaRef ds:uri="http://schemas.microsoft.com/office/2006/documentManagement/types"/>
    <ds:schemaRef ds:uri="http://www.w3.org/XML/1998/namespace"/>
    <ds:schemaRef ds:uri="1f56eadb-4c92-4b7e-b07a-a54cec0eff51"/>
    <ds:schemaRef ds:uri="http://purl.org/dc/elements/1.1/"/>
    <ds:schemaRef ds:uri="http://schemas.microsoft.com/office/infopath/2007/PartnerControls"/>
    <ds:schemaRef ds:uri="e23bd75c-2c0f-42ec-881a-8c8145746009"/>
    <ds:schemaRef ds:uri="http://purl.org/dc/dcmitype/"/>
    <ds:schemaRef ds:uri="http://schemas.openxmlformats.org/package/2006/metadata/core-properties"/>
    <ds:schemaRef ds:uri="http://schemas.microsoft.com/office/2006/metadata/properties"/>
    <ds:schemaRef ds:uri="http://purl.org/dc/terms/"/>
    <ds:schemaRef ds:uri="4c7d02dd-d8f6-4ac9-bd74-b11e6dbbf829"/>
  </ds:schemaRefs>
</ds:datastoreItem>
</file>

<file path=customXml/itemProps2.xml><?xml version="1.0" encoding="utf-8"?>
<ds:datastoreItem xmlns:ds="http://schemas.openxmlformats.org/officeDocument/2006/customXml" ds:itemID="{7A312309-D77D-4FCD-BBBA-F52028816C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7d02dd-d8f6-4ac9-bd74-b11e6dbbf829"/>
    <ds:schemaRef ds:uri="e23bd75c-2c0f-42ec-881a-8c81457460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D060835-64FD-4DC1-95B8-3BD144F574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100</TotalTime>
  <Words>1713</Words>
  <Application>Microsoft Office PowerPoint</Application>
  <PresentationFormat>Custom</PresentationFormat>
  <Paragraphs>247</Paragraphs>
  <Slides>25</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25</vt:i4>
      </vt:variant>
    </vt:vector>
  </HeadingPairs>
  <TitlesOfParts>
    <vt:vector size="35" baseType="lpstr">
      <vt:lpstr>Arial</vt:lpstr>
      <vt:lpstr>Source Sans Pro </vt:lpstr>
      <vt:lpstr>Source Sans Pro Semi-Bold</vt:lpstr>
      <vt:lpstr>Source Sans Pro Light</vt:lpstr>
      <vt:lpstr>Source Sans Pro SemiBold</vt:lpstr>
      <vt:lpstr>Source Sans Pro</vt:lpstr>
      <vt:lpstr>Aptos</vt:lpstr>
      <vt:lpstr>Front and Back</vt:lpstr>
      <vt:lpstr>White Palace</vt:lpstr>
      <vt:lpstr>Lost Verdania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Orla Condon</cp:lastModifiedBy>
  <cp:revision>436</cp:revision>
  <dcterms:created xsi:type="dcterms:W3CDTF">2026-03-04T15:22:34Z</dcterms:created>
  <dcterms:modified xsi:type="dcterms:W3CDTF">2026-05-05T11:33:45Z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