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handoutMasterIdLst>
    <p:handoutMasterId r:id="rId18"/>
  </p:handoutMasterIdLst>
  <p:sldIdLst>
    <p:sldId id="256" r:id="rId8"/>
    <p:sldId id="259" r:id="rId9"/>
    <p:sldId id="278" r:id="rId10"/>
    <p:sldId id="279" r:id="rId11"/>
    <p:sldId id="281" r:id="rId12"/>
    <p:sldId id="282" r:id="rId13"/>
    <p:sldId id="284" r:id="rId14"/>
    <p:sldId id="285" r:id="rId15"/>
    <p:sldId id="286" r:id="rId16"/>
    <p:sldId id="261" r:id="rId1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84288"/>
    <a:srgbClr val="C7BFD4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5"/>
    <p:restoredTop sz="94655"/>
  </p:normalViewPr>
  <p:slideViewPr>
    <p:cSldViewPr snapToGrid="0" snapToObjects="1">
      <p:cViewPr varScale="1">
        <p:scale>
          <a:sx n="111" d="100"/>
          <a:sy n="111" d="100"/>
        </p:scale>
        <p:origin x="65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AADA3F-A0D4-4CC6-AB3B-1B15BEE8FF26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94BBDC-3B43-48D8-898E-B574D041221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4748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 numCol="1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BF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Eatwell</a:t>
            </a:r>
            <a:r>
              <a:rPr lang="en-US" dirty="0"/>
              <a:t> Guide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8" y="1240697"/>
            <a:ext cx="9720000" cy="720000"/>
          </a:xfrm>
        </p:spPr>
        <p:txBody>
          <a:bodyPr/>
          <a:lstStyle/>
          <a:p>
            <a:r>
              <a:rPr lang="en-US" dirty="0"/>
              <a:t>What can you see?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822949" y="1707479"/>
            <a:ext cx="7070915" cy="4679710"/>
            <a:chOff x="1238020" y="1171641"/>
            <a:chExt cx="7164172" cy="507468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56" b="14287"/>
            <a:stretch/>
          </p:blipFill>
          <p:spPr>
            <a:xfrm>
              <a:off x="1238020" y="1171641"/>
              <a:ext cx="6574340" cy="4651744"/>
            </a:xfrm>
            <a:prstGeom prst="rect">
              <a:avLst/>
            </a:prstGeom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1530" y="5094202"/>
              <a:ext cx="1160662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Straight Arrow Connector 23"/>
            <p:cNvCxnSpPr/>
            <p:nvPr/>
          </p:nvCxnSpPr>
          <p:spPr>
            <a:xfrm>
              <a:off x="6444208" y="5105780"/>
              <a:ext cx="648072" cy="21602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8390941" y="1329935"/>
            <a:ext cx="1463996" cy="1967447"/>
            <a:chOff x="1621971" y="1534887"/>
            <a:chExt cx="2253343" cy="3102428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330" t="7234" r="19068" b="7952"/>
            <a:stretch/>
          </p:blipFill>
          <p:spPr>
            <a:xfrm>
              <a:off x="1621971" y="1534887"/>
              <a:ext cx="2253343" cy="3102428"/>
            </a:xfrm>
            <a:prstGeom prst="rect">
              <a:avLst/>
            </a:prstGeom>
          </p:spPr>
        </p:pic>
        <p:sp>
          <p:nvSpPr>
            <p:cNvPr id="27" name="TextBox 26"/>
            <p:cNvSpPr txBox="1"/>
            <p:nvPr/>
          </p:nvSpPr>
          <p:spPr>
            <a:xfrm>
              <a:off x="2015716" y="2854677"/>
              <a:ext cx="15481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6-8 </a:t>
              </a:r>
            </a:p>
            <a:p>
              <a:pPr algn="ctr"/>
              <a:r>
                <a:rPr lang="en-GB" b="1" dirty="0">
                  <a:solidFill>
                    <a:schemeClr val="tx2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 day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41048" y="1240697"/>
            <a:ext cx="9720000" cy="720000"/>
          </a:xfrm>
        </p:spPr>
        <p:txBody>
          <a:bodyPr/>
          <a:lstStyle/>
          <a:p>
            <a:r>
              <a:rPr lang="en-US" dirty="0"/>
              <a:t>What do you think each food group might be called?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189903" y="1820020"/>
            <a:ext cx="7070915" cy="4679710"/>
            <a:chOff x="1238020" y="1171641"/>
            <a:chExt cx="7164173" cy="5074689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956" b="14287"/>
            <a:stretch/>
          </p:blipFill>
          <p:spPr>
            <a:xfrm>
              <a:off x="1238020" y="1171641"/>
              <a:ext cx="6574340" cy="4651744"/>
            </a:xfrm>
            <a:prstGeom prst="rect">
              <a:avLst/>
            </a:prstGeom>
          </p:spPr>
        </p:pic>
        <p:pic>
          <p:nvPicPr>
            <p:cNvPr id="23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41531" y="5094202"/>
              <a:ext cx="1160662" cy="11521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4" name="Straight Arrow Connector 23"/>
            <p:cNvCxnSpPr/>
            <p:nvPr/>
          </p:nvCxnSpPr>
          <p:spPr>
            <a:xfrm>
              <a:off x="6444208" y="5105780"/>
              <a:ext cx="648072" cy="216024"/>
            </a:xfrm>
            <a:prstGeom prst="straightConnector1">
              <a:avLst/>
            </a:prstGeom>
            <a:ln w="38100">
              <a:solidFill>
                <a:srgbClr val="7030A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itle 1"/>
          <p:cNvSpPr txBox="1">
            <a:spLocks/>
          </p:cNvSpPr>
          <p:nvPr/>
        </p:nvSpPr>
        <p:spPr>
          <a:xfrm>
            <a:off x="7856998" y="3604862"/>
            <a:ext cx="3601329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Let’s take a look!</a:t>
            </a:r>
          </a:p>
        </p:txBody>
      </p:sp>
    </p:spTree>
    <p:extLst>
      <p:ext uri="{BB962C8B-B14F-4D97-AF65-F5344CB8AC3E}">
        <p14:creationId xmlns:p14="http://schemas.microsoft.com/office/powerpoint/2010/main" val="23696951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This is the…</a:t>
            </a:r>
          </a:p>
        </p:txBody>
      </p:sp>
      <p:pic>
        <p:nvPicPr>
          <p:cNvPr id="9" name="Picture 2" descr="C:\Dropbox\Roy\Dropbox\Eatwell guide\Fruit and ve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5996" y="1240697"/>
            <a:ext cx="4294466" cy="5213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6441818" y="3368334"/>
            <a:ext cx="4960238" cy="720000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US" dirty="0"/>
              <a:t>Fruit and vegetables group</a:t>
            </a:r>
          </a:p>
        </p:txBody>
      </p:sp>
    </p:spTree>
    <p:extLst>
      <p:ext uri="{BB962C8B-B14F-4D97-AF65-F5344CB8AC3E}">
        <p14:creationId xmlns:p14="http://schemas.microsoft.com/office/powerpoint/2010/main" val="415934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This is the…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638765" y="2833307"/>
            <a:ext cx="4960238" cy="1344342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GB" dirty="0"/>
              <a:t>Potatoes, bread, rice, pasta and other starchy carbohydrates group</a:t>
            </a:r>
          </a:p>
        </p:txBody>
      </p:sp>
      <p:pic>
        <p:nvPicPr>
          <p:cNvPr id="5" name="Picture 15" descr="Eatwell pie-1.psd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59"/>
          <a:stretch/>
        </p:blipFill>
        <p:spPr bwMode="auto">
          <a:xfrm>
            <a:off x="2477539" y="1681513"/>
            <a:ext cx="3915187" cy="4874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169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This is the…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554360" y="3112140"/>
            <a:ext cx="4960238" cy="1696035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GB" dirty="0"/>
              <a:t>Beans, pulses, fish, eggs, meat and other proteins group</a:t>
            </a:r>
          </a:p>
        </p:txBody>
      </p:sp>
      <p:pic>
        <p:nvPicPr>
          <p:cNvPr id="5" name="Picture 2" descr="C:\Dropbox\Roy\Dropbox\Eatwell guide\Prote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507" y="1240696"/>
            <a:ext cx="5150850" cy="4992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478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This is the…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660060" y="2830785"/>
            <a:ext cx="4960238" cy="1696035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GB" dirty="0"/>
              <a:t>Dairy and alternatives group</a:t>
            </a:r>
          </a:p>
        </p:txBody>
      </p:sp>
      <p:pic>
        <p:nvPicPr>
          <p:cNvPr id="6" name="Picture 2" descr="C:\Dropbox\Roy\Dropbox\Eatwell guide\Dairy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82" r="9669" b="7382"/>
          <a:stretch/>
        </p:blipFill>
        <p:spPr bwMode="auto">
          <a:xfrm>
            <a:off x="3276814" y="1240697"/>
            <a:ext cx="4488551" cy="542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6833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This is the…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307173" y="2971462"/>
            <a:ext cx="4326808" cy="1696035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400" b="1" i="0" kern="1200">
                <a:solidFill>
                  <a:srgbClr val="584288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algn="ctr"/>
            <a:r>
              <a:rPr lang="en-GB" dirty="0"/>
              <a:t>Oil and spreads</a:t>
            </a:r>
          </a:p>
          <a:p>
            <a:pPr algn="ctr"/>
            <a:r>
              <a:rPr lang="en-GB" dirty="0"/>
              <a:t>group</a:t>
            </a:r>
          </a:p>
        </p:txBody>
      </p:sp>
      <p:pic>
        <p:nvPicPr>
          <p:cNvPr id="5" name="Picture 2" descr="C:\Dropbox\Roy\Dropbox\Eatwell guide\Fats and oil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960696"/>
            <a:ext cx="6678666" cy="4088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187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4101" y="1240697"/>
            <a:ext cx="9720000" cy="720000"/>
          </a:xfrm>
        </p:spPr>
        <p:txBody>
          <a:bodyPr/>
          <a:lstStyle/>
          <a:p>
            <a:r>
              <a:rPr lang="en-US" dirty="0"/>
              <a:t>Remember to have plenty to drink!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CB01CC8-85A7-A99A-3A4E-04FE28E122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749" y="1681702"/>
            <a:ext cx="2067922" cy="45596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0022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1143" y="587760"/>
            <a:ext cx="9144000" cy="635491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Eatwell</a:t>
            </a:r>
            <a:r>
              <a:rPr lang="en-US" dirty="0"/>
              <a:t> Guide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sz="3600" dirty="0"/>
              <a:t>For further information, go to:</a:t>
            </a:r>
          </a:p>
          <a:p>
            <a:pPr marL="0" indent="0" algn="ctr">
              <a:buNone/>
            </a:pPr>
            <a:r>
              <a:rPr lang="en-US" sz="3600" dirty="0"/>
              <a:t>www.foodafactoflife.org.uk</a:t>
            </a: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16AFB2-BD04-37FF-04DB-8C586AC18ADB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9021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1AF50D6-DC42-4026-B160-F288CBFBB0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B51B6DD-39AC-476B-9108-E32CC0D8396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D69C28B-C6E7-4EDC-BE5E-D3979599CE24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124</Words>
  <Application>Microsoft Office PowerPoint</Application>
  <PresentationFormat>Widescreen</PresentationFormat>
  <Paragraphs>22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The Eatwell Guide</vt:lpstr>
      <vt:lpstr>What can you see?</vt:lpstr>
      <vt:lpstr>What do you think each food group might be called?</vt:lpstr>
      <vt:lpstr>This is the…</vt:lpstr>
      <vt:lpstr>This is the…</vt:lpstr>
      <vt:lpstr>This is the…</vt:lpstr>
      <vt:lpstr>This is the…</vt:lpstr>
      <vt:lpstr>This is the…</vt:lpstr>
      <vt:lpstr>Remember to have plenty to drink!</vt:lpstr>
      <vt:lpstr>The Eatwell Guide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Claire Theobald</cp:lastModifiedBy>
  <cp:revision>68</cp:revision>
  <cp:lastPrinted>2018-12-17T11:41:29Z</cp:lastPrinted>
  <dcterms:created xsi:type="dcterms:W3CDTF">2018-10-10T09:22:08Z</dcterms:created>
  <dcterms:modified xsi:type="dcterms:W3CDTF">2026-09-13T08:50:14Z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