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0" r:id="rId5"/>
    <p:sldMasterId id="2147483652" r:id="rId6"/>
    <p:sldMasterId id="2147483656" r:id="rId7"/>
  </p:sldMasterIdLst>
  <p:notesMasterIdLst>
    <p:notesMasterId r:id="rId34"/>
  </p:notesMasterIdLst>
  <p:sldIdLst>
    <p:sldId id="256" r:id="rId8"/>
    <p:sldId id="259" r:id="rId9"/>
    <p:sldId id="262" r:id="rId10"/>
    <p:sldId id="273" r:id="rId11"/>
    <p:sldId id="274" r:id="rId12"/>
    <p:sldId id="263" r:id="rId13"/>
    <p:sldId id="275" r:id="rId14"/>
    <p:sldId id="276" r:id="rId15"/>
    <p:sldId id="264" r:id="rId16"/>
    <p:sldId id="280" r:id="rId17"/>
    <p:sldId id="282" r:id="rId18"/>
    <p:sldId id="284" r:id="rId19"/>
    <p:sldId id="281" r:id="rId20"/>
    <p:sldId id="265" r:id="rId21"/>
    <p:sldId id="269" r:id="rId22"/>
    <p:sldId id="270" r:id="rId23"/>
    <p:sldId id="271" r:id="rId24"/>
    <p:sldId id="272" r:id="rId25"/>
    <p:sldId id="266" r:id="rId26"/>
    <p:sldId id="277" r:id="rId27"/>
    <p:sldId id="278" r:id="rId28"/>
    <p:sldId id="279" r:id="rId29"/>
    <p:sldId id="267" r:id="rId30"/>
    <p:sldId id="268" r:id="rId31"/>
    <p:sldId id="283" r:id="rId32"/>
    <p:sldId id="261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E3C2"/>
    <a:srgbClr val="EF9F3F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0293422-F6BD-5E14-19B8-5631BA59AEDA}" v="32" dt="2021-03-09T11:50:35.62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75"/>
    <p:restoredTop sz="94655"/>
  </p:normalViewPr>
  <p:slideViewPr>
    <p:cSldViewPr snapToGrid="0" snapToObjects="1">
      <p:cViewPr varScale="1">
        <p:scale>
          <a:sx n="66" d="100"/>
          <a:sy n="66" d="100"/>
        </p:scale>
        <p:origin x="640" y="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34" Type="http://schemas.openxmlformats.org/officeDocument/2006/relationships/notesMaster" Target="notesMasters/notesMaster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theme" Target="theme/theme1.xml"/><Relationship Id="rId40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viewProps" Target="view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y Ballam" userId="S::r.ballam@nutrition.org.uk::c142d6ba-9e44-42ad-85a8-e76793bc375e" providerId="AD" clId="Web-{C0293422-F6BD-5E14-19B8-5631BA59AEDA}"/>
    <pc:docChg chg="modSld">
      <pc:chgData name="Roy Ballam" userId="S::r.ballam@nutrition.org.uk::c142d6ba-9e44-42ad-85a8-e76793bc375e" providerId="AD" clId="Web-{C0293422-F6BD-5E14-19B8-5631BA59AEDA}" dt="2021-03-09T11:50:35.621" v="21" actId="20577"/>
      <pc:docMkLst>
        <pc:docMk/>
      </pc:docMkLst>
      <pc:sldChg chg="modSp">
        <pc:chgData name="Roy Ballam" userId="S::r.ballam@nutrition.org.uk::c142d6ba-9e44-42ad-85a8-e76793bc375e" providerId="AD" clId="Web-{C0293422-F6BD-5E14-19B8-5631BA59AEDA}" dt="2021-03-09T11:47:32.275" v="0" actId="14100"/>
        <pc:sldMkLst>
          <pc:docMk/>
          <pc:sldMk cId="2666162530" sldId="263"/>
        </pc:sldMkLst>
        <pc:spChg chg="mod">
          <ac:chgData name="Roy Ballam" userId="S::r.ballam@nutrition.org.uk::c142d6ba-9e44-42ad-85a8-e76793bc375e" providerId="AD" clId="Web-{C0293422-F6BD-5E14-19B8-5631BA59AEDA}" dt="2021-03-09T11:47:32.275" v="0" actId="14100"/>
          <ac:spMkLst>
            <pc:docMk/>
            <pc:sldMk cId="2666162530" sldId="263"/>
            <ac:spMk id="3" creationId="{00000000-0000-0000-0000-000000000000}"/>
          </ac:spMkLst>
        </pc:spChg>
      </pc:sldChg>
      <pc:sldChg chg="modSp">
        <pc:chgData name="Roy Ballam" userId="S::r.ballam@nutrition.org.uk::c142d6ba-9e44-42ad-85a8-e76793bc375e" providerId="AD" clId="Web-{C0293422-F6BD-5E14-19B8-5631BA59AEDA}" dt="2021-03-09T11:48:51.057" v="14" actId="14100"/>
        <pc:sldMkLst>
          <pc:docMk/>
          <pc:sldMk cId="1629025956" sldId="265"/>
        </pc:sldMkLst>
        <pc:spChg chg="mod">
          <ac:chgData name="Roy Ballam" userId="S::r.ballam@nutrition.org.uk::c142d6ba-9e44-42ad-85a8-e76793bc375e" providerId="AD" clId="Web-{C0293422-F6BD-5E14-19B8-5631BA59AEDA}" dt="2021-03-09T11:48:51.057" v="14" actId="14100"/>
          <ac:spMkLst>
            <pc:docMk/>
            <pc:sldMk cId="1629025956" sldId="265"/>
            <ac:spMk id="3" creationId="{00000000-0000-0000-0000-000000000000}"/>
          </ac:spMkLst>
        </pc:spChg>
      </pc:sldChg>
      <pc:sldChg chg="modSp">
        <pc:chgData name="Roy Ballam" userId="S::r.ballam@nutrition.org.uk::c142d6ba-9e44-42ad-85a8-e76793bc375e" providerId="AD" clId="Web-{C0293422-F6BD-5E14-19B8-5631BA59AEDA}" dt="2021-03-09T11:50:35.621" v="21" actId="20577"/>
        <pc:sldMkLst>
          <pc:docMk/>
          <pc:sldMk cId="1767047179" sldId="267"/>
        </pc:sldMkLst>
        <pc:spChg chg="mod">
          <ac:chgData name="Roy Ballam" userId="S::r.ballam@nutrition.org.uk::c142d6ba-9e44-42ad-85a8-e76793bc375e" providerId="AD" clId="Web-{C0293422-F6BD-5E14-19B8-5631BA59AEDA}" dt="2021-03-09T11:50:35.621" v="21" actId="20577"/>
          <ac:spMkLst>
            <pc:docMk/>
            <pc:sldMk cId="1767047179" sldId="267"/>
            <ac:spMk id="3" creationId="{00000000-0000-0000-0000-000000000000}"/>
          </ac:spMkLst>
        </pc:spChg>
      </pc:sldChg>
      <pc:sldChg chg="modSp">
        <pc:chgData name="Roy Ballam" userId="S::r.ballam@nutrition.org.uk::c142d6ba-9e44-42ad-85a8-e76793bc375e" providerId="AD" clId="Web-{C0293422-F6BD-5E14-19B8-5631BA59AEDA}" dt="2021-03-09T11:49:14.761" v="17" actId="20577"/>
        <pc:sldMkLst>
          <pc:docMk/>
          <pc:sldMk cId="4124365224" sldId="269"/>
        </pc:sldMkLst>
        <pc:spChg chg="mod">
          <ac:chgData name="Roy Ballam" userId="S::r.ballam@nutrition.org.uk::c142d6ba-9e44-42ad-85a8-e76793bc375e" providerId="AD" clId="Web-{C0293422-F6BD-5E14-19B8-5631BA59AEDA}" dt="2021-03-09T11:49:14.761" v="17" actId="20577"/>
          <ac:spMkLst>
            <pc:docMk/>
            <pc:sldMk cId="4124365224" sldId="269"/>
            <ac:spMk id="3" creationId="{00000000-0000-0000-0000-000000000000}"/>
          </ac:spMkLst>
        </pc:spChg>
      </pc:sldChg>
      <pc:sldChg chg="modSp">
        <pc:chgData name="Roy Ballam" userId="S::r.ballam@nutrition.org.uk::c142d6ba-9e44-42ad-85a8-e76793bc375e" providerId="AD" clId="Web-{C0293422-F6BD-5E14-19B8-5631BA59AEDA}" dt="2021-03-09T11:49:58.715" v="19" actId="20577"/>
        <pc:sldMkLst>
          <pc:docMk/>
          <pc:sldMk cId="1570074635" sldId="278"/>
        </pc:sldMkLst>
        <pc:spChg chg="mod">
          <ac:chgData name="Roy Ballam" userId="S::r.ballam@nutrition.org.uk::c142d6ba-9e44-42ad-85a8-e76793bc375e" providerId="AD" clId="Web-{C0293422-F6BD-5E14-19B8-5631BA59AEDA}" dt="2021-03-09T11:49:58.715" v="19" actId="20577"/>
          <ac:spMkLst>
            <pc:docMk/>
            <pc:sldMk cId="1570074635" sldId="278"/>
            <ac:spMk id="3" creationId="{00000000-0000-0000-0000-000000000000}"/>
          </ac:spMkLst>
        </pc:spChg>
      </pc:sldChg>
      <pc:sldChg chg="modSp">
        <pc:chgData name="Roy Ballam" userId="S::r.ballam@nutrition.org.uk::c142d6ba-9e44-42ad-85a8-e76793bc375e" providerId="AD" clId="Web-{C0293422-F6BD-5E14-19B8-5631BA59AEDA}" dt="2021-03-09T11:48:19.854" v="11" actId="20577"/>
        <pc:sldMkLst>
          <pc:docMk/>
          <pc:sldMk cId="4043603055" sldId="280"/>
        </pc:sldMkLst>
        <pc:spChg chg="mod">
          <ac:chgData name="Roy Ballam" userId="S::r.ballam@nutrition.org.uk::c142d6ba-9e44-42ad-85a8-e76793bc375e" providerId="AD" clId="Web-{C0293422-F6BD-5E14-19B8-5631BA59AEDA}" dt="2021-03-09T11:48:19.854" v="11" actId="20577"/>
          <ac:spMkLst>
            <pc:docMk/>
            <pc:sldMk cId="4043603055" sldId="280"/>
            <ac:spMk id="3" creationId="{00000000-0000-0000-0000-000000000000}"/>
          </ac:spMkLst>
        </pc:spChg>
        <pc:spChg chg="mod">
          <ac:chgData name="Roy Ballam" userId="S::r.ballam@nutrition.org.uk::c142d6ba-9e44-42ad-85a8-e76793bc375e" providerId="AD" clId="Web-{C0293422-F6BD-5E14-19B8-5631BA59AEDA}" dt="2021-03-09T11:48:00.072" v="7" actId="20577"/>
          <ac:spMkLst>
            <pc:docMk/>
            <pc:sldMk cId="4043603055" sldId="280"/>
            <ac:spMk id="9" creationId="{00000000-0000-0000-0000-000000000000}"/>
          </ac:spMkLst>
        </pc:spChg>
      </pc:sldChg>
      <pc:sldChg chg="modSp">
        <pc:chgData name="Roy Ballam" userId="S::r.ballam@nutrition.org.uk::c142d6ba-9e44-42ad-85a8-e76793bc375e" providerId="AD" clId="Web-{C0293422-F6BD-5E14-19B8-5631BA59AEDA}" dt="2021-03-09T11:48:37.620" v="13" actId="1076"/>
        <pc:sldMkLst>
          <pc:docMk/>
          <pc:sldMk cId="711112154" sldId="281"/>
        </pc:sldMkLst>
        <pc:spChg chg="mod">
          <ac:chgData name="Roy Ballam" userId="S::r.ballam@nutrition.org.uk::c142d6ba-9e44-42ad-85a8-e76793bc375e" providerId="AD" clId="Web-{C0293422-F6BD-5E14-19B8-5631BA59AEDA}" dt="2021-03-09T11:48:35.682" v="12" actId="1076"/>
          <ac:spMkLst>
            <pc:docMk/>
            <pc:sldMk cId="711112154" sldId="281"/>
            <ac:spMk id="6" creationId="{00000000-0000-0000-0000-000000000000}"/>
          </ac:spMkLst>
        </pc:spChg>
        <pc:picChg chg="mod">
          <ac:chgData name="Roy Ballam" userId="S::r.ballam@nutrition.org.uk::c142d6ba-9e44-42ad-85a8-e76793bc375e" providerId="AD" clId="Web-{C0293422-F6BD-5E14-19B8-5631BA59AEDA}" dt="2021-03-09T11:48:37.620" v="13" actId="1076"/>
          <ac:picMkLst>
            <pc:docMk/>
            <pc:sldMk cId="711112154" sldId="281"/>
            <ac:picMk id="4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C9C836-EF70-46B7-9F44-AE477E8803B2}" type="datetimeFigureOut">
              <a:rPr lang="en-GB" smtClean="0"/>
              <a:t>15/03/2021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F747F6-2843-49F6-BDE2-1BCCC36506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06900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4129CC-2BE7-4F9D-9A39-413E3D19D90E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13822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EF9F3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EF9F3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FCE3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EF9F3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2021</a:t>
            </a: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2021</a:t>
            </a: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2021</a:t>
            </a: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2021</a:t>
            </a: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hyperlink" Target="https://youtu.be/QJRHgp4AIbw" TargetMode="Externa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hyperlink" Target="https://youtu.be/AVwt1UIRGuM" TargetMode="Externa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6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0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oodafactoflife.org.uk/whole-school/whole-school-approach/guidelines-for-school-education-resources-about-food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Fruit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Fruit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185532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Fruit are the mature ripened ovaries of flowers.</a:t>
            </a:r>
          </a:p>
          <a:p>
            <a:pPr marL="0" indent="0">
              <a:buNone/>
            </a:pPr>
            <a:r>
              <a:rPr lang="en-US" sz="2000" dirty="0"/>
              <a:t>One of the main purposes of fruit is to spread the seeds of the plant.</a:t>
            </a:r>
          </a:p>
          <a:p>
            <a:pPr marL="0" indent="0">
              <a:buNone/>
            </a:pPr>
            <a:r>
              <a:rPr lang="en-US" sz="2000" dirty="0"/>
              <a:t>Fruit can be classified as:</a:t>
            </a:r>
          </a:p>
          <a:p>
            <a:r>
              <a:rPr lang="en-US" sz="2000" dirty="0"/>
              <a:t>berries;</a:t>
            </a:r>
          </a:p>
          <a:p>
            <a:r>
              <a:rPr lang="en-US" sz="2000" dirty="0"/>
              <a:t>citrus fruit;</a:t>
            </a:r>
          </a:p>
          <a:p>
            <a:r>
              <a:rPr lang="en-US" sz="2000" dirty="0"/>
              <a:t>fleshy fruit;</a:t>
            </a:r>
          </a:p>
          <a:p>
            <a:r>
              <a:rPr lang="en-US" sz="2000" dirty="0"/>
              <a:t>pomes;</a:t>
            </a:r>
          </a:p>
          <a:p>
            <a:r>
              <a:rPr lang="en-US" sz="2000" dirty="0"/>
              <a:t>stone fruit.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78267" y="1908101"/>
            <a:ext cx="4267903" cy="293570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70879" y="3468346"/>
            <a:ext cx="3722882" cy="247586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086248" y="4947385"/>
            <a:ext cx="24701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Apples trees in flower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29273" y="6028354"/>
            <a:ext cx="23158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Apples trees in fruit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07134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Berries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7" y="2571092"/>
            <a:ext cx="5414404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A berry is a small, sweet fruit. </a:t>
            </a:r>
          </a:p>
          <a:p>
            <a:pPr marL="0" indent="0">
              <a:buNone/>
            </a:pPr>
            <a:r>
              <a:rPr lang="en-GB" sz="2000" dirty="0"/>
              <a:t>They are often coloured red, blue or black. </a:t>
            </a:r>
          </a:p>
          <a:p>
            <a:pPr marL="0" indent="0">
              <a:buNone/>
            </a:pPr>
            <a:r>
              <a:rPr lang="en-GB" sz="2000" dirty="0"/>
              <a:t>They contain small seeds, which are usually edible and do not have a large stone.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9210" y="2283798"/>
            <a:ext cx="3794960" cy="2529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8677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Berries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01681" y="1204939"/>
            <a:ext cx="3322540" cy="237346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53954" y="1492919"/>
            <a:ext cx="2802674" cy="186844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832726" y="3428297"/>
            <a:ext cx="2113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Blackberries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23248" y="3431869"/>
            <a:ext cx="2040556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Strawberries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69274" y="2427144"/>
            <a:ext cx="421124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Berries include: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lackberries;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lackcurrants; 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blueberries;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grapes;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aspberries*;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strawberries</a:t>
            </a:r>
            <a:r>
              <a:rPr lang="en-US" dirty="0"/>
              <a:t>.</a:t>
            </a: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4535" y="3757726"/>
            <a:ext cx="3308872" cy="194722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13083" y="5322784"/>
            <a:ext cx="756302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*Botanically, raspberries are not a true berry (a fruit with many seeds scattered throughout the pulp) but an </a:t>
            </a:r>
            <a:r>
              <a:rPr lang="en-GB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etaerio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 (or </a:t>
            </a:r>
            <a:r>
              <a:rPr lang="en-GB" sz="2000" i="1" dirty="0">
                <a:latin typeface="Arial" panose="020B0604020202020204" pitchFamily="34" charset="0"/>
                <a:cs typeface="Arial" panose="020B0604020202020204" pitchFamily="34" charset="0"/>
              </a:rPr>
              <a:t>aggregate fruit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) made up of </a:t>
            </a:r>
            <a:r>
              <a:rPr lang="en-GB" sz="2000" i="1" dirty="0">
                <a:latin typeface="Arial" panose="020B0604020202020204" pitchFamily="34" charset="0"/>
                <a:cs typeface="Arial" panose="020B0604020202020204" pitchFamily="34" charset="0"/>
              </a:rPr>
              <a:t>drupelets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 (individual sections of fruit each with its own seed).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92273" y="5335615"/>
            <a:ext cx="2113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Raspberries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86655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Berries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dirty="0"/>
              <a:t>Lesson common examples of berries include:</a:t>
            </a:r>
          </a:p>
          <a:p>
            <a:r>
              <a:rPr lang="en-US" sz="2000" dirty="0"/>
              <a:t>e</a:t>
            </a:r>
            <a:r>
              <a:rPr lang="en-US" sz="2000" dirty="0" smtClean="0"/>
              <a:t>lderberries;</a:t>
            </a:r>
            <a:endParaRPr lang="en-US" sz="2000" dirty="0"/>
          </a:p>
          <a:p>
            <a:r>
              <a:rPr lang="en-US" sz="2000" dirty="0"/>
              <a:t>goji </a:t>
            </a:r>
            <a:r>
              <a:rPr lang="en-US" sz="2000" dirty="0" smtClean="0"/>
              <a:t>berries;</a:t>
            </a:r>
            <a:endParaRPr lang="en-US" sz="2000" dirty="0"/>
          </a:p>
          <a:p>
            <a:r>
              <a:rPr lang="en-US" sz="2000" dirty="0"/>
              <a:t>gooseberries;</a:t>
            </a:r>
          </a:p>
          <a:p>
            <a:r>
              <a:rPr lang="en-US" sz="2000" dirty="0"/>
              <a:t>loganberries.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57394" y="2136999"/>
            <a:ext cx="3461666" cy="230552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716673" y="4512367"/>
            <a:ext cx="2475327" cy="374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Loganberries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4" descr="https://northeurope1-mediap.svc.ms/transform/thumbnail?provider=spo&amp;inputFormat=jpg&amp;cs=fFNQTw&amp;docid=https%3A%2F%2Fbritishnutritionfounda.sharepoint.com%3A443%2F_api%2Fv2.0%2Fdrives%2Fb!zVWG0DeXP06YqRI5JYzuPP582epoqX9CsCuJPmugNVr0cTDFRH_9Q4lcjntqN0aw%2Fitems%2F01DKTTREVAP2TPJWV3MBB2BJVDERDWZPFX%3Fversion%3DPublished&amp;access_token=eyJ0eXAiOiJKV1QiLCJhbGciOiJub25lIn0.eyJhdWQiOiIwMDAwMDAwMy0wMDAwLTBmZjEtY2UwMC0wMDAwMDAwMDAwMDAvYnJpdGlzaG51dHJpdGlvbmZvdW5kYS5zaGFyZXBvaW50LmNvbUA1MjU5NDY2Zi1hNzQ2LTRiNTgtYjRiYy1iYWI3YTNiZTEzMjQiLCJpc3MiOiIwMDAwMDAwMy0wMDAwLTBmZjEtY2UwMC0wMDAwMDAwMDAwMDAiLCJuYmYiOiIxNjE1MjE1NjAwIiwiZXhwIjoiMTYxNTIzNzIwMCIsImVuZHBvaW50dXJsIjoia0JYTDB0cWt1VmdhclBaWmxnTkZKUVBwMzdyMTR6dEtncTEwOXd6K2pLVT0iLCJlbmRwb2ludHVybExlbmd0aCI6IjEyOSIsImlzbG9vcGJhY2siOiJUcnVlIiwidmVyIjoiaGFzaGVkcHJvb2Z0b2tlbiIsInNpdGVpZCI6IlpEQTROalUxWTJRdE9UY3pOeTAwWlRObUxUazRZVGt0TVRJek9USTFPR05sWlROaiIsInNpZ25pbl9zdGF0ZSI6IltcImttc2lcIl0iLCJuYW1laWQiOiIwIy5mfG1lbWJlcnNoaXB8Zi5tZWVrQG51dHJpdGlvbi5vcmcudWsiLCJuaWkiOiJtaWNyb3NvZnQuc2hhcmVwb2ludCIsImlzdXNlciI6InRydWUiLCJjYWNoZWtleSI6IjBoLmZ8bWVtYmVyc2hpcHwxMDAzYmZmZDk5ZGRhYTJlQGxpdmUuY29tIiwidHQiOiIwIiwidXNlUGVyc2lzdGVudENvb2tpZSI6IjMifQ.K3NKN2dEajl3YS84L3U3Uyt6ZCtvdi8zK3NzU1MvRlJNejVXaWRNSnZPcz0&amp;encodeFailures=1&amp;srcWidth=&amp;srcHeight=&amp;width=1919&amp;height=848&amp;action=Access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68705" y="3369785"/>
            <a:ext cx="2319766" cy="1733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954945" y="5287689"/>
            <a:ext cx="18335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Gooseberries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84077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Citrus fruit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533599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Citrus fruits are usually quite large and round. </a:t>
            </a:r>
          </a:p>
          <a:p>
            <a:pPr marL="0" indent="0">
              <a:buNone/>
            </a:pPr>
            <a:r>
              <a:rPr lang="en-GB" sz="2000" dirty="0"/>
              <a:t>They have a waxy outer layer that needs to be peeled off before they can be eaten. </a:t>
            </a:r>
          </a:p>
          <a:p>
            <a:pPr marL="0" indent="0">
              <a:buNone/>
            </a:pPr>
            <a:r>
              <a:rPr lang="en-GB" sz="2000" dirty="0"/>
              <a:t>They also tend to have a sour taste.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82502" y="5801760"/>
            <a:ext cx="19731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Oranges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0243" y="2058113"/>
            <a:ext cx="5400001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1625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Citrus fruit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7860" y="2571092"/>
            <a:ext cx="9720000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Citrus fruit include:</a:t>
            </a:r>
          </a:p>
          <a:p>
            <a:r>
              <a:rPr lang="en-US" sz="2000" dirty="0"/>
              <a:t>grapefruits;</a:t>
            </a:r>
          </a:p>
          <a:p>
            <a:r>
              <a:rPr lang="en-US" sz="2000" dirty="0"/>
              <a:t>lemons;</a:t>
            </a:r>
          </a:p>
          <a:p>
            <a:r>
              <a:rPr lang="en-US" sz="2000" dirty="0"/>
              <a:t>limes;</a:t>
            </a:r>
          </a:p>
          <a:p>
            <a:r>
              <a:rPr lang="en-US" sz="2000" dirty="0"/>
              <a:t>oranges.</a:t>
            </a: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1896" y="1645920"/>
            <a:ext cx="3208933" cy="230181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885146" y="3986157"/>
            <a:ext cx="17517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Navel oranges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71058" y="3040526"/>
            <a:ext cx="2847860" cy="284786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6628" y="3609429"/>
            <a:ext cx="3156599" cy="254015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35109" y="1321059"/>
            <a:ext cx="2888217" cy="192547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782629" y="3304610"/>
            <a:ext cx="16555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Lemons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405273" y="6078136"/>
            <a:ext cx="1915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Limes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504563" y="5845073"/>
            <a:ext cx="1984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Grapefruits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00594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Citrus fruit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dirty="0"/>
              <a:t>Lesson common examples of citrus fruit include:</a:t>
            </a:r>
          </a:p>
          <a:p>
            <a:r>
              <a:rPr lang="en-US" sz="2000" dirty="0"/>
              <a:t>bergamot;</a:t>
            </a:r>
          </a:p>
          <a:p>
            <a:r>
              <a:rPr lang="en-US" sz="2000" dirty="0"/>
              <a:t>kumquat;</a:t>
            </a:r>
          </a:p>
          <a:p>
            <a:r>
              <a:rPr lang="en-US" sz="2000" dirty="0"/>
              <a:t>pomelo.</a:t>
            </a:r>
            <a:endParaRPr lang="en-GB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02854" y="1816854"/>
            <a:ext cx="3360227" cy="235392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639303" y="4458068"/>
            <a:ext cx="15689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Kumquats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7300" y="3414695"/>
            <a:ext cx="2366609" cy="208674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274144" y="5788735"/>
            <a:ext cx="168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Pomelo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5334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Fleshy fruit</a:t>
            </a:r>
            <a:br>
              <a:rPr lang="en-US" dirty="0"/>
            </a:b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059297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These fruits are usually fairly large and do not have a central stone. </a:t>
            </a:r>
          </a:p>
          <a:p>
            <a:pPr marL="0" indent="0">
              <a:buNone/>
            </a:pPr>
            <a:r>
              <a:rPr lang="en-GB" sz="2000" dirty="0"/>
              <a:t>Often, the seeds in the fruit are eaten along with the flesh as they are small and soft, but this is not true with melons.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18740" y="5473004"/>
            <a:ext cx="17517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Bananas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69789" y="1875881"/>
            <a:ext cx="2945139" cy="3424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0233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Fleshy fruit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dirty="0">
                <a:latin typeface="Arial"/>
                <a:cs typeface="Arial"/>
              </a:rPr>
              <a:t>Fleshy fruit include:</a:t>
            </a:r>
          </a:p>
          <a:p>
            <a:r>
              <a:rPr lang="en-US" sz="2000" dirty="0"/>
              <a:t>bananas;</a:t>
            </a:r>
          </a:p>
          <a:p>
            <a:r>
              <a:rPr lang="en-US" sz="2000" dirty="0">
                <a:latin typeface="Arial"/>
                <a:cs typeface="Arial"/>
              </a:rPr>
              <a:t>k</a:t>
            </a:r>
            <a:r>
              <a:rPr lang="en-US" sz="2000" dirty="0" smtClean="0">
                <a:latin typeface="Arial"/>
                <a:cs typeface="Arial"/>
              </a:rPr>
              <a:t>iwi </a:t>
            </a:r>
            <a:r>
              <a:rPr lang="en-US" sz="2000" dirty="0">
                <a:latin typeface="Arial"/>
                <a:cs typeface="Arial"/>
              </a:rPr>
              <a:t>fruit;</a:t>
            </a:r>
          </a:p>
          <a:p>
            <a:r>
              <a:rPr lang="en-US" sz="2000" dirty="0"/>
              <a:t>melons;</a:t>
            </a:r>
          </a:p>
          <a:p>
            <a:r>
              <a:rPr lang="en-US" sz="2000" dirty="0"/>
              <a:t>pineapples.</a:t>
            </a:r>
            <a:endParaRPr lang="en-GB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3872" y="4404703"/>
            <a:ext cx="2501082" cy="176638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21963" y="1132927"/>
            <a:ext cx="2289828" cy="337865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40264" y="1498273"/>
            <a:ext cx="2767018" cy="184006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543736" y="3468861"/>
            <a:ext cx="1570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Melon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192021" y="4326912"/>
            <a:ext cx="13571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Pineapple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185536" y="6171092"/>
            <a:ext cx="1347537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>
                <a:latin typeface="Arial"/>
                <a:cs typeface="Arial"/>
              </a:rPr>
              <a:t>Kiwi fruit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02783" y="3513442"/>
            <a:ext cx="2974043" cy="198269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9320042" y="5589716"/>
            <a:ext cx="2013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Bananas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36030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Growing and harvesting bananas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dirty="0"/>
              <a:t>To find out more about growing and harvesting bananas, watch this </a:t>
            </a:r>
            <a:r>
              <a:rPr lang="en-US" sz="2000" i="1" dirty="0"/>
              <a:t>Brilliant bananas – from field to fork </a:t>
            </a:r>
            <a:r>
              <a:rPr lang="en-US" sz="2000" dirty="0"/>
              <a:t>video.</a:t>
            </a:r>
          </a:p>
        </p:txBody>
      </p:sp>
      <p:pic>
        <p:nvPicPr>
          <p:cNvPr id="4" name="Picture 3">
            <a:hlinkClick r:id="rId2"/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23948" y="3407482"/>
            <a:ext cx="5550719" cy="276360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74720" y="6171092"/>
            <a:ext cx="49088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Click on the image to play the video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6840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Growing and harvesting pineapples</a:t>
            </a:r>
            <a:endParaRPr lang="en-GB" dirty="0"/>
          </a:p>
        </p:txBody>
      </p:sp>
      <p:pic>
        <p:nvPicPr>
          <p:cNvPr id="4" name="Picture 3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1347" y="3145915"/>
            <a:ext cx="5519387" cy="3127805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dirty="0"/>
              <a:t>To find out more about growing and harvesting </a:t>
            </a:r>
            <a:r>
              <a:rPr lang="en-US" sz="2000" dirty="0" smtClean="0"/>
              <a:t>pineapples, </a:t>
            </a:r>
            <a:r>
              <a:rPr lang="en-US" sz="2000" dirty="0"/>
              <a:t>watch this </a:t>
            </a:r>
            <a:r>
              <a:rPr lang="en-US" sz="2000" i="1" dirty="0" smtClean="0"/>
              <a:t>Prickly pineapples – </a:t>
            </a:r>
            <a:r>
              <a:rPr lang="en-US" sz="2000" i="1" dirty="0"/>
              <a:t>from field to fork </a:t>
            </a:r>
            <a:r>
              <a:rPr lang="en-US" sz="2000" dirty="0"/>
              <a:t>video.</a:t>
            </a:r>
          </a:p>
          <a:p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4548415" y="6273720"/>
            <a:ext cx="38266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Click on the image to play the video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30365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Fleshy fruit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dirty="0"/>
              <a:t>Less common examples of fleshy fruit include:</a:t>
            </a:r>
          </a:p>
          <a:p>
            <a:r>
              <a:rPr lang="en-US" sz="2000" dirty="0"/>
              <a:t>dragon fruit;</a:t>
            </a:r>
          </a:p>
          <a:p>
            <a:r>
              <a:rPr lang="en-US" sz="2000" dirty="0" err="1"/>
              <a:t>mangosteen</a:t>
            </a:r>
            <a:r>
              <a:rPr lang="en-US" sz="2000" dirty="0"/>
              <a:t>;</a:t>
            </a:r>
          </a:p>
          <a:p>
            <a:r>
              <a:rPr lang="en-US" sz="2000" dirty="0"/>
              <a:t>persimmon;</a:t>
            </a:r>
          </a:p>
          <a:p>
            <a:r>
              <a:rPr lang="en-US" sz="2000" dirty="0"/>
              <a:t>guava.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58295" y="3351747"/>
            <a:ext cx="2730054" cy="206366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27394" y="3536345"/>
            <a:ext cx="2839267" cy="188545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367473" y="5615316"/>
            <a:ext cx="2098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Persimmon 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38224" y="5611778"/>
            <a:ext cx="2676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Dragon fruit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11121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Pomes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306395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Apples and pears are a special type of fruit called a ‘pome’. </a:t>
            </a:r>
          </a:p>
          <a:p>
            <a:pPr marL="0" indent="0">
              <a:buNone/>
            </a:pPr>
            <a:r>
              <a:rPr lang="en-GB" sz="2000" dirty="0"/>
              <a:t>These fruits have a core which is usually not eaten and contain several ‘pips’.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38712" y="1765577"/>
            <a:ext cx="3912092" cy="260551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4872"/>
          <a:stretch/>
        </p:blipFill>
        <p:spPr>
          <a:xfrm>
            <a:off x="6288474" y="3688728"/>
            <a:ext cx="2425629" cy="240662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413507" y="4371092"/>
            <a:ext cx="1841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Apples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48330" y="6095351"/>
            <a:ext cx="21913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Pears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90259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Apple varieties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803024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>
                <a:latin typeface="Arial"/>
                <a:cs typeface="Arial"/>
              </a:rPr>
              <a:t>There are lots of different types apple – 3,000 varieties in the UK</a:t>
            </a:r>
            <a:r>
              <a:rPr lang="en-GB" sz="2000" dirty="0" smtClean="0">
                <a:latin typeface="Arial"/>
                <a:cs typeface="Arial"/>
              </a:rPr>
              <a:t>.</a:t>
            </a:r>
            <a:endParaRPr lang="en-GB" sz="2000" dirty="0"/>
          </a:p>
          <a:p>
            <a:pPr marL="0" indent="0">
              <a:buNone/>
            </a:pPr>
            <a:r>
              <a:rPr lang="en-GB" sz="2000" dirty="0"/>
              <a:t>They have different names, such as:</a:t>
            </a:r>
          </a:p>
          <a:p>
            <a:r>
              <a:rPr lang="en-US" sz="2000" dirty="0">
                <a:latin typeface="Arial"/>
                <a:cs typeface="Arial"/>
              </a:rPr>
              <a:t>Braeburn;</a:t>
            </a:r>
          </a:p>
          <a:p>
            <a:r>
              <a:rPr lang="en-US" sz="2000" dirty="0"/>
              <a:t>Cox;</a:t>
            </a:r>
            <a:endParaRPr lang="en-GB" sz="2000" dirty="0"/>
          </a:p>
          <a:p>
            <a:r>
              <a:rPr lang="en-US" sz="2000" dirty="0"/>
              <a:t>Jazz;</a:t>
            </a:r>
          </a:p>
          <a:p>
            <a:r>
              <a:rPr lang="en-US" sz="2000" dirty="0"/>
              <a:t>Royal gala.</a:t>
            </a:r>
            <a:endParaRPr lang="en-GB" sz="2000" dirty="0"/>
          </a:p>
          <a:p>
            <a:pPr marL="0" indent="0">
              <a:buNone/>
            </a:pPr>
            <a:endParaRPr lang="en-GB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1447" t="8806" r="21761" b="17735"/>
          <a:stretch/>
        </p:blipFill>
        <p:spPr>
          <a:xfrm>
            <a:off x="7553091" y="2192930"/>
            <a:ext cx="1875438" cy="181936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32" t="3522" r="17883" b="6918"/>
          <a:stretch/>
        </p:blipFill>
        <p:spPr>
          <a:xfrm>
            <a:off x="9811110" y="2283798"/>
            <a:ext cx="1931421" cy="182868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67086" y="4229453"/>
            <a:ext cx="1941639" cy="194163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1740" t="24151" r="18135" b="11950"/>
          <a:stretch/>
        </p:blipFill>
        <p:spPr>
          <a:xfrm>
            <a:off x="10103512" y="4329328"/>
            <a:ext cx="1639019" cy="1741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3652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61547" y="3135729"/>
            <a:ext cx="4137371" cy="275555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Apple varieties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554998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Less well known apple varieties include:</a:t>
            </a:r>
          </a:p>
          <a:p>
            <a:r>
              <a:rPr lang="en-US" sz="2000" dirty="0"/>
              <a:t>Cameo;</a:t>
            </a:r>
          </a:p>
          <a:p>
            <a:r>
              <a:rPr lang="en-US" sz="2000" dirty="0" err="1"/>
              <a:t>Egremont</a:t>
            </a:r>
            <a:r>
              <a:rPr lang="en-US" sz="2000" dirty="0"/>
              <a:t> Russet;</a:t>
            </a:r>
          </a:p>
          <a:p>
            <a:r>
              <a:rPr lang="en-US" sz="2000" dirty="0" err="1"/>
              <a:t>Kanzi</a:t>
            </a:r>
            <a:r>
              <a:rPr lang="en-US" sz="2000" dirty="0"/>
              <a:t>;</a:t>
            </a:r>
          </a:p>
          <a:p>
            <a:r>
              <a:rPr lang="en-US" sz="2000" dirty="0" err="1"/>
              <a:t>Ruebens</a:t>
            </a:r>
            <a:r>
              <a:rPr lang="en-US" sz="2000" dirty="0"/>
              <a:t>;</a:t>
            </a:r>
          </a:p>
          <a:p>
            <a:r>
              <a:rPr lang="en-US" sz="2000" dirty="0"/>
              <a:t>Worcester </a:t>
            </a:r>
            <a:r>
              <a:rPr lang="en-US" sz="2000" dirty="0" err="1"/>
              <a:t>Pearmain</a:t>
            </a:r>
            <a:r>
              <a:rPr lang="en-US" sz="2000" dirty="0"/>
              <a:t>.</a:t>
            </a:r>
          </a:p>
          <a:p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29342" y="1732548"/>
            <a:ext cx="3631066" cy="241834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180096" y="4218892"/>
            <a:ext cx="25874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Egremont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Russet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715623" y="6077023"/>
            <a:ext cx="169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Red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Kanzi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41581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Cooking apples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7" y="2571092"/>
            <a:ext cx="5914918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err="1"/>
              <a:t>Bramley</a:t>
            </a:r>
            <a:r>
              <a:rPr lang="en-US" sz="2000" dirty="0"/>
              <a:t> apples are traditionally used for cooking</a:t>
            </a:r>
            <a:r>
              <a:rPr lang="en-US" sz="2000" dirty="0" smtClean="0"/>
              <a:t>.</a:t>
            </a:r>
            <a:endParaRPr lang="en-US" sz="2000" dirty="0"/>
          </a:p>
          <a:p>
            <a:pPr marL="0" indent="0">
              <a:buNone/>
            </a:pPr>
            <a:r>
              <a:rPr lang="en-US" sz="2000" dirty="0"/>
              <a:t>The first </a:t>
            </a:r>
            <a:r>
              <a:rPr lang="en-US" sz="2000" dirty="0" err="1"/>
              <a:t>Bramley</a:t>
            </a:r>
            <a:r>
              <a:rPr lang="en-US" sz="2000" dirty="0"/>
              <a:t> tree grew from pips planted by a young girl, Mary Ann </a:t>
            </a:r>
            <a:r>
              <a:rPr lang="en-US" sz="2000" dirty="0" err="1"/>
              <a:t>Brailsford</a:t>
            </a:r>
            <a:r>
              <a:rPr lang="en-US" sz="2000" dirty="0"/>
              <a:t>, in her garden in England in 1809.</a:t>
            </a:r>
            <a:endParaRPr lang="en-GB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11087" y="2571092"/>
            <a:ext cx="3614099" cy="2410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6501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24347" y="3737924"/>
            <a:ext cx="2135642" cy="257681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23649" y="1833715"/>
            <a:ext cx="1876926" cy="28153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Pears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022892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Pear varieties include:</a:t>
            </a:r>
          </a:p>
          <a:p>
            <a:r>
              <a:rPr lang="en-US" sz="2000" dirty="0"/>
              <a:t>Conference;</a:t>
            </a:r>
          </a:p>
          <a:p>
            <a:r>
              <a:rPr lang="en-US" sz="2000" dirty="0" err="1"/>
              <a:t>Comice</a:t>
            </a:r>
            <a:r>
              <a:rPr lang="en-US" sz="2000" dirty="0"/>
              <a:t>;</a:t>
            </a:r>
          </a:p>
          <a:p>
            <a:r>
              <a:rPr lang="en-US" sz="2000" dirty="0"/>
              <a:t>Williams.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endParaRPr lang="en-GB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4872"/>
          <a:stretch/>
        </p:blipFill>
        <p:spPr>
          <a:xfrm>
            <a:off x="9589817" y="1792397"/>
            <a:ext cx="2425629" cy="240662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178716" y="4427619"/>
            <a:ext cx="1588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Conference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970309" y="4734329"/>
            <a:ext cx="1821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Comice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645152" y="6130073"/>
            <a:ext cx="2380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Williams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49525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Stone fruit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212273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Stone fruits are those that have a large, hard ‘stone’ in the middle of them that is not eaten.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054967" y="5310104"/>
            <a:ext cx="25874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Plums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86664" y="2241906"/>
            <a:ext cx="4602297" cy="3068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1379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Stone fruit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dirty="0"/>
              <a:t>Stone fruit include:</a:t>
            </a:r>
          </a:p>
          <a:p>
            <a:r>
              <a:rPr lang="en-US" sz="2000" dirty="0"/>
              <a:t>apricots;</a:t>
            </a:r>
          </a:p>
          <a:p>
            <a:r>
              <a:rPr lang="en-US" sz="2000" dirty="0"/>
              <a:t>cherries;</a:t>
            </a:r>
          </a:p>
          <a:p>
            <a:r>
              <a:rPr lang="en-US" sz="2000" dirty="0"/>
              <a:t>mangoes</a:t>
            </a:r>
          </a:p>
          <a:p>
            <a:r>
              <a:rPr lang="en-US" sz="2000" dirty="0"/>
              <a:t>peaches;</a:t>
            </a:r>
          </a:p>
          <a:p>
            <a:r>
              <a:rPr lang="en-US" sz="2000" dirty="0"/>
              <a:t>plums.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83893" y="3641921"/>
            <a:ext cx="3024512" cy="201437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960" t="10983" r="5307" b="9880"/>
          <a:stretch/>
        </p:blipFill>
        <p:spPr>
          <a:xfrm>
            <a:off x="6420350" y="1762549"/>
            <a:ext cx="2204083" cy="168954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000" r="30339"/>
          <a:stretch/>
        </p:blipFill>
        <p:spPr>
          <a:xfrm>
            <a:off x="8527639" y="3848622"/>
            <a:ext cx="2190766" cy="198120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46423" y="1682010"/>
            <a:ext cx="2392697" cy="167967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079831" y="3906071"/>
            <a:ext cx="16940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Peaches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106526" y="3272589"/>
            <a:ext cx="1617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Mango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72188" y="5630117"/>
            <a:ext cx="19250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Apricots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033177" y="5905111"/>
            <a:ext cx="20116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Cherries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01093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Prunes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837916" cy="3600000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000" dirty="0">
                <a:latin typeface="Arial"/>
                <a:cs typeface="Arial"/>
              </a:rPr>
              <a:t>Sweet black plums are often dried to make prunes.</a:t>
            </a:r>
            <a:endParaRPr lang="en-GB" sz="2000" dirty="0">
              <a:latin typeface="Arial"/>
              <a:cs typeface="Arial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63375" y="2156059"/>
            <a:ext cx="4417947" cy="2942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0746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Stone fruit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dirty="0"/>
              <a:t>Less common examples of stone fruit include:</a:t>
            </a:r>
          </a:p>
          <a:p>
            <a:r>
              <a:rPr lang="en-US" sz="2000" dirty="0"/>
              <a:t>damsons;</a:t>
            </a:r>
          </a:p>
          <a:p>
            <a:r>
              <a:rPr lang="en-US" sz="2000" dirty="0"/>
              <a:t>lychees.</a:t>
            </a:r>
            <a:endParaRPr lang="en-GB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7011" y="3345474"/>
            <a:ext cx="3330836" cy="249812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957" t="12694" r="21309" b="10081"/>
          <a:stretch/>
        </p:blipFill>
        <p:spPr>
          <a:xfrm>
            <a:off x="9375007" y="2433102"/>
            <a:ext cx="2213519" cy="184272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077651" y="4419476"/>
            <a:ext cx="1405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Lychees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23770" y="5725643"/>
            <a:ext cx="13973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Damsons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23948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The importance of fruit and vegetables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8325" y="2368762"/>
            <a:ext cx="7092645" cy="3600000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We should all aim to have at least 5 portions of a variety of fruit and vegetables each day.</a:t>
            </a:r>
          </a:p>
          <a:p>
            <a:pPr marL="0" indent="0">
              <a:spcBef>
                <a:spcPct val="0"/>
              </a:spcBef>
              <a:buNone/>
            </a:pPr>
            <a:endParaRPr lang="en-GB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Fruit and vegetables should make up around one third of what we eat each day. </a:t>
            </a:r>
          </a:p>
          <a:p>
            <a:pPr marL="0" indent="0">
              <a:spcBef>
                <a:spcPct val="0"/>
              </a:spcBef>
              <a:buNone/>
            </a:pPr>
            <a:endParaRPr lang="en-GB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en-GB" altLang="en-US" sz="2000" dirty="0" smtClean="0">
                <a:latin typeface="Arial"/>
                <a:cs typeface="Arial"/>
              </a:rPr>
              <a:t>Fruit and vegetables are </a:t>
            </a:r>
            <a:r>
              <a:rPr lang="en-GB" altLang="en-US" sz="2000" dirty="0">
                <a:latin typeface="Arial"/>
                <a:cs typeface="Arial"/>
              </a:rPr>
              <a:t>an important part of a healthy, balanced diet, as some types </a:t>
            </a:r>
            <a:r>
              <a:rPr lang="en-GB" altLang="en-US" sz="2000" dirty="0" smtClean="0">
                <a:latin typeface="Arial"/>
                <a:cs typeface="Arial"/>
              </a:rPr>
              <a:t>are </a:t>
            </a:r>
            <a:r>
              <a:rPr lang="en-GB" altLang="en-US" sz="2000" dirty="0">
                <a:latin typeface="Arial"/>
                <a:cs typeface="Arial"/>
              </a:rPr>
              <a:t>good sources of fibre, as well as </a:t>
            </a:r>
            <a:r>
              <a:rPr lang="en-GB" altLang="en-US" sz="2000" dirty="0" smtClean="0">
                <a:latin typeface="Arial"/>
                <a:cs typeface="Arial"/>
              </a:rPr>
              <a:t>providing </a:t>
            </a:r>
            <a:r>
              <a:rPr lang="en-GB" altLang="en-US" sz="2000" dirty="0">
                <a:latin typeface="Arial"/>
                <a:cs typeface="Arial"/>
              </a:rPr>
              <a:t>lots of essential vitamins and minerals.</a:t>
            </a:r>
          </a:p>
          <a:p>
            <a:pPr marL="0" indent="0">
              <a:spcBef>
                <a:spcPct val="0"/>
              </a:spcBef>
              <a:buNone/>
            </a:pPr>
            <a:endParaRPr lang="en-GB" sz="2000" dirty="0"/>
          </a:p>
          <a:p>
            <a:pPr marL="0" indent="0">
              <a:spcBef>
                <a:spcPct val="0"/>
              </a:spcBef>
              <a:buNone/>
            </a:pPr>
            <a:r>
              <a:rPr lang="en-GB" sz="2000" dirty="0"/>
              <a:t>Eating lots of fruit and vegetables can help you maintain a healthy weight (as they are naturally low in calories) and having your 5 A DAY could reduce your risk of some diseases.</a:t>
            </a:r>
          </a:p>
        </p:txBody>
      </p:sp>
      <p:pic>
        <p:nvPicPr>
          <p:cNvPr id="4" name="Picture 3" descr="Eatwell pie-2.psd">
            <a:extLst>
              <a:ext uri="{FF2B5EF4-FFF2-40B4-BE49-F238E27FC236}">
                <a16:creationId xmlns:a16="http://schemas.microsoft.com/office/drawing/2014/main" id="{99148B2C-28DA-4926-BCE0-8EF2DA75B7C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23726" y="1923798"/>
            <a:ext cx="3275984" cy="3973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0471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Fruit – what counts towards your 5 A DAY?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8326" y="2368762"/>
            <a:ext cx="6679324" cy="3600000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All fruit counts, including fresh, </a:t>
            </a:r>
            <a:r>
              <a:rPr lang="en-GB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frozen, canned, </a:t>
            </a: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dried and juiced varieties.</a:t>
            </a:r>
          </a:p>
          <a:p>
            <a:pPr marL="0" indent="0">
              <a:spcBef>
                <a:spcPct val="0"/>
              </a:spcBef>
              <a:buNone/>
            </a:pPr>
            <a:endParaRPr lang="en-GB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 portion of fruit is 80g, or for children, around the amount that fits into the palm of their hands.</a:t>
            </a:r>
          </a:p>
          <a:p>
            <a:pPr marL="0" indent="0">
              <a:spcBef>
                <a:spcPct val="0"/>
              </a:spcBef>
              <a:buNone/>
            </a:pP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en-GB" sz="2000" dirty="0"/>
              <a:t>A 150ml smoothie or a glass of unsweetened 100% fruit juice counts as a maximum of one portion of your 5 A DAY (because when a fruit is juiced or blended, sugars are released which can cause damage to teeth).</a:t>
            </a:r>
          </a:p>
          <a:p>
            <a:pPr marL="0" indent="0">
              <a:spcBef>
                <a:spcPct val="0"/>
              </a:spcBef>
              <a:buNone/>
            </a:pPr>
            <a:endParaRPr lang="en-GB" sz="2000" dirty="0"/>
          </a:p>
          <a:p>
            <a:pPr marL="0" indent="0">
              <a:spcBef>
                <a:spcPct val="0"/>
              </a:spcBef>
              <a:buNone/>
            </a:pPr>
            <a:r>
              <a:rPr lang="en-GB" sz="2000" dirty="0"/>
              <a:t>One portion of dried fruit is 30g, and this counts one a portion of your 5 A DAY.</a:t>
            </a:r>
          </a:p>
        </p:txBody>
      </p:sp>
      <p:pic>
        <p:nvPicPr>
          <p:cNvPr id="6" name="Picture 5" descr="Eatwell pie-2.psd">
            <a:extLst>
              <a:ext uri="{FF2B5EF4-FFF2-40B4-BE49-F238E27FC236}">
                <a16:creationId xmlns:a16="http://schemas.microsoft.com/office/drawing/2014/main" id="{A6EC2151-F087-4DB8-8EF7-44831084E56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10710" y="2283798"/>
            <a:ext cx="3275984" cy="3973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928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Cooking and eating fruit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896695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Fruit can be eaten raw, just wash first and remove any large stones or peel.</a:t>
            </a:r>
          </a:p>
          <a:p>
            <a:pPr marL="0" indent="0">
              <a:buNone/>
            </a:pPr>
            <a:r>
              <a:rPr lang="en-US" sz="2000" dirty="0"/>
              <a:t>Fruit can also be canned, dried, </a:t>
            </a:r>
            <a:r>
              <a:rPr lang="en-US" sz="2000" dirty="0" smtClean="0"/>
              <a:t>frozen, juiced </a:t>
            </a:r>
            <a:r>
              <a:rPr lang="en-US" sz="2000" dirty="0"/>
              <a:t>or cooked and made into dishes.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559" r="16159"/>
          <a:stretch/>
        </p:blipFill>
        <p:spPr>
          <a:xfrm>
            <a:off x="9677907" y="1688003"/>
            <a:ext cx="2130463" cy="220950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32101" y="3949875"/>
            <a:ext cx="3247011" cy="216481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0180" y="3897510"/>
            <a:ext cx="2741792" cy="226954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131" t="790" r="12998" b="-790"/>
          <a:stretch/>
        </p:blipFill>
        <p:spPr>
          <a:xfrm>
            <a:off x="3169832" y="4042778"/>
            <a:ext cx="2484409" cy="218296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1737" y="4398032"/>
            <a:ext cx="2574733" cy="171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4571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Fruit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sz="3600" dirty="0"/>
              <a:t>For further information, go to:</a:t>
            </a:r>
          </a:p>
          <a:p>
            <a:pPr marL="0" indent="0" algn="ctr">
              <a:buNone/>
            </a:pPr>
            <a:r>
              <a:rPr lang="en-GB" sz="3600" dirty="0"/>
              <a:t>www.foodafactoflife.org.uk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7377" y="6153461"/>
            <a:ext cx="99043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This resource meets the</a:t>
            </a: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b="1" i="1" u="sng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Guidelines for producers and users of school education resources about food</a:t>
            </a:r>
            <a:r>
              <a:rPr lang="en-GB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20051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D5B78CA333243439763E4169A5FEB7F" ma:contentTypeVersion="12" ma:contentTypeDescription="Create a new document." ma:contentTypeScope="" ma:versionID="b134f5e88b3ea123a910815f09e865d3">
  <xsd:schema xmlns:xsd="http://www.w3.org/2001/XMLSchema" xmlns:xs="http://www.w3.org/2001/XMLSchema" xmlns:p="http://schemas.microsoft.com/office/2006/metadata/properties" xmlns:ns2="c53071f4-7f44-43fd-895c-8e7b6a3746b0" xmlns:ns3="ead97cfe-a968-427f-b02b-893e6ba0355a" targetNamespace="http://schemas.microsoft.com/office/2006/metadata/properties" ma:root="true" ma:fieldsID="58644792baf05f14ca744c1dc1f1ca86" ns2:_="" ns3:_="">
    <xsd:import namespace="c53071f4-7f44-43fd-895c-8e7b6a3746b0"/>
    <xsd:import namespace="ead97cfe-a968-427f-b02b-893e6ba0355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3071f4-7f44-43fd-895c-8e7b6a3746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d97cfe-a968-427f-b02b-893e6ba0355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0A84615-6D8B-4A8F-B9A5-3805127A3ACB}">
  <ds:schemaRefs>
    <ds:schemaRef ds:uri="http://purl.org/dc/terms/"/>
    <ds:schemaRef ds:uri="c53071f4-7f44-43fd-895c-8e7b6a3746b0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ead97cfe-a968-427f-b02b-893e6ba0355a"/>
    <ds:schemaRef ds:uri="http://schemas.microsoft.com/office/2006/documentManagement/type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ED0893D3-D2A1-4F31-85B0-C7B45F1CB56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53071f4-7f44-43fd-895c-8e7b6a3746b0"/>
    <ds:schemaRef ds:uri="ead97cfe-a968-427f-b02b-893e6ba0355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39F3FD5-8BE4-4C63-8E08-C5A7A17FEE7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498</TotalTime>
  <Words>909</Words>
  <Application>Microsoft Office PowerPoint</Application>
  <PresentationFormat>Widescreen</PresentationFormat>
  <Paragraphs>170</Paragraphs>
  <Slides>26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Arial</vt:lpstr>
      <vt:lpstr>Calibri</vt:lpstr>
      <vt:lpstr>Office Theme</vt:lpstr>
      <vt:lpstr>Custom Design</vt:lpstr>
      <vt:lpstr>1_Custom Design</vt:lpstr>
      <vt:lpstr>3_Custom Design</vt:lpstr>
      <vt:lpstr>Fruit</vt:lpstr>
      <vt:lpstr>Fruit</vt:lpstr>
      <vt:lpstr>Berries</vt:lpstr>
      <vt:lpstr>Berries</vt:lpstr>
      <vt:lpstr>Berries</vt:lpstr>
      <vt:lpstr>Citrus fruit</vt:lpstr>
      <vt:lpstr>Citrus fruit</vt:lpstr>
      <vt:lpstr>Citrus fruit</vt:lpstr>
      <vt:lpstr>Fleshy fruit </vt:lpstr>
      <vt:lpstr>Fleshy fruit</vt:lpstr>
      <vt:lpstr>Growing and harvesting bananas</vt:lpstr>
      <vt:lpstr>Growing and harvesting pineapples</vt:lpstr>
      <vt:lpstr>Fleshy fruit</vt:lpstr>
      <vt:lpstr>Pomes</vt:lpstr>
      <vt:lpstr>Apple varieties</vt:lpstr>
      <vt:lpstr>Apple varieties</vt:lpstr>
      <vt:lpstr>Cooking apples</vt:lpstr>
      <vt:lpstr>Pears</vt:lpstr>
      <vt:lpstr>Stone fruit</vt:lpstr>
      <vt:lpstr>Stone fruit</vt:lpstr>
      <vt:lpstr>Prunes</vt:lpstr>
      <vt:lpstr>Stone fruit</vt:lpstr>
      <vt:lpstr>The importance of fruit and vegetables</vt:lpstr>
      <vt:lpstr>Fruit – what counts towards your 5 A DAY?</vt:lpstr>
      <vt:lpstr>Cooking and eating fruit</vt:lpstr>
      <vt:lpstr>Fruit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Frances Meek</cp:lastModifiedBy>
  <cp:revision>58</cp:revision>
  <dcterms:created xsi:type="dcterms:W3CDTF">2018-10-10T09:22:08Z</dcterms:created>
  <dcterms:modified xsi:type="dcterms:W3CDTF">2021-03-15T15:21:37Z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0x010100BD5B78CA333243439763E4169A5FEB7F</vt:lpwstr>
  </property>
</Properties>
</file>