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65" r:id="rId6"/>
    <p:sldId id="271" r:id="rId7"/>
    <p:sldId id="259" r:id="rId8"/>
    <p:sldId id="266" r:id="rId9"/>
    <p:sldId id="267" r:id="rId10"/>
    <p:sldId id="268" r:id="rId11"/>
    <p:sldId id="269" r:id="rId12"/>
    <p:sldId id="270"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9F3F"/>
    <a:srgbClr val="FCE3C2"/>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06F617-BCC8-4AD8-AB5C-579BB26DB8FE}" v="3" dt="2024-06-18T08:53:34.1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97" autoAdjust="0"/>
    <p:restoredTop sz="94662" autoAdjust="0"/>
  </p:normalViewPr>
  <p:slideViewPr>
    <p:cSldViewPr snapToGrid="0" snapToObjects="1">
      <p:cViewPr varScale="1">
        <p:scale>
          <a:sx n="75" d="100"/>
          <a:sy n="75" d="100"/>
        </p:scale>
        <p:origin x="216" y="4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customXml" Target="../customXml/item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23" Type="http://schemas.openxmlformats.org/officeDocument/2006/relationships/customXml" Target="../customXml/item3.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White" userId="57e9160509e0eb1c" providerId="LiveId" clId="{3E06F617-BCC8-4AD8-AB5C-579BB26DB8FE}"/>
    <pc:docChg chg="undo custSel addSld modSld">
      <pc:chgData name="Alex White" userId="57e9160509e0eb1c" providerId="LiveId" clId="{3E06F617-BCC8-4AD8-AB5C-579BB26DB8FE}" dt="2024-06-18T08:53:39.321" v="102" actId="14100"/>
      <pc:docMkLst>
        <pc:docMk/>
      </pc:docMkLst>
      <pc:sldChg chg="addSp delSp modSp mod">
        <pc:chgData name="Alex White" userId="57e9160509e0eb1c" providerId="LiveId" clId="{3E06F617-BCC8-4AD8-AB5C-579BB26DB8FE}" dt="2024-06-18T08:53:39.321" v="102" actId="14100"/>
        <pc:sldMkLst>
          <pc:docMk/>
          <pc:sldMk cId="2144776158" sldId="265"/>
        </pc:sldMkLst>
        <pc:spChg chg="mod">
          <ac:chgData name="Alex White" userId="57e9160509e0eb1c" providerId="LiveId" clId="{3E06F617-BCC8-4AD8-AB5C-579BB26DB8FE}" dt="2024-06-18T08:51:17.085" v="16" actId="20577"/>
          <ac:spMkLst>
            <pc:docMk/>
            <pc:sldMk cId="2144776158" sldId="265"/>
            <ac:spMk id="2" creationId="{00000000-0000-0000-0000-000000000000}"/>
          </ac:spMkLst>
        </pc:spChg>
        <pc:spChg chg="mod">
          <ac:chgData name="Alex White" userId="57e9160509e0eb1c" providerId="LiveId" clId="{3E06F617-BCC8-4AD8-AB5C-579BB26DB8FE}" dt="2024-06-18T08:52:30.754" v="30" actId="20577"/>
          <ac:spMkLst>
            <pc:docMk/>
            <pc:sldMk cId="2144776158" sldId="265"/>
            <ac:spMk id="3" creationId="{00000000-0000-0000-0000-000000000000}"/>
          </ac:spMkLst>
        </pc:spChg>
        <pc:spChg chg="mod">
          <ac:chgData name="Alex White" userId="57e9160509e0eb1c" providerId="LiveId" clId="{3E06F617-BCC8-4AD8-AB5C-579BB26DB8FE}" dt="2024-06-18T08:51:51.543" v="18"/>
          <ac:spMkLst>
            <pc:docMk/>
            <pc:sldMk cId="2144776158" sldId="265"/>
            <ac:spMk id="5" creationId="{00000000-0000-0000-0000-000000000000}"/>
          </ac:spMkLst>
        </pc:spChg>
        <pc:picChg chg="del">
          <ac:chgData name="Alex White" userId="57e9160509e0eb1c" providerId="LiveId" clId="{3E06F617-BCC8-4AD8-AB5C-579BB26DB8FE}" dt="2024-06-18T08:53:33.702" v="99" actId="478"/>
          <ac:picMkLst>
            <pc:docMk/>
            <pc:sldMk cId="2144776158" sldId="265"/>
            <ac:picMk id="4" creationId="{00000000-0000-0000-0000-000000000000}"/>
          </ac:picMkLst>
        </pc:picChg>
        <pc:picChg chg="add mod">
          <ac:chgData name="Alex White" userId="57e9160509e0eb1c" providerId="LiveId" clId="{3E06F617-BCC8-4AD8-AB5C-579BB26DB8FE}" dt="2024-06-18T08:53:39.321" v="102" actId="14100"/>
          <ac:picMkLst>
            <pc:docMk/>
            <pc:sldMk cId="2144776158" sldId="265"/>
            <ac:picMk id="6" creationId="{00000000-0000-0000-0000-000000000000}"/>
          </ac:picMkLst>
        </pc:picChg>
      </pc:sldChg>
      <pc:sldChg chg="delSp modSp mod">
        <pc:chgData name="Alex White" userId="57e9160509e0eb1c" providerId="LiveId" clId="{3E06F617-BCC8-4AD8-AB5C-579BB26DB8FE}" dt="2024-06-18T08:53:31.301" v="98" actId="1076"/>
        <pc:sldMkLst>
          <pc:docMk/>
          <pc:sldMk cId="3471056862" sldId="266"/>
        </pc:sldMkLst>
        <pc:picChg chg="del">
          <ac:chgData name="Alex White" userId="57e9160509e0eb1c" providerId="LiveId" clId="{3E06F617-BCC8-4AD8-AB5C-579BB26DB8FE}" dt="2024-06-18T08:53:27.923" v="96" actId="21"/>
          <ac:picMkLst>
            <pc:docMk/>
            <pc:sldMk cId="3471056862" sldId="266"/>
            <ac:picMk id="4" creationId="{00000000-0000-0000-0000-000000000000}"/>
          </ac:picMkLst>
        </pc:picChg>
        <pc:picChg chg="mod">
          <ac:chgData name="Alex White" userId="57e9160509e0eb1c" providerId="LiveId" clId="{3E06F617-BCC8-4AD8-AB5C-579BB26DB8FE}" dt="2024-06-18T08:53:31.301" v="98" actId="1076"/>
          <ac:picMkLst>
            <pc:docMk/>
            <pc:sldMk cId="3471056862" sldId="266"/>
            <ac:picMk id="5" creationId="{00000000-0000-0000-0000-000000000000}"/>
          </ac:picMkLst>
        </pc:picChg>
      </pc:sldChg>
      <pc:sldChg chg="modSp add mod">
        <pc:chgData name="Alex White" userId="57e9160509e0eb1c" providerId="LiveId" clId="{3E06F617-BCC8-4AD8-AB5C-579BB26DB8FE}" dt="2024-06-18T08:53:20.878" v="95" actId="20577"/>
        <pc:sldMkLst>
          <pc:docMk/>
          <pc:sldMk cId="4148872543" sldId="271"/>
        </pc:sldMkLst>
        <pc:spChg chg="mod">
          <ac:chgData name="Alex White" userId="57e9160509e0eb1c" providerId="LiveId" clId="{3E06F617-BCC8-4AD8-AB5C-579BB26DB8FE}" dt="2024-06-18T08:53:20.878" v="95" actId="20577"/>
          <ac:spMkLst>
            <pc:docMk/>
            <pc:sldMk cId="4148872543" sldId="271"/>
            <ac:spMk id="3" creationId="{00000000-0000-0000-0000-000000000000}"/>
          </ac:spMkLst>
        </pc:spChg>
      </pc:sldChg>
    </pc:docChg>
  </pc:docChgLst>
  <pc:docChgLst>
    <pc:chgData name="Alexander White" userId="3da70261-e0e7-408d-aace-eb577feade9e" providerId="ADAL" clId="{C2A741DF-68D0-422E-BFEF-EDD7DF718C5F}"/>
    <pc:docChg chg="modSld modMainMaster">
      <pc:chgData name="Alexander White" userId="3da70261-e0e7-408d-aace-eb577feade9e" providerId="ADAL" clId="{C2A741DF-68D0-422E-BFEF-EDD7DF718C5F}" dt="2024-05-23T08:18:27.336" v="26" actId="20577"/>
      <pc:docMkLst>
        <pc:docMk/>
      </pc:docMkLst>
      <pc:sldChg chg="addSp modSp">
        <pc:chgData name="Alexander White" userId="3da70261-e0e7-408d-aace-eb577feade9e" providerId="ADAL" clId="{C2A741DF-68D0-422E-BFEF-EDD7DF718C5F}" dt="2024-05-21T12:35:48.883" v="0"/>
        <pc:sldMkLst>
          <pc:docMk/>
          <pc:sldMk cId="2302005153" sldId="261"/>
        </pc:sldMkLst>
        <pc:spChg chg="add mod">
          <ac:chgData name="Alexander White" userId="3da70261-e0e7-408d-aace-eb577feade9e" providerId="ADAL" clId="{C2A741DF-68D0-422E-BFEF-EDD7DF718C5F}" dt="2024-05-21T12:35:48.883" v="0"/>
          <ac:spMkLst>
            <pc:docMk/>
            <pc:sldMk cId="2302005153" sldId="261"/>
            <ac:spMk id="4" creationId="{399E8524-02DE-D799-8B41-21A84060694E}"/>
          </ac:spMkLst>
        </pc:spChg>
      </pc:sldChg>
      <pc:sldChg chg="modSp mod">
        <pc:chgData name="Alexander White" userId="3da70261-e0e7-408d-aace-eb577feade9e" providerId="ADAL" clId="{C2A741DF-68D0-422E-BFEF-EDD7DF718C5F}" dt="2024-05-23T08:17:33.171" v="22" actId="14100"/>
        <pc:sldMkLst>
          <pc:docMk/>
          <pc:sldMk cId="2144776158" sldId="265"/>
        </pc:sldMkLst>
        <pc:spChg chg="mod">
          <ac:chgData name="Alexander White" userId="3da70261-e0e7-408d-aace-eb577feade9e" providerId="ADAL" clId="{C2A741DF-68D0-422E-BFEF-EDD7DF718C5F}" dt="2024-05-21T12:36:22.927" v="17" actId="1076"/>
          <ac:spMkLst>
            <pc:docMk/>
            <pc:sldMk cId="2144776158" sldId="265"/>
            <ac:spMk id="3" creationId="{00000000-0000-0000-0000-000000000000}"/>
          </ac:spMkLst>
        </pc:spChg>
        <pc:spChg chg="mod">
          <ac:chgData name="Alexander White" userId="3da70261-e0e7-408d-aace-eb577feade9e" providerId="ADAL" clId="{C2A741DF-68D0-422E-BFEF-EDD7DF718C5F}" dt="2024-05-23T08:17:33.171" v="22" actId="14100"/>
          <ac:spMkLst>
            <pc:docMk/>
            <pc:sldMk cId="2144776158" sldId="265"/>
            <ac:spMk id="5" creationId="{00000000-0000-0000-0000-000000000000}"/>
          </ac:spMkLst>
        </pc:spChg>
      </pc:sldChg>
      <pc:sldChg chg="modSp mod">
        <pc:chgData name="Alexander White" userId="3da70261-e0e7-408d-aace-eb577feade9e" providerId="ADAL" clId="{C2A741DF-68D0-422E-BFEF-EDD7DF718C5F}" dt="2024-05-23T08:17:42.918" v="23" actId="403"/>
        <pc:sldMkLst>
          <pc:docMk/>
          <pc:sldMk cId="3471056862" sldId="266"/>
        </pc:sldMkLst>
        <pc:spChg chg="mod">
          <ac:chgData name="Alexander White" userId="3da70261-e0e7-408d-aace-eb577feade9e" providerId="ADAL" clId="{C2A741DF-68D0-422E-BFEF-EDD7DF718C5F}" dt="2024-05-23T08:17:42.918" v="23" actId="403"/>
          <ac:spMkLst>
            <pc:docMk/>
            <pc:sldMk cId="3471056862" sldId="266"/>
            <ac:spMk id="3" creationId="{00000000-0000-0000-0000-000000000000}"/>
          </ac:spMkLst>
        </pc:spChg>
      </pc:sldChg>
      <pc:sldChg chg="addSp modSp">
        <pc:chgData name="Alexander White" userId="3da70261-e0e7-408d-aace-eb577feade9e" providerId="ADAL" clId="{C2A741DF-68D0-422E-BFEF-EDD7DF718C5F}" dt="2024-05-23T08:18:15.834" v="24"/>
        <pc:sldMkLst>
          <pc:docMk/>
          <pc:sldMk cId="2970581373" sldId="268"/>
        </pc:sldMkLst>
        <pc:spChg chg="add mod">
          <ac:chgData name="Alexander White" userId="3da70261-e0e7-408d-aace-eb577feade9e" providerId="ADAL" clId="{C2A741DF-68D0-422E-BFEF-EDD7DF718C5F}" dt="2024-05-23T08:18:15.834" v="24"/>
          <ac:spMkLst>
            <pc:docMk/>
            <pc:sldMk cId="2970581373" sldId="268"/>
            <ac:spMk id="12" creationId="{68AD6E8F-1ED6-6C84-4CC9-9B4784BDBA1B}"/>
          </ac:spMkLst>
        </pc:spChg>
      </pc:sldChg>
      <pc:sldChg chg="addSp modSp">
        <pc:chgData name="Alexander White" userId="3da70261-e0e7-408d-aace-eb577feade9e" providerId="ADAL" clId="{C2A741DF-68D0-422E-BFEF-EDD7DF718C5F}" dt="2024-05-23T08:18:17.774" v="25"/>
        <pc:sldMkLst>
          <pc:docMk/>
          <pc:sldMk cId="1790824163" sldId="269"/>
        </pc:sldMkLst>
        <pc:spChg chg="add mod">
          <ac:chgData name="Alexander White" userId="3da70261-e0e7-408d-aace-eb577feade9e" providerId="ADAL" clId="{C2A741DF-68D0-422E-BFEF-EDD7DF718C5F}" dt="2024-05-23T08:18:17.774" v="25"/>
          <ac:spMkLst>
            <pc:docMk/>
            <pc:sldMk cId="1790824163" sldId="269"/>
            <ac:spMk id="4" creationId="{3129F059-9247-4003-97E1-3EC65F9BAD69}"/>
          </ac:spMkLst>
        </pc:spChg>
      </pc:sldChg>
      <pc:sldChg chg="modSp mod">
        <pc:chgData name="Alexander White" userId="3da70261-e0e7-408d-aace-eb577feade9e" providerId="ADAL" clId="{C2A741DF-68D0-422E-BFEF-EDD7DF718C5F}" dt="2024-05-23T08:18:27.336" v="26" actId="20577"/>
        <pc:sldMkLst>
          <pc:docMk/>
          <pc:sldMk cId="1319063262" sldId="270"/>
        </pc:sldMkLst>
        <pc:spChg chg="mod">
          <ac:chgData name="Alexander White" userId="3da70261-e0e7-408d-aace-eb577feade9e" providerId="ADAL" clId="{C2A741DF-68D0-422E-BFEF-EDD7DF718C5F}" dt="2024-05-23T08:18:27.336" v="26" actId="20577"/>
          <ac:spMkLst>
            <pc:docMk/>
            <pc:sldMk cId="1319063262" sldId="270"/>
            <ac:spMk id="3" creationId="{00000000-0000-0000-0000-000000000000}"/>
          </ac:spMkLst>
        </pc:spChg>
      </pc:sldChg>
      <pc:sldMasterChg chg="modSp mod">
        <pc:chgData name="Alexander White" userId="3da70261-e0e7-408d-aace-eb577feade9e" providerId="ADAL" clId="{C2A741DF-68D0-422E-BFEF-EDD7DF718C5F}" dt="2024-05-21T12:35:58.714" v="4" actId="20577"/>
        <pc:sldMasterMkLst>
          <pc:docMk/>
          <pc:sldMasterMk cId="1328885048" sldId="2147483648"/>
        </pc:sldMasterMkLst>
        <pc:spChg chg="mod">
          <ac:chgData name="Alexander White" userId="3da70261-e0e7-408d-aace-eb577feade9e" providerId="ADAL" clId="{C2A741DF-68D0-422E-BFEF-EDD7DF718C5F}" dt="2024-05-21T12:35:58.714" v="4" actId="20577"/>
          <ac:spMkLst>
            <pc:docMk/>
            <pc:sldMasterMk cId="1328885048" sldId="2147483648"/>
            <ac:spMk id="9" creationId="{00000000-0000-0000-0000-000000000000}"/>
          </ac:spMkLst>
        </pc:spChg>
      </pc:sldMasterChg>
      <pc:sldMasterChg chg="modSp mod">
        <pc:chgData name="Alexander White" userId="3da70261-e0e7-408d-aace-eb577feade9e" providerId="ADAL" clId="{C2A741DF-68D0-422E-BFEF-EDD7DF718C5F}" dt="2024-05-21T12:36:03.523" v="8" actId="20577"/>
        <pc:sldMasterMkLst>
          <pc:docMk/>
          <pc:sldMasterMk cId="1498317190" sldId="2147483650"/>
        </pc:sldMasterMkLst>
        <pc:spChg chg="mod">
          <ac:chgData name="Alexander White" userId="3da70261-e0e7-408d-aace-eb577feade9e" providerId="ADAL" clId="{C2A741DF-68D0-422E-BFEF-EDD7DF718C5F}" dt="2024-05-21T12:36:03.523" v="8" actId="20577"/>
          <ac:spMkLst>
            <pc:docMk/>
            <pc:sldMasterMk cId="1498317190" sldId="2147483650"/>
            <ac:spMk id="9" creationId="{00000000-0000-0000-0000-000000000000}"/>
          </ac:spMkLst>
        </pc:spChg>
      </pc:sldMasterChg>
      <pc:sldMasterChg chg="modSp mod">
        <pc:chgData name="Alexander White" userId="3da70261-e0e7-408d-aace-eb577feade9e" providerId="ADAL" clId="{C2A741DF-68D0-422E-BFEF-EDD7DF718C5F}" dt="2024-05-21T12:36:08.321" v="12" actId="20577"/>
        <pc:sldMasterMkLst>
          <pc:docMk/>
          <pc:sldMasterMk cId="1822393236" sldId="2147483652"/>
        </pc:sldMasterMkLst>
        <pc:spChg chg="mod">
          <ac:chgData name="Alexander White" userId="3da70261-e0e7-408d-aace-eb577feade9e" providerId="ADAL" clId="{C2A741DF-68D0-422E-BFEF-EDD7DF718C5F}" dt="2024-05-21T12:36:08.321" v="12" actId="20577"/>
          <ac:spMkLst>
            <pc:docMk/>
            <pc:sldMasterMk cId="1822393236" sldId="2147483652"/>
            <ac:spMk id="9" creationId="{00000000-0000-0000-0000-000000000000}"/>
          </ac:spMkLst>
        </pc:spChg>
      </pc:sldMasterChg>
      <pc:sldMasterChg chg="modSp mod">
        <pc:chgData name="Alexander White" userId="3da70261-e0e7-408d-aace-eb577feade9e" providerId="ADAL" clId="{C2A741DF-68D0-422E-BFEF-EDD7DF718C5F}" dt="2024-05-21T12:36:12.023" v="16" actId="20577"/>
        <pc:sldMasterMkLst>
          <pc:docMk/>
          <pc:sldMasterMk cId="1788143608" sldId="2147483656"/>
        </pc:sldMasterMkLst>
        <pc:spChg chg="mod">
          <ac:chgData name="Alexander White" userId="3da70261-e0e7-408d-aace-eb577feade9e" providerId="ADAL" clId="{C2A741DF-68D0-422E-BFEF-EDD7DF718C5F}" dt="2024-05-21T12:36:12.023" v="16" actId="20577"/>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foodfoundation.org.uk/sites/default/files/2024-02/Food%20Waste%20report.pdf"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publications.parliament.uk/pa/cm201617/cmselect/cmenvfru/429/429.pdf" TargetMode="External"/><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3.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3.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png"/><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 Id="rId4" Type="http://schemas.openxmlformats.org/officeDocument/2006/relationships/image" Target="../media/image37.jpeg"/></Relationships>
</file>

<file path=ppt/slides/_rels/slide10.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Using leftovers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Food waste</a:t>
            </a:r>
          </a:p>
        </p:txBody>
      </p:sp>
      <p:sp>
        <p:nvSpPr>
          <p:cNvPr id="3" name="Subtitle 2"/>
          <p:cNvSpPr>
            <a:spLocks noGrp="1"/>
          </p:cNvSpPr>
          <p:nvPr>
            <p:ph type="subTitle" idx="1"/>
          </p:nvPr>
        </p:nvSpPr>
        <p:spPr>
          <a:xfrm>
            <a:off x="1169274" y="2442310"/>
            <a:ext cx="6641226" cy="3600000"/>
          </a:xfrm>
        </p:spPr>
        <p:txBody>
          <a:bodyPr/>
          <a:lstStyle/>
          <a:p>
            <a:pPr marL="0" indent="0">
              <a:buNone/>
            </a:pPr>
            <a:r>
              <a:rPr lang="en-GB" sz="2000" dirty="0">
                <a:latin typeface="Arial" panose="020B0604020202020204" pitchFamily="34" charset="0"/>
                <a:cs typeface="Arial" panose="020B0604020202020204" pitchFamily="34" charset="0"/>
              </a:rPr>
              <a:t>Food waste in the UK has far-reaching implications, affecting both the environment and the economy.</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Environmentally, the decomposition of wasted food in landfills releases significant amounts of methane, a potent greenhouse gas contributing to climate change. The resources expended in producing, transporting, and storing this wasted food also go to waste, including water, energy, and labour. </a:t>
            </a:r>
          </a:p>
          <a:p>
            <a:pPr marL="0" indent="0">
              <a:buNone/>
            </a:pPr>
            <a:endParaRPr lang="en-GB" sz="2000" dirty="0">
              <a:latin typeface="Arial" panose="020B0604020202020204" pitchFamily="34" charset="0"/>
              <a:cs typeface="Arial" panose="020B0604020202020204" pitchFamily="34" charset="0"/>
            </a:endParaRPr>
          </a:p>
          <a:p>
            <a:pPr marL="0" indent="0">
              <a:buNone/>
            </a:pPr>
            <a:r>
              <a:rPr lang="en-GB" sz="2000" dirty="0">
                <a:latin typeface="Arial" panose="020B0604020202020204" pitchFamily="34" charset="0"/>
                <a:cs typeface="Arial" panose="020B0604020202020204" pitchFamily="34" charset="0"/>
              </a:rPr>
              <a:t>Additionally, food waste exacerbates food insecurity, as perfectly edible food is discarded while many individuals and families struggle to access adequate nutrition.</a:t>
            </a:r>
            <a:endParaRPr lang="en-GB" sz="2000" dirty="0"/>
          </a:p>
        </p:txBody>
      </p:sp>
      <p:sp>
        <p:nvSpPr>
          <p:cNvPr id="5" name="TextBox 4"/>
          <p:cNvSpPr txBox="1"/>
          <p:nvPr/>
        </p:nvSpPr>
        <p:spPr>
          <a:xfrm>
            <a:off x="8044544" y="1648136"/>
            <a:ext cx="3811288" cy="1938992"/>
          </a:xfrm>
          <a:prstGeom prst="rect">
            <a:avLst/>
          </a:prstGeom>
          <a:noFill/>
          <a:ln>
            <a:solidFill>
              <a:srgbClr val="EF9F3F"/>
            </a:solidFill>
          </a:ln>
        </p:spPr>
        <p:txBody>
          <a:bodyPr wrap="square" rtlCol="0">
            <a:spAutoFit/>
          </a:bodyPr>
          <a:lstStyle/>
          <a:p>
            <a:pPr algn="just"/>
            <a:r>
              <a:rPr lang="en-GB" sz="2000" dirty="0">
                <a:latin typeface="Arial" panose="020B0604020202020204" pitchFamily="34" charset="0"/>
                <a:cs typeface="Arial" panose="020B0604020202020204" pitchFamily="34" charset="0"/>
              </a:rPr>
              <a:t>It is estimated that the 10.4-13mn tons of food waste produced annually costs the UK £19 billion a year.</a:t>
            </a:r>
          </a:p>
          <a:p>
            <a:endParaRPr lang="en-US" sz="2000" dirty="0">
              <a:latin typeface="Arial" panose="020B0604020202020204" pitchFamily="34" charset="0"/>
              <a:cs typeface="Arial" panose="020B0604020202020204" pitchFamily="34" charset="0"/>
            </a:endParaRPr>
          </a:p>
          <a:p>
            <a:r>
              <a:rPr lang="en-GB" sz="2000" dirty="0">
                <a:latin typeface="Arial" panose="020B0604020202020204" pitchFamily="34" charset="0"/>
                <a:cs typeface="Arial" panose="020B0604020202020204" pitchFamily="34" charset="0"/>
                <a:hlinkClick r:id="rId2"/>
              </a:rPr>
              <a:t>Food Foundation 2024</a:t>
            </a:r>
            <a:endParaRPr lang="en-GB" sz="2000"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14619" y="3982720"/>
            <a:ext cx="3300899" cy="2313081"/>
          </a:xfrm>
          <a:prstGeom prst="rect">
            <a:avLst/>
          </a:prstGeom>
        </p:spPr>
      </p:pic>
    </p:spTree>
    <p:extLst>
      <p:ext uri="{BB962C8B-B14F-4D97-AF65-F5344CB8AC3E}">
        <p14:creationId xmlns:p14="http://schemas.microsoft.com/office/powerpoint/2010/main" val="21447761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Using leftovers</a:t>
            </a:r>
          </a:p>
        </p:txBody>
      </p:sp>
      <p:sp>
        <p:nvSpPr>
          <p:cNvPr id="3" name="Subtitle 2"/>
          <p:cNvSpPr>
            <a:spLocks noGrp="1"/>
          </p:cNvSpPr>
          <p:nvPr>
            <p:ph type="subTitle" idx="1"/>
          </p:nvPr>
        </p:nvSpPr>
        <p:spPr>
          <a:xfrm>
            <a:off x="1169274" y="2442310"/>
            <a:ext cx="6641226" cy="3600000"/>
          </a:xfrm>
        </p:spPr>
        <p:txBody>
          <a:bodyPr/>
          <a:lstStyle/>
          <a:p>
            <a:pPr marL="0" indent="0">
              <a:buNone/>
            </a:pPr>
            <a:r>
              <a:rPr lang="en-US" sz="2000" dirty="0">
                <a:latin typeface="Arial" panose="020B0604020202020204" pitchFamily="34" charset="0"/>
                <a:cs typeface="Arial" panose="020B0604020202020204" pitchFamily="34" charset="0"/>
              </a:rPr>
              <a:t>One way to reduce food waste in the home is to use leftovers.</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Leftover ingredients can be used to create an exciting range of dishes and not just sandwiches with the cold meat left over from the Sunday roast!</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However, it is important to remember that leftovers should be stored correctly and, unless they have been frozen, used within 48 hours of when they were made. Rice dishes should be eaten within 24 hours.</a:t>
            </a:r>
            <a:endParaRPr lang="en-GB" sz="2000" dirty="0"/>
          </a:p>
        </p:txBody>
      </p:sp>
      <p:pic>
        <p:nvPicPr>
          <p:cNvPr id="4" name="Content Placeholder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21941" y="4242310"/>
            <a:ext cx="2163109" cy="2163109"/>
          </a:xfrm>
          <a:prstGeom prst="rect">
            <a:avLst/>
          </a:prstGeom>
        </p:spPr>
      </p:pic>
      <p:sp>
        <p:nvSpPr>
          <p:cNvPr id="5" name="TextBox 4"/>
          <p:cNvSpPr txBox="1"/>
          <p:nvPr/>
        </p:nvSpPr>
        <p:spPr>
          <a:xfrm>
            <a:off x="8044544" y="1648136"/>
            <a:ext cx="3811288" cy="2554545"/>
          </a:xfrm>
          <a:prstGeom prst="rect">
            <a:avLst/>
          </a:prstGeom>
          <a:noFill/>
          <a:ln>
            <a:solidFill>
              <a:srgbClr val="EF9F3F"/>
            </a:solidFill>
          </a:ln>
        </p:spPr>
        <p:txBody>
          <a:bodyPr wrap="square" rtlCol="0">
            <a:spAutoFit/>
          </a:bodyPr>
          <a:lstStyle/>
          <a:p>
            <a:pPr algn="just"/>
            <a:r>
              <a:rPr lang="en-GB" sz="2000" dirty="0">
                <a:latin typeface="Arial" panose="020B0604020202020204" pitchFamily="34" charset="0"/>
                <a:cs typeface="Arial" panose="020B0604020202020204" pitchFamily="34" charset="0"/>
              </a:rPr>
              <a:t>In the UK, it is estimated that 10 million tonnes of food and drink waste arises post-</a:t>
            </a:r>
            <a:r>
              <a:rPr lang="en-GB" sz="2000" dirty="0" err="1">
                <a:latin typeface="Arial" panose="020B0604020202020204" pitchFamily="34" charset="0"/>
                <a:cs typeface="Arial" panose="020B0604020202020204" pitchFamily="34" charset="0"/>
              </a:rPr>
              <a:t>farmgate</a:t>
            </a:r>
            <a:r>
              <a:rPr lang="en-GB" sz="2000" dirty="0">
                <a:latin typeface="Arial" panose="020B0604020202020204" pitchFamily="34" charset="0"/>
                <a:cs typeface="Arial" panose="020B0604020202020204" pitchFamily="34" charset="0"/>
              </a:rPr>
              <a:t> each year, 60% of which could be avoided.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hlinkClick r:id="rId3"/>
              </a:rPr>
              <a:t>Food waste in England April 2017</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872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Top tips</a:t>
            </a:r>
          </a:p>
        </p:txBody>
      </p:sp>
      <p:sp>
        <p:nvSpPr>
          <p:cNvPr id="3" name="Subtitle 2"/>
          <p:cNvSpPr>
            <a:spLocks noGrp="1"/>
          </p:cNvSpPr>
          <p:nvPr>
            <p:ph type="subTitle" idx="1"/>
          </p:nvPr>
        </p:nvSpPr>
        <p:spPr>
          <a:xfrm>
            <a:off x="1169274" y="2321240"/>
            <a:ext cx="9720000" cy="3600000"/>
          </a:xfrm>
        </p:spPr>
        <p:txBody>
          <a:bodyPr/>
          <a:lstStyle/>
          <a:p>
            <a:r>
              <a:rPr lang="en-US" sz="2000" dirty="0">
                <a:latin typeface="Arial" panose="020B0604020202020204" pitchFamily="34" charset="0"/>
                <a:cs typeface="Arial" panose="020B0604020202020204" pitchFamily="34" charset="0"/>
              </a:rPr>
              <a:t>Deliberately create leftovers – cook extra vegetables and make a soup for lunch later in the week.</a:t>
            </a:r>
          </a:p>
          <a:p>
            <a:r>
              <a:rPr lang="en-US" sz="2000" dirty="0">
                <a:latin typeface="Arial" panose="020B0604020202020204" pitchFamily="34" charset="0"/>
                <a:cs typeface="Arial" panose="020B0604020202020204" pitchFamily="34" charset="0"/>
              </a:rPr>
              <a:t>Make double the quantity of your evening meal and take the rest for lunch the next day.</a:t>
            </a:r>
          </a:p>
          <a:p>
            <a:r>
              <a:rPr lang="en-US" sz="2000" dirty="0">
                <a:latin typeface="Arial" panose="020B0604020202020204" pitchFamily="34" charset="0"/>
                <a:cs typeface="Arial" panose="020B0604020202020204" pitchFamily="34" charset="0"/>
              </a:rPr>
              <a:t>Don’t throw away stale bread – whizz in a food processor to make breadcrumbs and freeze; make a summer pudding with seasonal soft fruit; spray with oil, rub with garlic, cover with tin foil and bake for delicious homemade garlic bread.</a:t>
            </a:r>
          </a:p>
          <a:p>
            <a:r>
              <a:rPr lang="en-US" sz="2000" dirty="0">
                <a:latin typeface="Arial" panose="020B0604020202020204" pitchFamily="34" charset="0"/>
                <a:cs typeface="Arial" panose="020B0604020202020204" pitchFamily="34" charset="0"/>
              </a:rPr>
              <a:t>Make extra rice or pasta and make a salad for your lunchbox.</a:t>
            </a:r>
          </a:p>
          <a:p>
            <a:r>
              <a:rPr lang="en-US" sz="2000" dirty="0">
                <a:latin typeface="Arial" panose="020B0604020202020204" pitchFamily="34" charset="0"/>
                <a:cs typeface="Arial" panose="020B0604020202020204" pitchFamily="34" charset="0"/>
              </a:rPr>
              <a:t>Freeze unused wraps, pitta and sliced bread.</a:t>
            </a:r>
          </a:p>
          <a:p>
            <a:r>
              <a:rPr lang="en-US" sz="2000" dirty="0">
                <a:latin typeface="Arial" panose="020B0604020202020204" pitchFamily="34" charset="0"/>
                <a:cs typeface="Arial" panose="020B0604020202020204" pitchFamily="34" charset="0"/>
              </a:rPr>
              <a:t>If eggs are nearing their date, separate and freeze. </a:t>
            </a:r>
          </a:p>
          <a:p>
            <a:r>
              <a:rPr lang="en-US" sz="2000" dirty="0">
                <a:latin typeface="Arial" panose="020B0604020202020204" pitchFamily="34" charset="0"/>
                <a:cs typeface="Arial" panose="020B0604020202020204" pitchFamily="34" charset="0"/>
              </a:rPr>
              <a:t>Freeze tubs of baking fat to prevent it going off before you next want to bake.</a:t>
            </a:r>
          </a:p>
          <a:p>
            <a:pPr marL="0" indent="0">
              <a:buNone/>
            </a:pPr>
            <a:endParaRPr lang="en-US"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980102" y="4517905"/>
            <a:ext cx="1818343" cy="1212835"/>
          </a:xfrm>
          <a:prstGeom prst="rect">
            <a:avLst/>
          </a:prstGeom>
        </p:spPr>
      </p:pic>
    </p:spTree>
    <p:extLst>
      <p:ext uri="{BB962C8B-B14F-4D97-AF65-F5344CB8AC3E}">
        <p14:creationId xmlns:p14="http://schemas.microsoft.com/office/powerpoint/2010/main" val="174071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Think ingredients, not leftovers</a:t>
            </a:r>
          </a:p>
        </p:txBody>
      </p:sp>
      <p:sp>
        <p:nvSpPr>
          <p:cNvPr id="3" name="Subtitle 2"/>
          <p:cNvSpPr>
            <a:spLocks noGrp="1"/>
          </p:cNvSpPr>
          <p:nvPr>
            <p:ph type="subTitle" idx="1"/>
          </p:nvPr>
        </p:nvSpPr>
        <p:spPr>
          <a:xfrm>
            <a:off x="1169276" y="2571092"/>
            <a:ext cx="7936624" cy="3600000"/>
          </a:xfrm>
        </p:spPr>
        <p:txBody>
          <a:bodyPr/>
          <a:lstStyle/>
          <a:p>
            <a:pPr marL="0" indent="0">
              <a:buNone/>
            </a:pPr>
            <a:r>
              <a:rPr lang="en-US" sz="2000" dirty="0" err="1">
                <a:latin typeface="Arial" panose="020B0604020202020204" pitchFamily="34" charset="0"/>
                <a:cs typeface="Arial" panose="020B0604020202020204" pitchFamily="34" charset="0"/>
              </a:rPr>
              <a:t>Burittos</a:t>
            </a:r>
            <a:r>
              <a:rPr lang="en-US" sz="2000" dirty="0">
                <a:latin typeface="Arial" panose="020B0604020202020204" pitchFamily="34" charset="0"/>
                <a:cs typeface="Arial" panose="020B0604020202020204" pitchFamily="34" charset="0"/>
              </a:rPr>
              <a:t> can be created with leftover cooked rice, meat and vegetables. Top off with sour cream and salsa.</a:t>
            </a:r>
          </a:p>
          <a:p>
            <a:pPr marL="0" indent="0">
              <a:buNone/>
            </a:pPr>
            <a:r>
              <a:rPr lang="en-US" sz="2000" dirty="0">
                <a:latin typeface="Arial" panose="020B0604020202020204" pitchFamily="34" charset="0"/>
                <a:cs typeface="Arial" panose="020B0604020202020204" pitchFamily="34" charset="0"/>
              </a:rPr>
              <a:t>Turn pasta or cooked vegetables into a frittata.</a:t>
            </a:r>
          </a:p>
          <a:p>
            <a:pPr marL="0" indent="0">
              <a:buNone/>
            </a:pPr>
            <a:r>
              <a:rPr lang="en-US" sz="2000" dirty="0">
                <a:latin typeface="Arial" panose="020B0604020202020204" pitchFamily="34" charset="0"/>
                <a:cs typeface="Arial" panose="020B0604020202020204" pitchFamily="34" charset="0"/>
              </a:rPr>
              <a:t>Blend cooked vegetables with a can of whole tomatoes and create a delicious sauce for pasta.</a:t>
            </a:r>
          </a:p>
          <a:p>
            <a:pPr marL="0" indent="0">
              <a:buNone/>
            </a:pPr>
            <a:endParaRPr lang="en-US" sz="2000" b="1"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Name two other ways you could use leftovers. Perhaps using what you had for dinner last night?</a:t>
            </a:r>
          </a:p>
          <a:p>
            <a:pPr marL="0" indent="0">
              <a:buNone/>
            </a:pPr>
            <a:endParaRPr lang="en-US" sz="2000" b="1" dirty="0">
              <a:latin typeface="Arial" panose="020B0604020202020204" pitchFamily="34" charset="0"/>
              <a:cs typeface="Arial" panose="020B0604020202020204" pitchFamily="34" charset="0"/>
            </a:endParaRPr>
          </a:p>
          <a:p>
            <a:pPr marL="0" indent="0">
              <a:buNone/>
            </a:pPr>
            <a:endParaRPr lang="en-GB" sz="2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86885" y="2571092"/>
            <a:ext cx="2611513" cy="2990964"/>
          </a:xfrm>
          <a:prstGeom prst="rect">
            <a:avLst/>
          </a:prstGeom>
        </p:spPr>
      </p:pic>
    </p:spTree>
    <p:extLst>
      <p:ext uri="{BB962C8B-B14F-4D97-AF65-F5344CB8AC3E}">
        <p14:creationId xmlns:p14="http://schemas.microsoft.com/office/powerpoint/2010/main" val="3471056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could you make with the following leftover nine ingredients? </a:t>
            </a:r>
          </a:p>
        </p:txBody>
      </p:sp>
      <p:sp>
        <p:nvSpPr>
          <p:cNvPr id="5" name="TextBox 4"/>
          <p:cNvSpPr txBox="1"/>
          <p:nvPr/>
        </p:nvSpPr>
        <p:spPr>
          <a:xfrm>
            <a:off x="9810750" y="1699773"/>
            <a:ext cx="1942620" cy="461665"/>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Tip: Press the space bar to see all the ingredients!</a:t>
            </a:r>
          </a:p>
        </p:txBody>
      </p:sp>
      <p:pic>
        <p:nvPicPr>
          <p:cNvPr id="6" name="Picture 6" descr="S:\Shared\BNF Photographs\iStock Photo Images\Foods and drinks\Fruit veg and pulses\Pepper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92104" y="2583417"/>
            <a:ext cx="1773684" cy="11741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S:\Shared\BNF Photographs\iStock Photo Images\Foods and drinks\Fruit veg and pulses\Mushroom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66712" y="2828668"/>
            <a:ext cx="1399485" cy="9288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3" descr="S:\Shared\BNF Photographs\iStock Photo Images\Foods and drinks\Fruit veg and pulses\Tomato_cu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66198" y="2829230"/>
            <a:ext cx="1292906" cy="8622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S:\Shared\BNF Photographs\iStock Photo Images\Foods and drinks\Fruit veg and pulses\white onion.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71144" y="3962831"/>
            <a:ext cx="607802" cy="90795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S:\Shared\BNF Photographs\iStock Photo Images\Foods and drinks\Fruit veg and pulses\Pulses.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552131" y="3900176"/>
            <a:ext cx="1097225" cy="72718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S:\Shared\BNF Photographs\iStock Photo Images\Foods and drinks\Bread, pasta, grains etc\Wholewheat pasta.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23723" y="4012257"/>
            <a:ext cx="1288928" cy="85852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687830" y="5240740"/>
            <a:ext cx="1298933" cy="862136"/>
          </a:xfrm>
          <a:prstGeom prst="rect">
            <a:avLst/>
          </a:prstGeom>
        </p:spPr>
      </p:pic>
      <p:pic>
        <p:nvPicPr>
          <p:cNvPr id="14" name="Picture 11" descr="C:\Users\fmeek\AppData\Local\Microsoft\Windows\Temporary Internet Files\Content.IE5\O16YCR6B\spices_autoimmune_disease[1].jp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307964" y="5100262"/>
            <a:ext cx="1256448" cy="94233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descr="S:\Shared\BNF Photographs\iStock Photo Images\Foods and drinks\Fruit veg and pulses\Dark green leafy veg.jpg"/>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l="11553"/>
          <a:stretch/>
        </p:blipFill>
        <p:spPr bwMode="auto">
          <a:xfrm>
            <a:off x="4812651" y="4012257"/>
            <a:ext cx="1169046" cy="86981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1108003" y="2618578"/>
            <a:ext cx="5248192" cy="3941393"/>
          </a:xfrm>
          <a:prstGeom prst="rect">
            <a:avLst/>
          </a:prstGeom>
        </p:spPr>
      </p:pic>
    </p:spTree>
    <p:extLst>
      <p:ext uri="{BB962C8B-B14F-4D97-AF65-F5344CB8AC3E}">
        <p14:creationId xmlns:p14="http://schemas.microsoft.com/office/powerpoint/2010/main" val="1713570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35587E-6 -8.88067E-7 L 0.37605 -8.88067E-7 C 0.54448 -8.88067E-7 0.75172 -0.00301 0.75172 -0.00532 L 0.75172 -0.01041 " pathEditMode="relative" rAng="0" ptsTypes="FfFF">
                                      <p:cBhvr>
                                        <p:cTn id="6" dur="2000" fill="hold"/>
                                        <p:tgtEl>
                                          <p:spTgt spid="6"/>
                                        </p:tgtEl>
                                        <p:attrNameLst>
                                          <p:attrName>ppt_x</p:attrName>
                                          <p:attrName>ppt_y</p:attrName>
                                        </p:attrNameLst>
                                      </p:cBhvr>
                                      <p:rCtr x="37593" y="-532"/>
                                    </p:animMotion>
                                  </p:childTnLst>
                                </p:cTn>
                              </p:par>
                            </p:childTnLst>
                          </p:cTn>
                        </p:par>
                      </p:childTnLst>
                    </p:cTn>
                  </p:par>
                  <p:par>
                    <p:cTn id="7" fill="hold">
                      <p:stCondLst>
                        <p:cond delay="indefinite"/>
                      </p:stCondLst>
                      <p:childTnLst>
                        <p:par>
                          <p:cTn id="8" fill="hold">
                            <p:stCondLst>
                              <p:cond delay="0"/>
                            </p:stCondLst>
                            <p:childTnLst>
                              <p:par>
                                <p:cTn id="9" presetID="50" presetClass="path" presetSubtype="0" accel="50000" decel="50000" fill="hold" nodeType="clickEffect">
                                  <p:stCondLst>
                                    <p:cond delay="0"/>
                                  </p:stCondLst>
                                  <p:childTnLst>
                                    <p:animMotion origin="layout" path="M -2.60779E-6 -9.71323E-7 L 0.28696 -9.71323E-7 C 0.4154 -9.71323E-7 0.57353 0.03377 0.57353 0.06152 L 0.57353 0.12304 " pathEditMode="relative" rAng="0" ptsTypes="FfFF">
                                      <p:cBhvr>
                                        <p:cTn id="10" dur="2000" fill="hold"/>
                                        <p:tgtEl>
                                          <p:spTgt spid="7"/>
                                        </p:tgtEl>
                                        <p:attrNameLst>
                                          <p:attrName>ppt_x</p:attrName>
                                          <p:attrName>ppt_y</p:attrName>
                                        </p:attrNameLst>
                                      </p:cBhvr>
                                      <p:rCtr x="28683" y="6152"/>
                                    </p:animMotion>
                                  </p:childTnLst>
                                </p:cTn>
                              </p:par>
                            </p:childTnLst>
                          </p:cTn>
                        </p:par>
                      </p:childTnLst>
                    </p:cTn>
                  </p:par>
                  <p:par>
                    <p:cTn id="11" fill="hold">
                      <p:stCondLst>
                        <p:cond delay="indefinite"/>
                      </p:stCondLst>
                      <p:childTnLst>
                        <p:par>
                          <p:cTn id="12" fill="hold">
                            <p:stCondLst>
                              <p:cond delay="0"/>
                            </p:stCondLst>
                            <p:childTnLst>
                              <p:par>
                                <p:cTn id="13" presetID="50" presetClass="path" presetSubtype="0" accel="50000" decel="50000" fill="hold" nodeType="clickEffect">
                                  <p:stCondLst>
                                    <p:cond delay="0"/>
                                  </p:stCondLst>
                                  <p:childTnLst>
                                    <p:animMotion origin="layout" path="M 4.31679E-6 1.52636E-6 L 0.2088 1.52636E-6 C 0.30233 1.52636E-6 0.41748 0.07262 0.41748 0.13205 L 0.41748 0.26457 " pathEditMode="relative" rAng="0" ptsTypes="FfFF">
                                      <p:cBhvr>
                                        <p:cTn id="14" dur="2000" fill="hold"/>
                                        <p:tgtEl>
                                          <p:spTgt spid="8"/>
                                        </p:tgtEl>
                                        <p:attrNameLst>
                                          <p:attrName>ppt_x</p:attrName>
                                          <p:attrName>ppt_y</p:attrName>
                                        </p:attrNameLst>
                                      </p:cBhvr>
                                      <p:rCtr x="20868" y="13228"/>
                                    </p:animMotion>
                                  </p:childTnLst>
                                </p:cTn>
                              </p:par>
                            </p:childTnLst>
                          </p:cTn>
                        </p:par>
                      </p:childTnLst>
                    </p:cTn>
                  </p:par>
                  <p:par>
                    <p:cTn id="15" fill="hold">
                      <p:stCondLst>
                        <p:cond delay="indefinite"/>
                      </p:stCondLst>
                      <p:childTnLst>
                        <p:par>
                          <p:cTn id="16" fill="hold">
                            <p:stCondLst>
                              <p:cond delay="0"/>
                            </p:stCondLst>
                            <p:childTnLst>
                              <p:par>
                                <p:cTn id="17" presetID="50" presetClass="path" presetSubtype="0" accel="50000" decel="50000" fill="hold" nodeType="clickEffect">
                                  <p:stCondLst>
                                    <p:cond delay="0"/>
                                  </p:stCondLst>
                                  <p:childTnLst>
                                    <p:animMotion origin="layout" path="M 1.38335E-6 2.12766E-6 L 0.39039 2.12766E-6 C 0.56532 2.12766E-6 0.78038 0.04995 0.78038 0.09112 L 0.78038 0.18247 " pathEditMode="relative" rAng="0" ptsTypes="FfFF">
                                      <p:cBhvr>
                                        <p:cTn id="18" dur="2000" fill="hold"/>
                                        <p:tgtEl>
                                          <p:spTgt spid="9"/>
                                        </p:tgtEl>
                                        <p:attrNameLst>
                                          <p:attrName>ppt_x</p:attrName>
                                          <p:attrName>ppt_y</p:attrName>
                                        </p:attrNameLst>
                                      </p:cBhvr>
                                      <p:rCtr x="39013" y="9112"/>
                                    </p:animMotion>
                                  </p:childTnLst>
                                </p:cTn>
                              </p:par>
                            </p:childTnLst>
                          </p:cTn>
                        </p:par>
                      </p:childTnLst>
                    </p:cTn>
                  </p:par>
                  <p:par>
                    <p:cTn id="19" fill="hold">
                      <p:stCondLst>
                        <p:cond delay="indefinite"/>
                      </p:stCondLst>
                      <p:childTnLst>
                        <p:par>
                          <p:cTn id="20" fill="hold">
                            <p:stCondLst>
                              <p:cond delay="0"/>
                            </p:stCondLst>
                            <p:childTnLst>
                              <p:par>
                                <p:cTn id="21" presetID="50" presetClass="path" presetSubtype="0" accel="50000" decel="50000" fill="hold" nodeType="clickEffect">
                                  <p:stCondLst>
                                    <p:cond delay="0"/>
                                  </p:stCondLst>
                                  <p:childTnLst>
                                    <p:animMotion origin="layout" path="M -0.04025 0.02221 L 0.26846 0.02221 C 0.40667 0.02221 0.57678 0.08419 0.57678 0.13483 L 0.57678 0.24746 " pathEditMode="relative" rAng="0" ptsTypes="FfFF">
                                      <p:cBhvr>
                                        <p:cTn id="22" dur="2000" fill="hold"/>
                                        <p:tgtEl>
                                          <p:spTgt spid="10"/>
                                        </p:tgtEl>
                                        <p:attrNameLst>
                                          <p:attrName>ppt_x</p:attrName>
                                          <p:attrName>ppt_y</p:attrName>
                                        </p:attrNameLst>
                                      </p:cBhvr>
                                      <p:rCtr x="30845" y="11263"/>
                                    </p:animMotion>
                                  </p:childTnLst>
                                </p:cTn>
                              </p:par>
                            </p:childTnLst>
                          </p:cTn>
                        </p:par>
                      </p:childTnLst>
                    </p:cTn>
                  </p:par>
                  <p:par>
                    <p:cTn id="23" fill="hold">
                      <p:stCondLst>
                        <p:cond delay="indefinite"/>
                      </p:stCondLst>
                      <p:childTnLst>
                        <p:par>
                          <p:cTn id="24" fill="hold">
                            <p:stCondLst>
                              <p:cond delay="0"/>
                            </p:stCondLst>
                            <p:childTnLst>
                              <p:par>
                                <p:cTn id="25" presetID="50" presetClass="path" presetSubtype="0" accel="50000" decel="50000" fill="hold" nodeType="clickEffect">
                                  <p:stCondLst>
                                    <p:cond delay="0"/>
                                  </p:stCondLst>
                                  <p:childTnLst>
                                    <p:animMotion origin="layout" path="M 0.05276 0.00532 L 0.1778 0.00532 C 0.23382 0.00532 0.30272 0.07424 0.30272 0.13044 L 0.30272 0.25532 " pathEditMode="relative" rAng="0" ptsTypes="FfFF">
                                      <p:cBhvr>
                                        <p:cTn id="26" dur="2000" fill="hold"/>
                                        <p:tgtEl>
                                          <p:spTgt spid="11"/>
                                        </p:tgtEl>
                                        <p:attrNameLst>
                                          <p:attrName>ppt_x</p:attrName>
                                          <p:attrName>ppt_y</p:attrName>
                                        </p:attrNameLst>
                                      </p:cBhvr>
                                      <p:rCtr x="12492" y="12488"/>
                                    </p:animMotion>
                                  </p:childTnLst>
                                </p:cTn>
                              </p:par>
                            </p:childTnLst>
                          </p:cTn>
                        </p:par>
                      </p:childTnLst>
                    </p:cTn>
                  </p:par>
                  <p:par>
                    <p:cTn id="27" fill="hold">
                      <p:stCondLst>
                        <p:cond delay="indefinite"/>
                      </p:stCondLst>
                      <p:childTnLst>
                        <p:par>
                          <p:cTn id="28" fill="hold">
                            <p:stCondLst>
                              <p:cond delay="0"/>
                            </p:stCondLst>
                            <p:childTnLst>
                              <p:par>
                                <p:cTn id="29" presetID="50" presetClass="path" presetSubtype="0" accel="50000" decel="50000" fill="hold" nodeType="clickEffect">
                                  <p:stCondLst>
                                    <p:cond delay="0"/>
                                  </p:stCondLst>
                                  <p:childTnLst>
                                    <p:animMotion origin="layout" path="M 0.04924 -0.00439 L 0.17429 -0.00439 C 0.2303 -0.00439 0.29921 0.06452 0.29921 0.12072 L 0.29921 0.24561 " pathEditMode="relative" rAng="0" ptsTypes="FfFF">
                                      <p:cBhvr>
                                        <p:cTn id="30" dur="2000" fill="hold"/>
                                        <p:tgtEl>
                                          <p:spTgt spid="12"/>
                                        </p:tgtEl>
                                        <p:attrNameLst>
                                          <p:attrName>ppt_x</p:attrName>
                                          <p:attrName>ppt_y</p:attrName>
                                        </p:attrNameLst>
                                      </p:cBhvr>
                                      <p:rCtr x="12492" y="12488"/>
                                    </p:animMotion>
                                  </p:childTnLst>
                                </p:cTn>
                              </p:par>
                            </p:childTnLst>
                          </p:cTn>
                        </p:par>
                      </p:childTnLst>
                    </p:cTn>
                  </p:par>
                  <p:par>
                    <p:cTn id="31" fill="hold">
                      <p:stCondLst>
                        <p:cond delay="indefinite"/>
                      </p:stCondLst>
                      <p:childTnLst>
                        <p:par>
                          <p:cTn id="32" fill="hold">
                            <p:stCondLst>
                              <p:cond delay="0"/>
                            </p:stCondLst>
                            <p:childTnLst>
                              <p:par>
                                <p:cTn id="33" presetID="50" presetClass="path" presetSubtype="0" accel="50000" decel="50000" fill="hold" nodeType="clickEffect">
                                  <p:stCondLst>
                                    <p:cond delay="0"/>
                                  </p:stCondLst>
                                  <p:childTnLst>
                                    <p:animMotion origin="layout" path="M 0.1399 -0.1043 L 0.30038 -0.1043 C 0.37242 -0.1043 0.46086 -0.08927 0.46086 -0.07678 L 0.46086 -0.0488 " pathEditMode="relative" rAng="0" ptsTypes="FfFF">
                                      <p:cBhvr>
                                        <p:cTn id="34" dur="2000" fill="hold"/>
                                        <p:tgtEl>
                                          <p:spTgt spid="13"/>
                                        </p:tgtEl>
                                        <p:attrNameLst>
                                          <p:attrName>ppt_x</p:attrName>
                                          <p:attrName>ppt_y</p:attrName>
                                        </p:attrNameLst>
                                      </p:cBhvr>
                                      <p:rCtr x="16048" y="2775"/>
                                    </p:animMotion>
                                  </p:childTnLst>
                                </p:cTn>
                              </p:par>
                            </p:childTnLst>
                          </p:cTn>
                        </p:par>
                      </p:childTnLst>
                    </p:cTn>
                  </p:par>
                  <p:par>
                    <p:cTn id="35" fill="hold">
                      <p:stCondLst>
                        <p:cond delay="indefinite"/>
                      </p:stCondLst>
                      <p:childTnLst>
                        <p:par>
                          <p:cTn id="36" fill="hold">
                            <p:stCondLst>
                              <p:cond delay="0"/>
                            </p:stCondLst>
                            <p:childTnLst>
                              <p:par>
                                <p:cTn id="37" presetID="50" presetClass="path" presetSubtype="0" accel="50000" decel="50000" fill="hold" nodeType="clickEffect">
                                  <p:stCondLst>
                                    <p:cond delay="0"/>
                                  </p:stCondLst>
                                  <p:childTnLst>
                                    <p:animMotion origin="layout" path="M 0.00873 0.00647 L 0.19565 0.00647 C 0.27941 0.00647 0.38244 -0.04672 0.38244 -0.08997 L 0.38244 -0.18617 " pathEditMode="relative" rAng="0" ptsTypes="FfFF">
                                      <p:cBhvr>
                                        <p:cTn id="38" dur="2000" fill="hold"/>
                                        <p:tgtEl>
                                          <p:spTgt spid="14"/>
                                        </p:tgtEl>
                                        <p:attrNameLst>
                                          <p:attrName>ppt_x</p:attrName>
                                          <p:attrName>ppt_y</p:attrName>
                                        </p:attrNameLst>
                                      </p:cBhvr>
                                      <p:rCtr x="18679" y="-96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could you make with the following leftover eight ingredients? </a:t>
            </a:r>
          </a:p>
        </p:txBody>
      </p:sp>
      <p:pic>
        <p:nvPicPr>
          <p:cNvPr id="4" name="Picture 4" descr="S:\Shared\BNF Photographs\iStock Photo Images\Foods and drinks\Fruit veg and pulses\beetroot[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22726" y="4860990"/>
            <a:ext cx="836637" cy="111551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S:\Shared\BNF Photographs\iStock Photo Images\Foods and drinks\Fruit veg and pulses\Fruit_Avocado.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92075" y="5013552"/>
            <a:ext cx="783654" cy="96295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S:\Shared\BNF Photographs\iStock Photo Images\Foods and drinks\Fruit veg and pulses\Dried apricots_small.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441701" y="5084059"/>
            <a:ext cx="1341037" cy="89244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S:\Shared\BNF Photographs\iStock Photo Images\Foods and drinks\Fruit veg and pulses\Canned sweetcorn_small.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90733" y="3971924"/>
            <a:ext cx="778009" cy="11587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S:\Shared\BNF Photographs\iStock Photo Images\Foods and drinks\Fruit veg and pulses\white onion.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919470" y="4106251"/>
            <a:ext cx="541645" cy="8091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C:\Users\fmeek\AppData\Local\Microsoft\Windows\Temporary Internet Files\Content.IE5\9WKH6L8W\red-chilli-pepper[1].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90733" y="3107033"/>
            <a:ext cx="1128737" cy="7469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09092" y="3150915"/>
            <a:ext cx="1227268" cy="816352"/>
          </a:xfrm>
          <a:prstGeom prst="rect">
            <a:avLst/>
          </a:prstGeom>
        </p:spPr>
      </p:pic>
      <p:pic>
        <p:nvPicPr>
          <p:cNvPr id="3" name="Picture 2"/>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34037" y="3926853"/>
            <a:ext cx="1356548" cy="907531"/>
          </a:xfrm>
          <a:prstGeom prst="rect">
            <a:avLst/>
          </a:prstGeom>
        </p:spPr>
      </p:pic>
      <p:pic>
        <p:nvPicPr>
          <p:cNvPr id="8" name="Picture 7"/>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359819" y="2598178"/>
            <a:ext cx="4751591" cy="3568445"/>
          </a:xfrm>
          <a:prstGeom prst="rect">
            <a:avLst/>
          </a:prstGeom>
        </p:spPr>
      </p:pic>
      <p:sp>
        <p:nvSpPr>
          <p:cNvPr id="12" name="TextBox 11">
            <a:extLst>
              <a:ext uri="{FF2B5EF4-FFF2-40B4-BE49-F238E27FC236}">
                <a16:creationId xmlns:a16="http://schemas.microsoft.com/office/drawing/2014/main" id="{68AD6E8F-1ED6-6C84-4CC9-9B4784BDBA1B}"/>
              </a:ext>
            </a:extLst>
          </p:cNvPr>
          <p:cNvSpPr txBox="1"/>
          <p:nvPr/>
        </p:nvSpPr>
        <p:spPr>
          <a:xfrm>
            <a:off x="9810750" y="1699773"/>
            <a:ext cx="1942620" cy="461665"/>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Tip: Press the space bar to see all the ingredients!</a:t>
            </a:r>
          </a:p>
        </p:txBody>
      </p:sp>
    </p:spTree>
    <p:extLst>
      <p:ext uri="{BB962C8B-B14F-4D97-AF65-F5344CB8AC3E}">
        <p14:creationId xmlns:p14="http://schemas.microsoft.com/office/powerpoint/2010/main" val="2970581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nodeType="clickEffect">
                                  <p:stCondLst>
                                    <p:cond delay="0"/>
                                  </p:stCondLst>
                                  <p:childTnLst>
                                    <p:animMotion origin="layout" path="M -4.19174E-6 -1.48148E-6 L 0.16465 -1.48148E-6 C 0.23812 -1.48148E-6 0.3293 0.07477 0.3293 0.13542 L 0.3293 0.27107 " pathEditMode="relative" rAng="0" ptsTypes="FfFF">
                                      <p:cBhvr>
                                        <p:cTn id="6" dur="2000" fill="hold"/>
                                        <p:tgtEl>
                                          <p:spTgt spid="11"/>
                                        </p:tgtEl>
                                        <p:attrNameLst>
                                          <p:attrName>ppt_x</p:attrName>
                                          <p:attrName>ppt_y</p:attrName>
                                        </p:attrNameLst>
                                      </p:cBhvr>
                                      <p:rCtr x="16465" y="13542"/>
                                    </p:animMotion>
                                  </p:childTnLst>
                                </p:cTn>
                              </p:par>
                            </p:childTnLst>
                          </p:cTn>
                        </p:par>
                      </p:childTnLst>
                    </p:cTn>
                  </p:par>
                  <p:par>
                    <p:cTn id="7" fill="hold">
                      <p:stCondLst>
                        <p:cond delay="indefinite"/>
                      </p:stCondLst>
                      <p:childTnLst>
                        <p:par>
                          <p:cTn id="8" fill="hold">
                            <p:stCondLst>
                              <p:cond delay="0"/>
                            </p:stCondLst>
                            <p:childTnLst>
                              <p:par>
                                <p:cTn id="9" presetID="50" presetClass="path" presetSubtype="0" accel="50000" decel="50000" fill="hold" nodeType="clickEffect">
                                  <p:stCondLst>
                                    <p:cond delay="0"/>
                                  </p:stCondLst>
                                  <p:childTnLst>
                                    <p:animMotion origin="layout" path="M 4.09665E-6 2.59259E-6 L 0.2837 2.59259E-6 C 0.41083 2.59259E-6 0.56754 0.04838 0.56754 0.08796 L 0.56754 0.17639 " pathEditMode="relative" rAng="0" ptsTypes="FfFF">
                                      <p:cBhvr>
                                        <p:cTn id="10" dur="2000" fill="hold"/>
                                        <p:tgtEl>
                                          <p:spTgt spid="7"/>
                                        </p:tgtEl>
                                        <p:attrNameLst>
                                          <p:attrName>ppt_x</p:attrName>
                                          <p:attrName>ppt_y</p:attrName>
                                        </p:attrNameLst>
                                      </p:cBhvr>
                                      <p:rCtr x="28370" y="8819"/>
                                    </p:animMotion>
                                  </p:childTnLst>
                                </p:cTn>
                              </p:par>
                            </p:childTnLst>
                          </p:cTn>
                        </p:par>
                      </p:childTnLst>
                    </p:cTn>
                  </p:par>
                  <p:par>
                    <p:cTn id="11" fill="hold">
                      <p:stCondLst>
                        <p:cond delay="indefinite"/>
                      </p:stCondLst>
                      <p:childTnLst>
                        <p:par>
                          <p:cTn id="12" fill="hold">
                            <p:stCondLst>
                              <p:cond delay="0"/>
                            </p:stCondLst>
                            <p:childTnLst>
                              <p:par>
                                <p:cTn id="13" presetID="50" presetClass="path" presetSubtype="0" accel="50000" decel="50000" fill="hold" nodeType="clickEffect">
                                  <p:stCondLst>
                                    <p:cond delay="0"/>
                                  </p:stCondLst>
                                  <p:childTnLst>
                                    <p:animMotion origin="layout" path="M -4.41709E-6 2.59259E-6 L 0.29908 2.59259E-6 C 0.43299 2.59259E-6 0.59815 0.04305 0.59815 0.07801 L 0.59815 0.15625 " pathEditMode="relative" rAng="0" ptsTypes="FfFF">
                                      <p:cBhvr>
                                        <p:cTn id="14" dur="2000" fill="hold"/>
                                        <p:tgtEl>
                                          <p:spTgt spid="10"/>
                                        </p:tgtEl>
                                        <p:attrNameLst>
                                          <p:attrName>ppt_x</p:attrName>
                                          <p:attrName>ppt_y</p:attrName>
                                        </p:attrNameLst>
                                      </p:cBhvr>
                                      <p:rCtr x="29908" y="7801"/>
                                    </p:animMotion>
                                  </p:childTnLst>
                                </p:cTn>
                              </p:par>
                            </p:childTnLst>
                          </p:cTn>
                        </p:par>
                      </p:childTnLst>
                    </p:cTn>
                  </p:par>
                  <p:par>
                    <p:cTn id="15" fill="hold">
                      <p:stCondLst>
                        <p:cond delay="indefinite"/>
                      </p:stCondLst>
                      <p:childTnLst>
                        <p:par>
                          <p:cTn id="16" fill="hold">
                            <p:stCondLst>
                              <p:cond delay="0"/>
                            </p:stCondLst>
                            <p:childTnLst>
                              <p:par>
                                <p:cTn id="17" presetID="50" presetClass="path" presetSubtype="0" accel="50000" decel="50000" fill="hold" nodeType="clickEffect">
                                  <p:stCondLst>
                                    <p:cond delay="0"/>
                                  </p:stCondLst>
                                  <p:childTnLst>
                                    <p:animMotion origin="layout" path="M 2.72242E-7 2.59259E-6 L 0.24254 2.59259E-6 C 0.35118 2.59259E-6 0.48522 -0.10278 0.48522 -0.18588 L 0.48522 -0.3713 " pathEditMode="relative" rAng="0" ptsTypes="FfFF">
                                      <p:cBhvr>
                                        <p:cTn id="18" dur="2000" fill="hold"/>
                                        <p:tgtEl>
                                          <p:spTgt spid="5"/>
                                        </p:tgtEl>
                                        <p:attrNameLst>
                                          <p:attrName>ppt_x</p:attrName>
                                          <p:attrName>ppt_y</p:attrName>
                                        </p:attrNameLst>
                                      </p:cBhvr>
                                      <p:rCtr x="24254" y="-18565"/>
                                    </p:animMotion>
                                  </p:childTnLst>
                                </p:cTn>
                              </p:par>
                            </p:childTnLst>
                          </p:cTn>
                        </p:par>
                      </p:childTnLst>
                    </p:cTn>
                  </p:par>
                  <p:par>
                    <p:cTn id="19" fill="hold">
                      <p:stCondLst>
                        <p:cond delay="indefinite"/>
                      </p:stCondLst>
                      <p:childTnLst>
                        <p:par>
                          <p:cTn id="20" fill="hold">
                            <p:stCondLst>
                              <p:cond delay="0"/>
                            </p:stCondLst>
                            <p:childTnLst>
                              <p:par>
                                <p:cTn id="21" presetID="50" presetClass="path" presetSubtype="0" accel="50000" decel="50000" fill="hold" nodeType="clickEffect">
                                  <p:stCondLst>
                                    <p:cond delay="0"/>
                                  </p:stCondLst>
                                  <p:childTnLst>
                                    <p:animMotion origin="layout" path="M -4.75707E-6 -1.48148E-6 L 0.2445 -1.48148E-6 C 0.35405 -1.48148E-6 0.48913 -0.07986 0.48913 -0.14398 L 0.48913 -0.2875 " pathEditMode="relative" rAng="0" ptsTypes="FfFF">
                                      <p:cBhvr>
                                        <p:cTn id="22" dur="2000" fill="hold"/>
                                        <p:tgtEl>
                                          <p:spTgt spid="6"/>
                                        </p:tgtEl>
                                        <p:attrNameLst>
                                          <p:attrName>ppt_x</p:attrName>
                                          <p:attrName>ppt_y</p:attrName>
                                        </p:attrNameLst>
                                      </p:cBhvr>
                                      <p:rCtr x="24450" y="-14375"/>
                                    </p:animMotion>
                                  </p:childTnLst>
                                </p:cTn>
                              </p:par>
                            </p:childTnLst>
                          </p:cTn>
                        </p:par>
                      </p:childTnLst>
                    </p:cTn>
                  </p:par>
                  <p:par>
                    <p:cTn id="23" fill="hold">
                      <p:stCondLst>
                        <p:cond delay="indefinite"/>
                      </p:stCondLst>
                      <p:childTnLst>
                        <p:par>
                          <p:cTn id="24" fill="hold">
                            <p:stCondLst>
                              <p:cond delay="0"/>
                            </p:stCondLst>
                            <p:childTnLst>
                              <p:par>
                                <p:cTn id="25" presetID="50" presetClass="path" presetSubtype="0" accel="50000" decel="50000" fill="hold" nodeType="clickEffect">
                                  <p:stCondLst>
                                    <p:cond delay="0"/>
                                  </p:stCondLst>
                                  <p:childTnLst>
                                    <p:animMotion origin="layout" path="M -7.64622E-7 1.11111E-6 L 0.29361 1.11111E-6 C 0.42504 1.11111E-6 0.58682 0.05023 0.58682 0.0912 L 0.58682 0.18241 " pathEditMode="relative" rAng="0" ptsTypes="FfFF">
                                      <p:cBhvr>
                                        <p:cTn id="26" dur="2000" fill="hold"/>
                                        <p:tgtEl>
                                          <p:spTgt spid="9"/>
                                        </p:tgtEl>
                                        <p:attrNameLst>
                                          <p:attrName>ppt_x</p:attrName>
                                          <p:attrName>ppt_y</p:attrName>
                                        </p:attrNameLst>
                                      </p:cBhvr>
                                      <p:rCtr x="29347" y="9120"/>
                                    </p:animMotion>
                                  </p:childTnLst>
                                </p:cTn>
                              </p:par>
                            </p:childTnLst>
                          </p:cTn>
                        </p:par>
                      </p:childTnLst>
                    </p:cTn>
                  </p:par>
                  <p:par>
                    <p:cTn id="27" fill="hold">
                      <p:stCondLst>
                        <p:cond delay="indefinite"/>
                      </p:stCondLst>
                      <p:childTnLst>
                        <p:par>
                          <p:cTn id="28" fill="hold">
                            <p:stCondLst>
                              <p:cond delay="0"/>
                            </p:stCondLst>
                            <p:childTnLst>
                              <p:par>
                                <p:cTn id="29" presetID="50" presetClass="path" presetSubtype="0" accel="50000" decel="50000" fill="hold" nodeType="clickEffect">
                                  <p:stCondLst>
                                    <p:cond delay="0"/>
                                  </p:stCondLst>
                                  <p:childTnLst>
                                    <p:animMotion origin="layout" path="M -2.36551E-6 3.7037E-6 L 0.24385 3.7037E-6 C 0.35327 3.7037E-6 0.48782 -0.11875 0.48782 -0.21459 L 0.48782 -0.42917 " pathEditMode="relative" rAng="0" ptsTypes="FfFF">
                                      <p:cBhvr>
                                        <p:cTn id="30" dur="2000" fill="hold"/>
                                        <p:tgtEl>
                                          <p:spTgt spid="4"/>
                                        </p:tgtEl>
                                        <p:attrNameLst>
                                          <p:attrName>ppt_x</p:attrName>
                                          <p:attrName>ppt_y</p:attrName>
                                        </p:attrNameLst>
                                      </p:cBhvr>
                                      <p:rCtr x="24385" y="-21458"/>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nodeType="clickEffect">
                                  <p:stCondLst>
                                    <p:cond delay="0"/>
                                  </p:stCondLst>
                                  <p:childTnLst>
                                    <p:animMotion origin="layout" path="M -2.08333E-6 2.59259E-6 L 0.56693 -0.17523 " pathEditMode="relative" rAng="0" ptsTypes="AA">
                                      <p:cBhvr>
                                        <p:cTn id="34" dur="2000" fill="hold"/>
                                        <p:tgtEl>
                                          <p:spTgt spid="3"/>
                                        </p:tgtEl>
                                        <p:attrNameLst>
                                          <p:attrName>ppt_x</p:attrName>
                                          <p:attrName>ppt_y</p:attrName>
                                        </p:attrNameLst>
                                      </p:cBhvr>
                                      <p:rCtr x="28346" y="-877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could you make with the following leftover six ingredients? </a:t>
            </a:r>
          </a:p>
        </p:txBody>
      </p:sp>
      <p:pic>
        <p:nvPicPr>
          <p:cNvPr id="5"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37974" y="4970781"/>
            <a:ext cx="610444" cy="8175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descr="C:\Users\fmeek\AppData\Local\Microsoft\Windows\Temporary Internet Files\Content.IE5\9WKH6L8W\red-chilli-pepper[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46367" y="4970781"/>
            <a:ext cx="1321454" cy="87452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02293" y="3492684"/>
            <a:ext cx="654303" cy="1243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28509" y="3542343"/>
            <a:ext cx="1716741" cy="1145066"/>
          </a:xfrm>
          <a:prstGeom prst="rect">
            <a:avLst/>
          </a:prstGeom>
        </p:spPr>
      </p:pic>
      <p:pic>
        <p:nvPicPr>
          <p:cNvPr id="9" name="Picture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06684" y="4735859"/>
            <a:ext cx="1447704" cy="1052481"/>
          </a:xfrm>
          <a:prstGeom prst="rect">
            <a:avLst/>
          </a:prstGeom>
        </p:spPr>
      </p:pic>
      <p:pic>
        <p:nvPicPr>
          <p:cNvPr id="10" name="Picture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864260" y="3237489"/>
            <a:ext cx="1326776" cy="884960"/>
          </a:xfrm>
          <a:prstGeom prst="rect">
            <a:avLst/>
          </a:prstGeom>
        </p:spPr>
      </p:pic>
      <p:pic>
        <p:nvPicPr>
          <p:cNvPr id="3" name="Picture 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169273" y="2556615"/>
            <a:ext cx="5133601" cy="3855335"/>
          </a:xfrm>
          <a:prstGeom prst="rect">
            <a:avLst/>
          </a:prstGeom>
        </p:spPr>
      </p:pic>
      <p:sp>
        <p:nvSpPr>
          <p:cNvPr id="4" name="TextBox 3">
            <a:extLst>
              <a:ext uri="{FF2B5EF4-FFF2-40B4-BE49-F238E27FC236}">
                <a16:creationId xmlns:a16="http://schemas.microsoft.com/office/drawing/2014/main" id="{3129F059-9247-4003-97E1-3EC65F9BAD69}"/>
              </a:ext>
            </a:extLst>
          </p:cNvPr>
          <p:cNvSpPr txBox="1"/>
          <p:nvPr/>
        </p:nvSpPr>
        <p:spPr>
          <a:xfrm>
            <a:off x="9810750" y="1699773"/>
            <a:ext cx="1942620" cy="461665"/>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Tip: Press the space bar to see all the ingredients!</a:t>
            </a:r>
          </a:p>
        </p:txBody>
      </p:sp>
    </p:spTree>
    <p:extLst>
      <p:ext uri="{BB962C8B-B14F-4D97-AF65-F5344CB8AC3E}">
        <p14:creationId xmlns:p14="http://schemas.microsoft.com/office/powerpoint/2010/main" val="179082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path" presetSubtype="0" accel="50000" decel="50000" fill="hold" nodeType="clickEffect">
                                  <p:stCondLst>
                                    <p:cond delay="0"/>
                                  </p:stCondLst>
                                  <p:childTnLst>
                                    <p:animMotion origin="layout" path="M -1.63996E-6 -2.37743E-6 L 0.30507 -2.37743E-6 C 0.44184 -2.37743E-6 0.60988 0.04926 0.60988 0.08973 L 0.60988 0.17947 " pathEditMode="relative" rAng="0" ptsTypes="FfFF">
                                      <p:cBhvr>
                                        <p:cTn id="6" dur="2000" fill="hold"/>
                                        <p:tgtEl>
                                          <p:spTgt spid="10"/>
                                        </p:tgtEl>
                                        <p:attrNameLst>
                                          <p:attrName>ppt_x</p:attrName>
                                          <p:attrName>ppt_y</p:attrName>
                                        </p:attrNameLst>
                                      </p:cBhvr>
                                      <p:rCtr x="30494" y="8973"/>
                                    </p:animMotion>
                                  </p:childTnLst>
                                </p:cTn>
                              </p:par>
                            </p:childTnLst>
                          </p:cTn>
                        </p:par>
                      </p:childTnLst>
                    </p:cTn>
                  </p:par>
                  <p:par>
                    <p:cTn id="7" fill="hold">
                      <p:stCondLst>
                        <p:cond delay="indefinite"/>
                      </p:stCondLst>
                      <p:childTnLst>
                        <p:par>
                          <p:cTn id="8" fill="hold">
                            <p:stCondLst>
                              <p:cond delay="0"/>
                            </p:stCondLst>
                            <p:childTnLst>
                              <p:par>
                                <p:cTn id="9" presetID="50" presetClass="path" presetSubtype="0" accel="50000" decel="50000" fill="hold" nodeType="clickEffect">
                                  <p:stCondLst>
                                    <p:cond delay="0"/>
                                  </p:stCondLst>
                                  <p:childTnLst>
                                    <p:animMotion origin="layout" path="M -4.60597E-6 4.46809E-6 L 0.15749 4.46809E-6 C 0.22809 4.46809E-6 0.31497 0.06891 0.31497 0.12511 L 0.31497 0.25 " pathEditMode="relative" rAng="0" ptsTypes="FfFF">
                                      <p:cBhvr>
                                        <p:cTn id="10" dur="2000" fill="hold"/>
                                        <p:tgtEl>
                                          <p:spTgt spid="8"/>
                                        </p:tgtEl>
                                        <p:attrNameLst>
                                          <p:attrName>ppt_x</p:attrName>
                                          <p:attrName>ppt_y</p:attrName>
                                        </p:attrNameLst>
                                      </p:cBhvr>
                                      <p:rCtr x="15748" y="12488"/>
                                    </p:animMotion>
                                  </p:childTnLst>
                                </p:cTn>
                              </p:par>
                            </p:childTnLst>
                          </p:cTn>
                        </p:par>
                      </p:childTnLst>
                    </p:cTn>
                  </p:par>
                  <p:par>
                    <p:cTn id="11" fill="hold">
                      <p:stCondLst>
                        <p:cond delay="indefinite"/>
                      </p:stCondLst>
                      <p:childTnLst>
                        <p:par>
                          <p:cTn id="12" fill="hold">
                            <p:stCondLst>
                              <p:cond delay="0"/>
                            </p:stCondLst>
                            <p:childTnLst>
                              <p:par>
                                <p:cTn id="13" presetID="50" presetClass="path" presetSubtype="0" accel="50000" decel="50000" fill="hold" nodeType="clickEffect">
                                  <p:stCondLst>
                                    <p:cond delay="0"/>
                                  </p:stCondLst>
                                  <p:childTnLst>
                                    <p:animMotion origin="layout" path="M -3.10017E-7 -0.03192 L 0.36955 -0.03192 C 0.53524 -0.03192 0.73883 -0.10176 0.73883 -0.15888 L 0.73883 -0.28516 " pathEditMode="relative" rAng="0" ptsTypes="FfFF">
                                      <p:cBhvr>
                                        <p:cTn id="14" dur="2000" fill="hold"/>
                                        <p:tgtEl>
                                          <p:spTgt spid="6"/>
                                        </p:tgtEl>
                                        <p:attrNameLst>
                                          <p:attrName>ppt_x</p:attrName>
                                          <p:attrName>ppt_y</p:attrName>
                                        </p:attrNameLst>
                                      </p:cBhvr>
                                      <p:rCtr x="36942" y="-12673"/>
                                    </p:animMotion>
                                  </p:childTnLst>
                                </p:cTn>
                              </p:par>
                            </p:childTnLst>
                          </p:cTn>
                        </p:par>
                      </p:childTnLst>
                    </p:cTn>
                  </p:par>
                  <p:par>
                    <p:cTn id="15" fill="hold">
                      <p:stCondLst>
                        <p:cond delay="indefinite"/>
                      </p:stCondLst>
                      <p:childTnLst>
                        <p:par>
                          <p:cTn id="16" fill="hold">
                            <p:stCondLst>
                              <p:cond delay="0"/>
                            </p:stCondLst>
                            <p:childTnLst>
                              <p:par>
                                <p:cTn id="17" presetID="50" presetClass="path" presetSubtype="0" accel="50000" decel="50000" fill="hold" nodeType="clickEffect">
                                  <p:stCondLst>
                                    <p:cond delay="0"/>
                                  </p:stCondLst>
                                  <p:childTnLst>
                                    <p:animMotion origin="layout" path="M 0.32474 -0.15286 L 0.44978 -0.15286 C 0.5058 -0.15286 0.5747 -0.08395 0.5747 -0.02775 L 0.5747 0.09714 " pathEditMode="relative" rAng="0" ptsTypes="FfFF">
                                      <p:cBhvr>
                                        <p:cTn id="18" dur="2000" fill="hold"/>
                                        <p:tgtEl>
                                          <p:spTgt spid="5"/>
                                        </p:tgtEl>
                                        <p:attrNameLst>
                                          <p:attrName>ppt_x</p:attrName>
                                          <p:attrName>ppt_y</p:attrName>
                                        </p:attrNameLst>
                                      </p:cBhvr>
                                      <p:rCtr x="12492" y="12488"/>
                                    </p:animMotion>
                                  </p:childTnLst>
                                </p:cTn>
                              </p:par>
                            </p:childTnLst>
                          </p:cTn>
                        </p:par>
                      </p:childTnLst>
                    </p:cTn>
                  </p:par>
                  <p:par>
                    <p:cTn id="19" fill="hold">
                      <p:stCondLst>
                        <p:cond delay="indefinite"/>
                      </p:stCondLst>
                      <p:childTnLst>
                        <p:par>
                          <p:cTn id="20" fill="hold">
                            <p:stCondLst>
                              <p:cond delay="0"/>
                            </p:stCondLst>
                            <p:childTnLst>
                              <p:par>
                                <p:cTn id="21" presetID="50" presetClass="path" presetSubtype="0" accel="50000" decel="50000" fill="hold" nodeType="clickEffect">
                                  <p:stCondLst>
                                    <p:cond delay="0"/>
                                  </p:stCondLst>
                                  <p:childTnLst>
                                    <p:animMotion origin="layout" path="M 3.63684E-6 -1.16559E-6 L 0.19591 -1.16559E-6 C 0.2837 -1.16559E-6 0.39169 -0.04001 0.39169 -0.07239 L 0.39169 -0.14454 " pathEditMode="relative" rAng="0" ptsTypes="FfFF">
                                      <p:cBhvr>
                                        <p:cTn id="22" dur="2000" fill="hold"/>
                                        <p:tgtEl>
                                          <p:spTgt spid="9"/>
                                        </p:tgtEl>
                                        <p:attrNameLst>
                                          <p:attrName>ppt_x</p:attrName>
                                          <p:attrName>ppt_y</p:attrName>
                                        </p:attrNameLst>
                                      </p:cBhvr>
                                      <p:rCtr x="19578" y="-7239"/>
                                    </p:animMotion>
                                  </p:childTnLst>
                                </p:cTn>
                              </p:par>
                            </p:childTnLst>
                          </p:cTn>
                        </p:par>
                      </p:childTnLst>
                    </p:cTn>
                  </p:par>
                  <p:par>
                    <p:cTn id="23" fill="hold">
                      <p:stCondLst>
                        <p:cond delay="indefinite"/>
                      </p:stCondLst>
                      <p:childTnLst>
                        <p:par>
                          <p:cTn id="24" fill="hold">
                            <p:stCondLst>
                              <p:cond delay="0"/>
                            </p:stCondLst>
                            <p:childTnLst>
                              <p:par>
                                <p:cTn id="25" presetID="50" presetClass="path" presetSubtype="0" accel="50000" decel="50000" fill="hold" nodeType="clickEffect">
                                  <p:stCondLst>
                                    <p:cond delay="0"/>
                                  </p:stCondLst>
                                  <p:childTnLst>
                                    <p:animMotion origin="layout" path="M -0.06487 0.00023 L 0.27511 0.00023 C 0.42738 0.00023 0.61482 -0.04209 0.61482 -0.07655 L 0.61482 -0.15194 " pathEditMode="relative" rAng="0" ptsTypes="FfFF">
                                      <p:cBhvr>
                                        <p:cTn id="26" dur="2000" fill="hold"/>
                                        <p:tgtEl>
                                          <p:spTgt spid="7"/>
                                        </p:tgtEl>
                                        <p:attrNameLst>
                                          <p:attrName>ppt_x</p:attrName>
                                          <p:attrName>ppt_y</p:attrName>
                                        </p:attrNameLst>
                                      </p:cBhvr>
                                      <p:rCtr x="33985" y="-76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Using leftovers</a:t>
            </a:r>
          </a:p>
        </p:txBody>
      </p:sp>
      <p:sp>
        <p:nvSpPr>
          <p:cNvPr id="3" name="Subtitle 2"/>
          <p:cNvSpPr>
            <a:spLocks noGrp="1"/>
          </p:cNvSpPr>
          <p:nvPr>
            <p:ph type="subTitle" idx="1"/>
          </p:nvPr>
        </p:nvSpPr>
        <p:spPr>
          <a:xfrm>
            <a:off x="1169276" y="2571092"/>
            <a:ext cx="7237745" cy="3600000"/>
          </a:xfrm>
        </p:spPr>
        <p:txBody>
          <a:bodyPr/>
          <a:lstStyle/>
          <a:p>
            <a:pPr marL="0" indent="0">
              <a:buNone/>
            </a:pPr>
            <a:r>
              <a:rPr lang="en-US" sz="2000" dirty="0">
                <a:latin typeface="Arial" panose="020B0604020202020204" pitchFamily="34" charset="0"/>
                <a:cs typeface="Arial" panose="020B0604020202020204" pitchFamily="34" charset="0"/>
              </a:rPr>
              <a:t>Why not have a look in your fridge and freezer at home and have an ‘eat the fridge night’?</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Take a photograph of what you have made and show your class next lesson.</a:t>
            </a:r>
          </a:p>
          <a:p>
            <a:pPr marL="0" indent="0">
              <a:buNone/>
            </a:pPr>
            <a:endParaRPr lang="en-US" sz="2000" dirty="0">
              <a:latin typeface="Arial" panose="020B0604020202020204" pitchFamily="34" charset="0"/>
              <a:cs typeface="Arial" panose="020B0604020202020204" pitchFamily="34" charset="0"/>
            </a:endParaRPr>
          </a:p>
          <a:p>
            <a:pPr marL="0" indent="0">
              <a:buNone/>
            </a:pPr>
            <a:r>
              <a:rPr lang="en-US" sz="2000" dirty="0">
                <a:latin typeface="Arial" panose="020B0604020202020204" pitchFamily="34" charset="0"/>
                <a:cs typeface="Arial" panose="020B0604020202020204" pitchFamily="34" charset="0"/>
              </a:rPr>
              <a:t>Would you make it </a:t>
            </a:r>
            <a:r>
              <a:rPr lang="en-US" sz="2000">
                <a:latin typeface="Arial" panose="020B0604020202020204" pitchFamily="34" charset="0"/>
                <a:cs typeface="Arial" panose="020B0604020202020204" pitchFamily="34" charset="0"/>
              </a:rPr>
              <a:t>again? </a:t>
            </a:r>
            <a:r>
              <a:rPr lang="en-US" sz="2000" dirty="0">
                <a:latin typeface="Arial" panose="020B0604020202020204" pitchFamily="34" charset="0"/>
                <a:cs typeface="Arial" panose="020B0604020202020204" pitchFamily="34" charset="0"/>
              </a:rPr>
              <a:t>Often meals using leftover ingredients become family favourites!</a:t>
            </a:r>
            <a:endParaRPr lang="en-GB" sz="2000" dirty="0">
              <a:latin typeface="Arial" panose="020B0604020202020204" pitchFamily="34" charset="0"/>
              <a:cs typeface="Arial" panose="020B0604020202020204" pitchFamily="34" charset="0"/>
            </a:endParaRPr>
          </a:p>
          <a:p>
            <a:pPr marL="0" indent="0">
              <a:buNone/>
            </a:pPr>
            <a:endParaRPr lang="en-GB"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35055" y="1631089"/>
            <a:ext cx="1660893" cy="1393963"/>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64161" y="4530330"/>
            <a:ext cx="1731787" cy="1298841"/>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28159" y="2920619"/>
            <a:ext cx="2296123" cy="1623359"/>
          </a:xfrm>
          <a:prstGeom prst="rect">
            <a:avLst/>
          </a:prstGeom>
        </p:spPr>
      </p:pic>
    </p:spTree>
    <p:extLst>
      <p:ext uri="{BB962C8B-B14F-4D97-AF65-F5344CB8AC3E}">
        <p14:creationId xmlns:p14="http://schemas.microsoft.com/office/powerpoint/2010/main" val="1319063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Using leftovers</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399E8524-02DE-D799-8B41-21A84060694E}"/>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0674939-E31E-4C15-B373-66CA1CBA98E2}"/>
</file>

<file path=customXml/itemProps2.xml><?xml version="1.0" encoding="utf-8"?>
<ds:datastoreItem xmlns:ds="http://schemas.openxmlformats.org/officeDocument/2006/customXml" ds:itemID="{38ED9EA6-7729-420E-AB8A-5812CA7F9ACE}"/>
</file>

<file path=customXml/itemProps3.xml><?xml version="1.0" encoding="utf-8"?>
<ds:datastoreItem xmlns:ds="http://schemas.openxmlformats.org/officeDocument/2006/customXml" ds:itemID="{30AD0B90-B51D-4CC1-842D-842BF26134E2}"/>
</file>

<file path=docProps/app.xml><?xml version="1.0" encoding="utf-8"?>
<Properties xmlns="http://schemas.openxmlformats.org/officeDocument/2006/extended-properties" xmlns:vt="http://schemas.openxmlformats.org/officeDocument/2006/docPropsVTypes">
  <TotalTime>3</TotalTime>
  <Words>597</Words>
  <Application>Microsoft Office PowerPoint</Application>
  <PresentationFormat>Widescreen</PresentationFormat>
  <Paragraphs>49</Paragraphs>
  <Slides>10</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10</vt:i4>
      </vt:variant>
    </vt:vector>
  </HeadingPairs>
  <TitlesOfParts>
    <vt:vector size="15" baseType="lpstr">
      <vt:lpstr>Arial</vt:lpstr>
      <vt:lpstr>Office Theme</vt:lpstr>
      <vt:lpstr>Custom Design</vt:lpstr>
      <vt:lpstr>1_Custom Design</vt:lpstr>
      <vt:lpstr>3_Custom Design</vt:lpstr>
      <vt:lpstr>Using leftovers</vt:lpstr>
      <vt:lpstr>Food waste</vt:lpstr>
      <vt:lpstr>Using leftovers</vt:lpstr>
      <vt:lpstr>Top tips</vt:lpstr>
      <vt:lpstr>Think ingredients, not leftovers</vt:lpstr>
      <vt:lpstr>What could you make with the following leftover nine ingredients? </vt:lpstr>
      <vt:lpstr>What could you make with the following leftover eight ingredients? </vt:lpstr>
      <vt:lpstr>What could you make with the following leftover six ingredients? </vt:lpstr>
      <vt:lpstr>Using leftovers</vt:lpstr>
      <vt:lpstr>Using leftovers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41</cp:revision>
  <dcterms:created xsi:type="dcterms:W3CDTF">2018-10-10T09:22:08Z</dcterms:created>
  <dcterms:modified xsi:type="dcterms:W3CDTF">2024-06-18T08:53:42Z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