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18"/>
  </p:notesMasterIdLst>
  <p:sldIdLst>
    <p:sldId id="282" r:id="rId7"/>
    <p:sldId id="283" r:id="rId8"/>
    <p:sldId id="318" r:id="rId9"/>
    <p:sldId id="316" r:id="rId10"/>
    <p:sldId id="319" r:id="rId11"/>
    <p:sldId id="320" r:id="rId12"/>
    <p:sldId id="321" r:id="rId13"/>
    <p:sldId id="323" r:id="rId14"/>
    <p:sldId id="324" r:id="rId15"/>
    <p:sldId id="325" r:id="rId16"/>
    <p:sldId id="288" r:id="rId17"/>
  </p:sldIdLst>
  <p:sldSz cx="18288000" cy="10287000"/>
  <p:notesSz cx="6858000" cy="9144000"/>
  <p:embeddedFontLst>
    <p:embeddedFont>
      <p:font typeface="Source Sans Pro" panose="020B0503030403020204" pitchFamily="34" charset="0"/>
      <p:regular r:id="rId19"/>
      <p:bold r:id="rId20"/>
      <p:italic r:id="rId21"/>
      <p:boldItalic r:id="rId22"/>
    </p:embeddedFont>
    <p:embeddedFont>
      <p:font typeface="Source Sans Pro Light" panose="020B0403030403020204" pitchFamily="34" charset="0"/>
      <p:regular r:id="rId23"/>
      <p:italic r:id="rId24"/>
    </p:embeddedFont>
    <p:embeddedFont>
      <p:font typeface="Source Sans Pro SemiBold" panose="020B0603030403020204" pitchFamily="34" charset="0"/>
      <p:bold r:id="rId25"/>
      <p:boldItalic r:id="rId26"/>
    </p:embeddedFont>
    <p:embeddedFont>
      <p:font typeface="Source Sans Pro Semi-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2"/>
            <p14:sldId id="283"/>
            <p14:sldId id="318"/>
            <p14:sldId id="316"/>
            <p14:sldId id="319"/>
            <p14:sldId id="320"/>
            <p14:sldId id="321"/>
            <p14:sldId id="323"/>
            <p14:sldId id="324"/>
            <p14:sldId id="325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28F30-4741-4520-B581-E2041DBAFAB7}" v="20" dt="2026-06-25T10:27:03.598"/>
    <p1510:client id="{17576FEC-0F55-4B24-9C37-C6B0863FD7D0}" v="1" dt="2026-06-25T08:41:29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253" autoAdjust="0"/>
    <p:restoredTop sz="94660"/>
  </p:normalViewPr>
  <p:slideViewPr>
    <p:cSldViewPr snapToGrid="0">
      <p:cViewPr varScale="1">
        <p:scale>
          <a:sx n="39" d="100"/>
          <a:sy n="39" d="100"/>
        </p:scale>
        <p:origin x="18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7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5E4A7-49D5-41EB-8D6B-5CF5CDCECC1E}" type="datetimeFigureOut">
              <a:rPr lang="en-GB" smtClean="0"/>
              <a:t>18/07/2026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CCEC8-34B7-4F85-B887-E7AF4B36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815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71296-1FDB-AF91-4307-E23E47C86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Meals and snacks</a:t>
            </a:r>
            <a:br>
              <a:rPr lang="en-GB" dirty="0"/>
            </a:br>
            <a:endParaRPr lang="en-GB" sz="540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AC3CC28-1F4F-3367-EBF4-6FDCDA9941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4" r="699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4C3EFE-B001-DEB8-9727-55DAEBF90D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2975883" cy="830263"/>
          </a:xfrm>
        </p:spPr>
        <p:txBody>
          <a:bodyPr/>
          <a:lstStyle/>
          <a:p>
            <a:r>
              <a:rPr lang="en-US" dirty="0"/>
              <a:t>Meals and snacks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F1D74B-0082-47B4-D4C0-6D7E882EE94F}"/>
              </a:ext>
            </a:extLst>
          </p:cNvPr>
          <p:cNvSpPr txBox="1"/>
          <p:nvPr/>
        </p:nvSpPr>
        <p:spPr>
          <a:xfrm>
            <a:off x="944527" y="2079483"/>
            <a:ext cx="145390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Meals and snacks are made with foods from different food groups.</a:t>
            </a:r>
          </a:p>
          <a:p>
            <a:b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en-GB" sz="40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GB" sz="40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3" name="Picture 2" descr="S:\Shared\EDUCATION TEAM FILES\Photographs Oct 2018 onwards\RB to file\jollof rice plantain.jpg">
            <a:extLst>
              <a:ext uri="{FF2B5EF4-FFF2-40B4-BE49-F238E27FC236}">
                <a16:creationId xmlns:a16="http://schemas.microsoft.com/office/drawing/2014/main" id="{57FBE5A6-FC1D-057F-B0B1-3F41521A2E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8" r="11199"/>
          <a:stretch>
            <a:fillRect/>
          </a:stretch>
        </p:blipFill>
        <p:spPr bwMode="auto">
          <a:xfrm>
            <a:off x="993535" y="2991935"/>
            <a:ext cx="3265966" cy="284682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9CF9B3-C214-A174-301A-321D554CEE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5" r="10235"/>
          <a:stretch>
            <a:fillRect/>
          </a:stretch>
        </p:blipFill>
        <p:spPr>
          <a:xfrm>
            <a:off x="4648126" y="2991935"/>
            <a:ext cx="2928172" cy="2852842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105451-F125-FEF1-CF91-08A1A0E06C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393" y="2991935"/>
            <a:ext cx="2977180" cy="2977180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62FA3D-EECB-87FF-2108-C886C49ACF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599" r="10816"/>
          <a:stretch>
            <a:fillRect/>
          </a:stretch>
        </p:blipFill>
        <p:spPr>
          <a:xfrm>
            <a:off x="11341667" y="3028329"/>
            <a:ext cx="3195205" cy="2977180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940A833-231A-091D-2615-2DF802435CD1}"/>
              </a:ext>
            </a:extLst>
          </p:cNvPr>
          <p:cNvGrpSpPr/>
          <p:nvPr/>
        </p:nvGrpSpPr>
        <p:grpSpPr>
          <a:xfrm>
            <a:off x="993534" y="6077498"/>
            <a:ext cx="3265967" cy="2904451"/>
            <a:chOff x="1053670" y="3033528"/>
            <a:chExt cx="5729637" cy="517398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C741EF2-E8DF-F721-CA42-F6C5DCAA0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670" y="3881691"/>
              <a:ext cx="5644578" cy="3764934"/>
            </a:xfrm>
            <a:prstGeom prst="roundRect">
              <a:avLst/>
            </a:prstGeom>
            <a:ln>
              <a:noFill/>
            </a:ln>
          </p:spPr>
        </p:pic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6316D84-32AC-ECEE-38F3-7A0BD18362E3}"/>
                </a:ext>
              </a:extLst>
            </p:cNvPr>
            <p:cNvSpPr/>
            <p:nvPr/>
          </p:nvSpPr>
          <p:spPr>
            <a:xfrm>
              <a:off x="1060870" y="3033528"/>
              <a:ext cx="5722437" cy="5173989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14665B4-D362-0E4B-C30D-2D3BDB287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2" t="16328" r="21225" b="15108"/>
          <a:stretch>
            <a:fillRect/>
          </a:stretch>
        </p:blipFill>
        <p:spPr>
          <a:xfrm>
            <a:off x="4648126" y="6177282"/>
            <a:ext cx="3107945" cy="2812068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C8317B-C2C9-24A9-2999-1F5C35649F40}"/>
              </a:ext>
            </a:extLst>
          </p:cNvPr>
          <p:cNvSpPr txBox="1"/>
          <p:nvPr/>
        </p:nvSpPr>
        <p:spPr>
          <a:xfrm>
            <a:off x="12248562" y="7016615"/>
            <a:ext cx="45766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Can you name these different dishes?</a:t>
            </a:r>
          </a:p>
          <a:p>
            <a:pPr algn="ctr"/>
            <a:endParaRPr lang="en-GB" sz="40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9F1F1C-E141-60C2-CBD0-6894DE14CE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5" r="4848"/>
          <a:stretch>
            <a:fillRect/>
          </a:stretch>
        </p:blipFill>
        <p:spPr>
          <a:xfrm>
            <a:off x="8197773" y="6216831"/>
            <a:ext cx="3746254" cy="2765117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6370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7CB2F-DFE9-AF2E-A231-7E53BBE8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46F39E-134B-92D7-B72E-F687CB7A41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2975883" cy="830263"/>
          </a:xfrm>
        </p:spPr>
        <p:txBody>
          <a:bodyPr/>
          <a:lstStyle/>
          <a:p>
            <a:r>
              <a:rPr lang="en-GB" dirty="0"/>
              <a:t>Jollof rice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D69434-A2E4-E565-E65F-2DD1ED0081C2}"/>
              </a:ext>
            </a:extLst>
          </p:cNvPr>
          <p:cNvSpPr txBox="1"/>
          <p:nvPr/>
        </p:nvSpPr>
        <p:spPr>
          <a:xfrm>
            <a:off x="944527" y="2079483"/>
            <a:ext cx="14539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foods can you see in this dish?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5263C8-7A91-6B3B-3BB4-94E8A7686640}"/>
              </a:ext>
            </a:extLst>
          </p:cNvPr>
          <p:cNvSpPr txBox="1"/>
          <p:nvPr/>
        </p:nvSpPr>
        <p:spPr>
          <a:xfrm>
            <a:off x="9595596" y="7545797"/>
            <a:ext cx="7624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Where would they belong on the </a:t>
            </a:r>
            <a:b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Eatwell Guide?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57003-6E9A-C5DC-7C32-EE6C1F032CA3}"/>
              </a:ext>
            </a:extLst>
          </p:cNvPr>
          <p:cNvSpPr txBox="1"/>
          <p:nvPr/>
        </p:nvSpPr>
        <p:spPr>
          <a:xfrm>
            <a:off x="7283115" y="4705631"/>
            <a:ext cx="2062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Rice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E95758-4241-93D0-6551-214DC43A5E36}"/>
              </a:ext>
            </a:extLst>
          </p:cNvPr>
          <p:cNvSpPr txBox="1"/>
          <p:nvPr/>
        </p:nvSpPr>
        <p:spPr>
          <a:xfrm>
            <a:off x="7210915" y="3659644"/>
            <a:ext cx="3769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Chicken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5156A0-E486-0E11-23AD-ECF69C651D50}"/>
              </a:ext>
            </a:extLst>
          </p:cNvPr>
          <p:cNvSpPr txBox="1"/>
          <p:nvPr/>
        </p:nvSpPr>
        <p:spPr>
          <a:xfrm>
            <a:off x="7283115" y="5751618"/>
            <a:ext cx="2062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Plantain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5BD99D-9308-82EC-0186-8108B3E657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4" b="14288"/>
          <a:stretch/>
        </p:blipFill>
        <p:spPr>
          <a:xfrm>
            <a:off x="10355672" y="2788696"/>
            <a:ext cx="6210451" cy="4546546"/>
          </a:xfrm>
          <a:prstGeom prst="rect">
            <a:avLst/>
          </a:prstGeom>
        </p:spPr>
      </p:pic>
      <p:pic>
        <p:nvPicPr>
          <p:cNvPr id="7" name="Picture 2" descr="S:\Shared\EDUCATION TEAM FILES\Photographs Oct 2018 onwards\RB to file\jollof rice plantain.jpg">
            <a:extLst>
              <a:ext uri="{FF2B5EF4-FFF2-40B4-BE49-F238E27FC236}">
                <a16:creationId xmlns:a16="http://schemas.microsoft.com/office/drawing/2014/main" id="{EBD2527C-9D08-660D-F814-A9A3E3E26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8" r="11199"/>
          <a:stretch>
            <a:fillRect/>
          </a:stretch>
        </p:blipFill>
        <p:spPr bwMode="auto">
          <a:xfrm>
            <a:off x="944527" y="3306146"/>
            <a:ext cx="6148180" cy="5359137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81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00A46-DF9C-762D-EADA-1A58325C9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C3AA1B-DC95-25F0-E14D-049845CDE2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2975883" cy="830263"/>
          </a:xfrm>
        </p:spPr>
        <p:txBody>
          <a:bodyPr/>
          <a:lstStyle/>
          <a:p>
            <a:r>
              <a:rPr lang="en-US" dirty="0"/>
              <a:t>Taco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E6492-A5AD-F53D-D23B-F4CC33023E86}"/>
              </a:ext>
            </a:extLst>
          </p:cNvPr>
          <p:cNvSpPr txBox="1"/>
          <p:nvPr/>
        </p:nvSpPr>
        <p:spPr>
          <a:xfrm>
            <a:off x="944527" y="2079483"/>
            <a:ext cx="14539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foods can you see in this dish?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88FD73-E8FF-8E6A-3B7C-F143BB43617F}"/>
              </a:ext>
            </a:extLst>
          </p:cNvPr>
          <p:cNvSpPr txBox="1"/>
          <p:nvPr/>
        </p:nvSpPr>
        <p:spPr>
          <a:xfrm>
            <a:off x="9595596" y="7545797"/>
            <a:ext cx="7624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Where would they belong on the </a:t>
            </a:r>
            <a:b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Eatwell Guide?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084C2B-005F-2953-B449-EE29E78F5EED}"/>
              </a:ext>
            </a:extLst>
          </p:cNvPr>
          <p:cNvSpPr txBox="1"/>
          <p:nvPr/>
        </p:nvSpPr>
        <p:spPr>
          <a:xfrm>
            <a:off x="6353269" y="4381488"/>
            <a:ext cx="3431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Corn taco shell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6F96BF-8B4F-0FBD-9B93-2F1BA6BAF2BD}"/>
              </a:ext>
            </a:extLst>
          </p:cNvPr>
          <p:cNvSpPr txBox="1"/>
          <p:nvPr/>
        </p:nvSpPr>
        <p:spPr>
          <a:xfrm>
            <a:off x="6297398" y="3335501"/>
            <a:ext cx="3769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Minced beef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AB3BAB-E088-0A30-DD4E-FAB1FB6D9C45}"/>
              </a:ext>
            </a:extLst>
          </p:cNvPr>
          <p:cNvSpPr txBox="1"/>
          <p:nvPr/>
        </p:nvSpPr>
        <p:spPr>
          <a:xfrm>
            <a:off x="6353269" y="5427475"/>
            <a:ext cx="2062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Tomato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0A4E9-F4EC-9490-8802-3A52D8177B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4" b="14288"/>
          <a:stretch/>
        </p:blipFill>
        <p:spPr>
          <a:xfrm>
            <a:off x="10355672" y="2788696"/>
            <a:ext cx="6210451" cy="45465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2D8FF8-602F-69FB-4922-35350D5FA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5" r="10235"/>
          <a:stretch>
            <a:fillRect/>
          </a:stretch>
        </p:blipFill>
        <p:spPr>
          <a:xfrm>
            <a:off x="814488" y="3335501"/>
            <a:ext cx="5308726" cy="5172155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A1D169-415F-042E-2AC2-38CFDDDB4DB3}"/>
              </a:ext>
            </a:extLst>
          </p:cNvPr>
          <p:cNvSpPr txBox="1"/>
          <p:nvPr/>
        </p:nvSpPr>
        <p:spPr>
          <a:xfrm>
            <a:off x="6353269" y="6473462"/>
            <a:ext cx="2062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Lettuce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DCFB7A-8287-CACE-4B93-3BD8A920C2EC}"/>
              </a:ext>
            </a:extLst>
          </p:cNvPr>
          <p:cNvSpPr txBox="1"/>
          <p:nvPr/>
        </p:nvSpPr>
        <p:spPr>
          <a:xfrm>
            <a:off x="6353269" y="7529430"/>
            <a:ext cx="2062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Cheese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80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21579-6FDC-40D8-7214-2956D5A76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CDA378-E9B4-717A-A6F5-54F8457724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2975883" cy="830263"/>
          </a:xfrm>
        </p:spPr>
        <p:txBody>
          <a:bodyPr/>
          <a:lstStyle/>
          <a:p>
            <a:r>
              <a:rPr lang="en-US" dirty="0"/>
              <a:t>Sushi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778AF3-6125-0691-75D9-56335C482932}"/>
              </a:ext>
            </a:extLst>
          </p:cNvPr>
          <p:cNvSpPr txBox="1"/>
          <p:nvPr/>
        </p:nvSpPr>
        <p:spPr>
          <a:xfrm>
            <a:off x="944527" y="2079483"/>
            <a:ext cx="14539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foods can you see in this dish?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FF3596-A0C9-A635-55A7-34DDA89FFE88}"/>
              </a:ext>
            </a:extLst>
          </p:cNvPr>
          <p:cNvSpPr txBox="1"/>
          <p:nvPr/>
        </p:nvSpPr>
        <p:spPr>
          <a:xfrm>
            <a:off x="9595596" y="7545797"/>
            <a:ext cx="7624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Where would they belong on the </a:t>
            </a:r>
            <a:b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Eatwell Guide?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D2C9BB-4B36-172E-036D-3F1085D472F9}"/>
              </a:ext>
            </a:extLst>
          </p:cNvPr>
          <p:cNvSpPr txBox="1"/>
          <p:nvPr/>
        </p:nvSpPr>
        <p:spPr>
          <a:xfrm>
            <a:off x="6399122" y="4812640"/>
            <a:ext cx="3431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Salmon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A8A66D-06A2-A22A-CB22-F57624936E8B}"/>
              </a:ext>
            </a:extLst>
          </p:cNvPr>
          <p:cNvSpPr txBox="1"/>
          <p:nvPr/>
        </p:nvSpPr>
        <p:spPr>
          <a:xfrm>
            <a:off x="6365022" y="3766653"/>
            <a:ext cx="3769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Rice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D3198-5DD0-E631-9F30-E24A912CDE30}"/>
              </a:ext>
            </a:extLst>
          </p:cNvPr>
          <p:cNvSpPr txBox="1"/>
          <p:nvPr/>
        </p:nvSpPr>
        <p:spPr>
          <a:xfrm>
            <a:off x="6399122" y="5858627"/>
            <a:ext cx="2062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Avocado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8633B2-3732-4E2F-BC35-10929E6B48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4" b="14288"/>
          <a:stretch/>
        </p:blipFill>
        <p:spPr>
          <a:xfrm>
            <a:off x="10355672" y="2788696"/>
            <a:ext cx="6210451" cy="45465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CA842F-7DF7-50DB-0F03-FE1F9D859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34" y="3175787"/>
            <a:ext cx="5031729" cy="5031729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420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B8041-63C8-25F1-C527-726F181B6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A204E0-FEF3-C363-46C0-8AB869EB11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2975883" cy="830263"/>
          </a:xfrm>
        </p:spPr>
        <p:txBody>
          <a:bodyPr/>
          <a:lstStyle/>
          <a:p>
            <a:r>
              <a:rPr lang="en-US" dirty="0"/>
              <a:t>Tagine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2F05AC-5974-9511-C07B-4A760E797DA2}"/>
              </a:ext>
            </a:extLst>
          </p:cNvPr>
          <p:cNvSpPr txBox="1"/>
          <p:nvPr/>
        </p:nvSpPr>
        <p:spPr>
          <a:xfrm>
            <a:off x="944527" y="2079483"/>
            <a:ext cx="14539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foods can you see in this dish?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BF6474-D571-2D35-FF76-2B00FC208439}"/>
              </a:ext>
            </a:extLst>
          </p:cNvPr>
          <p:cNvSpPr txBox="1"/>
          <p:nvPr/>
        </p:nvSpPr>
        <p:spPr>
          <a:xfrm>
            <a:off x="9595596" y="7545797"/>
            <a:ext cx="7624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Where would they belong on the </a:t>
            </a:r>
            <a:b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Eatwell Guide?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6854F4-3ECB-C2DC-A80A-6BF21D510179}"/>
              </a:ext>
            </a:extLst>
          </p:cNvPr>
          <p:cNvSpPr txBox="1"/>
          <p:nvPr/>
        </p:nvSpPr>
        <p:spPr>
          <a:xfrm>
            <a:off x="7022228" y="4804235"/>
            <a:ext cx="3431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Chickpeas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8223CC-8A21-94E6-1B9E-209A900F4738}"/>
              </a:ext>
            </a:extLst>
          </p:cNvPr>
          <p:cNvSpPr txBox="1"/>
          <p:nvPr/>
        </p:nvSpPr>
        <p:spPr>
          <a:xfrm>
            <a:off x="6982686" y="3758248"/>
            <a:ext cx="3769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Couscous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30EE5-F919-7E6D-7243-27B4CA8B7CC1}"/>
              </a:ext>
            </a:extLst>
          </p:cNvPr>
          <p:cNvSpPr txBox="1"/>
          <p:nvPr/>
        </p:nvSpPr>
        <p:spPr>
          <a:xfrm>
            <a:off x="7022228" y="5850222"/>
            <a:ext cx="2671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Courgettes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B33225-361F-493C-FA82-251AFDA73E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4" b="14288"/>
          <a:stretch/>
        </p:blipFill>
        <p:spPr>
          <a:xfrm>
            <a:off x="10355672" y="2788696"/>
            <a:ext cx="6210451" cy="45465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A36A59-69C7-2DA0-31D8-A9D4DDCA9A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99" r="10816"/>
          <a:stretch>
            <a:fillRect/>
          </a:stretch>
        </p:blipFill>
        <p:spPr>
          <a:xfrm>
            <a:off x="1060872" y="3033528"/>
            <a:ext cx="5552890" cy="5173989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668042-4340-B2D3-CEC7-496D7659225B}"/>
              </a:ext>
            </a:extLst>
          </p:cNvPr>
          <p:cNvSpPr txBox="1"/>
          <p:nvPr/>
        </p:nvSpPr>
        <p:spPr>
          <a:xfrm>
            <a:off x="7022228" y="6896209"/>
            <a:ext cx="2671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Carrots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88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36644-B697-50E0-12DF-79296F1DD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C76BB2-D978-F939-0D1B-E0A00162B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2975883" cy="830263"/>
          </a:xfrm>
        </p:spPr>
        <p:txBody>
          <a:bodyPr/>
          <a:lstStyle/>
          <a:p>
            <a:r>
              <a:rPr lang="en-US" dirty="0"/>
              <a:t>Sandwich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04FFCA-447B-910C-4AF4-019AB49F375D}"/>
              </a:ext>
            </a:extLst>
          </p:cNvPr>
          <p:cNvSpPr txBox="1"/>
          <p:nvPr/>
        </p:nvSpPr>
        <p:spPr>
          <a:xfrm>
            <a:off x="944527" y="2079483"/>
            <a:ext cx="14539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foods can you see in this dish?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B458E-A8F2-518C-794C-2BC78E2385EA}"/>
              </a:ext>
            </a:extLst>
          </p:cNvPr>
          <p:cNvSpPr txBox="1"/>
          <p:nvPr/>
        </p:nvSpPr>
        <p:spPr>
          <a:xfrm>
            <a:off x="9595596" y="7545797"/>
            <a:ext cx="7624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Where would they belong on the </a:t>
            </a:r>
            <a:b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Eatwell Guide?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6BEC90-440C-0E5C-AD0C-1884D4D209EA}"/>
              </a:ext>
            </a:extLst>
          </p:cNvPr>
          <p:cNvSpPr txBox="1"/>
          <p:nvPr/>
        </p:nvSpPr>
        <p:spPr>
          <a:xfrm>
            <a:off x="7136531" y="4804235"/>
            <a:ext cx="3431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Cheese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E36A4B-C29D-4718-8AA1-9786BA524CD2}"/>
              </a:ext>
            </a:extLst>
          </p:cNvPr>
          <p:cNvSpPr txBox="1"/>
          <p:nvPr/>
        </p:nvSpPr>
        <p:spPr>
          <a:xfrm>
            <a:off x="7064331" y="3758248"/>
            <a:ext cx="3769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Bread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FD131D-055D-5367-79D7-7B6B4DA22FA0}"/>
              </a:ext>
            </a:extLst>
          </p:cNvPr>
          <p:cNvSpPr txBox="1"/>
          <p:nvPr/>
        </p:nvSpPr>
        <p:spPr>
          <a:xfrm>
            <a:off x="7136531" y="5850222"/>
            <a:ext cx="2671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Tomato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FCD079-1790-1DE4-03E6-83020B858D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4" b="14288"/>
          <a:stretch/>
        </p:blipFill>
        <p:spPr>
          <a:xfrm>
            <a:off x="10355672" y="2788696"/>
            <a:ext cx="6210451" cy="454654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D0C3D49-A69F-E690-08A5-90D51C85C1E8}"/>
              </a:ext>
            </a:extLst>
          </p:cNvPr>
          <p:cNvGrpSpPr/>
          <p:nvPr/>
        </p:nvGrpSpPr>
        <p:grpSpPr>
          <a:xfrm>
            <a:off x="1053670" y="3033528"/>
            <a:ext cx="5729637" cy="5173989"/>
            <a:chOff x="1053670" y="3033528"/>
            <a:chExt cx="5729637" cy="517398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24CD781-0715-7541-69F9-204514A1A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670" y="3881691"/>
              <a:ext cx="5644578" cy="3764934"/>
            </a:xfrm>
            <a:prstGeom prst="roundRect">
              <a:avLst/>
            </a:prstGeom>
            <a:ln>
              <a:noFill/>
            </a:ln>
          </p:spPr>
        </p:pic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3DD8954-49AC-DB5F-3C75-657E2CD5DCDB}"/>
                </a:ext>
              </a:extLst>
            </p:cNvPr>
            <p:cNvSpPr/>
            <p:nvPr/>
          </p:nvSpPr>
          <p:spPr>
            <a:xfrm>
              <a:off x="1060870" y="3033528"/>
              <a:ext cx="5722437" cy="5173989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4892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A4688-9AA9-64F3-997C-6825D6FCD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09A328-486A-5C1F-6AA7-64EE6FF423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2975883" cy="830263"/>
          </a:xfrm>
        </p:spPr>
        <p:txBody>
          <a:bodyPr/>
          <a:lstStyle/>
          <a:p>
            <a:r>
              <a:rPr lang="en-US" dirty="0"/>
              <a:t>Porridge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2EE6D5-012C-432A-7802-D72C2546AA1A}"/>
              </a:ext>
            </a:extLst>
          </p:cNvPr>
          <p:cNvSpPr txBox="1"/>
          <p:nvPr/>
        </p:nvSpPr>
        <p:spPr>
          <a:xfrm>
            <a:off x="944527" y="2079483"/>
            <a:ext cx="14539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foods can you see in this dish?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1AD787-02F6-ACC9-0386-EC3A8D2F4A6A}"/>
              </a:ext>
            </a:extLst>
          </p:cNvPr>
          <p:cNvSpPr txBox="1"/>
          <p:nvPr/>
        </p:nvSpPr>
        <p:spPr>
          <a:xfrm>
            <a:off x="9680656" y="7545797"/>
            <a:ext cx="7624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Where would they belong on the </a:t>
            </a:r>
            <a:b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Eatwell Guide?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27FAEB-C189-4299-434D-879517790F86}"/>
              </a:ext>
            </a:extLst>
          </p:cNvPr>
          <p:cNvSpPr txBox="1"/>
          <p:nvPr/>
        </p:nvSpPr>
        <p:spPr>
          <a:xfrm>
            <a:off x="6939143" y="7588060"/>
            <a:ext cx="3431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Milk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366E9B-ACC1-24AE-2774-61BD264649FD}"/>
              </a:ext>
            </a:extLst>
          </p:cNvPr>
          <p:cNvSpPr txBox="1"/>
          <p:nvPr/>
        </p:nvSpPr>
        <p:spPr>
          <a:xfrm>
            <a:off x="6933417" y="6732634"/>
            <a:ext cx="3769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Oats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D58FAC-2488-B51B-78C3-160EED21C278}"/>
              </a:ext>
            </a:extLst>
          </p:cNvPr>
          <p:cNvSpPr txBox="1"/>
          <p:nvPr/>
        </p:nvSpPr>
        <p:spPr>
          <a:xfrm>
            <a:off x="6895915" y="4202952"/>
            <a:ext cx="2870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Raspberries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C692A0-4C88-297B-CEAC-CF6E57ADC9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4" b="14288"/>
          <a:stretch/>
        </p:blipFill>
        <p:spPr>
          <a:xfrm>
            <a:off x="10440732" y="2788696"/>
            <a:ext cx="6210451" cy="45465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C576DA-F7E9-0EC3-1F30-ACD1FE951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2" t="16328" r="21225" b="15108"/>
          <a:stretch>
            <a:fillRect/>
          </a:stretch>
        </p:blipFill>
        <p:spPr>
          <a:xfrm>
            <a:off x="1133195" y="3199415"/>
            <a:ext cx="5535037" cy="5008102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5DBB68D-F8FF-4480-91FA-6DB69DEA4AC6}"/>
              </a:ext>
            </a:extLst>
          </p:cNvPr>
          <p:cNvSpPr txBox="1"/>
          <p:nvPr/>
        </p:nvSpPr>
        <p:spPr>
          <a:xfrm>
            <a:off x="6933417" y="5107045"/>
            <a:ext cx="2870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Blueberries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0AF915-5CCA-0D2D-FDC6-CF084E5D86C3}"/>
              </a:ext>
            </a:extLst>
          </p:cNvPr>
          <p:cNvSpPr txBox="1"/>
          <p:nvPr/>
        </p:nvSpPr>
        <p:spPr>
          <a:xfrm>
            <a:off x="6895915" y="5962471"/>
            <a:ext cx="2870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Almonds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310091-1B2C-4750-A84A-E60D94FFDAA6}"/>
              </a:ext>
            </a:extLst>
          </p:cNvPr>
          <p:cNvSpPr txBox="1"/>
          <p:nvPr/>
        </p:nvSpPr>
        <p:spPr>
          <a:xfrm>
            <a:off x="6838902" y="3298859"/>
            <a:ext cx="3697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Pumpkins seeds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44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97CF1-526C-CE01-202A-4945C8E1D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F48D0B-2C34-0098-E156-24C2F06BE9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2975883" cy="830263"/>
          </a:xfrm>
        </p:spPr>
        <p:txBody>
          <a:bodyPr/>
          <a:lstStyle/>
          <a:p>
            <a:r>
              <a:rPr lang="en-US" dirty="0"/>
              <a:t>Cracker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5B1508-B772-B712-7EA6-746E193218E4}"/>
              </a:ext>
            </a:extLst>
          </p:cNvPr>
          <p:cNvSpPr txBox="1"/>
          <p:nvPr/>
        </p:nvSpPr>
        <p:spPr>
          <a:xfrm>
            <a:off x="944527" y="2079483"/>
            <a:ext cx="14539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foods can you see in this dish?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522847-7E6C-BC2F-B7FA-A83EC1B3801E}"/>
              </a:ext>
            </a:extLst>
          </p:cNvPr>
          <p:cNvSpPr txBox="1"/>
          <p:nvPr/>
        </p:nvSpPr>
        <p:spPr>
          <a:xfrm>
            <a:off x="9680656" y="7545797"/>
            <a:ext cx="7624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Where would they belong on the </a:t>
            </a:r>
            <a:b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Eatwell Guide?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F50C7E-F63F-75A3-C577-0A18968C1FD6}"/>
              </a:ext>
            </a:extLst>
          </p:cNvPr>
          <p:cNvSpPr txBox="1"/>
          <p:nvPr/>
        </p:nvSpPr>
        <p:spPr>
          <a:xfrm>
            <a:off x="6977558" y="4693811"/>
            <a:ext cx="2870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Soft cheese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4DFA03-FE90-27E2-F7B8-B394102767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4" b="14288"/>
          <a:stretch/>
        </p:blipFill>
        <p:spPr>
          <a:xfrm>
            <a:off x="10440732" y="2788696"/>
            <a:ext cx="6210451" cy="45465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4E87E20-013F-BB8A-7EBF-15A785E44A02}"/>
              </a:ext>
            </a:extLst>
          </p:cNvPr>
          <p:cNvSpPr txBox="1"/>
          <p:nvPr/>
        </p:nvSpPr>
        <p:spPr>
          <a:xfrm>
            <a:off x="7015060" y="5597904"/>
            <a:ext cx="2870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Cucumber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E80CC4-BE06-1E2C-0FC4-C1DF9CC02ABB}"/>
              </a:ext>
            </a:extLst>
          </p:cNvPr>
          <p:cNvSpPr txBox="1"/>
          <p:nvPr/>
        </p:nvSpPr>
        <p:spPr>
          <a:xfrm>
            <a:off x="6958645" y="3789718"/>
            <a:ext cx="3697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Rye crispbread</a:t>
            </a:r>
            <a:endParaRPr lang="en-GB" sz="40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7C481B-E984-F406-EC82-088753C6A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5" r="4848"/>
          <a:stretch>
            <a:fillRect/>
          </a:stretch>
        </p:blipFill>
        <p:spPr>
          <a:xfrm>
            <a:off x="944527" y="3479364"/>
            <a:ext cx="5729979" cy="4229309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0478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AB266-33C9-2441-3838-F9351C2F3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BEDDC4-C48A-3C95-1BA7-B7585066D6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6582" y="778670"/>
            <a:ext cx="12975883" cy="830263"/>
          </a:xfrm>
        </p:spPr>
        <p:txBody>
          <a:bodyPr/>
          <a:lstStyle/>
          <a:p>
            <a:r>
              <a:rPr lang="en-US" dirty="0"/>
              <a:t>Were you right?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B46D91-1346-8AFC-389B-1DE32CDF2B06}"/>
              </a:ext>
            </a:extLst>
          </p:cNvPr>
          <p:cNvGrpSpPr/>
          <p:nvPr/>
        </p:nvGrpSpPr>
        <p:grpSpPr>
          <a:xfrm>
            <a:off x="1063003" y="2165430"/>
            <a:ext cx="16730281" cy="7459094"/>
            <a:chOff x="740397" y="1659244"/>
            <a:chExt cx="16730281" cy="7459094"/>
          </a:xfrm>
        </p:grpSpPr>
        <p:pic>
          <p:nvPicPr>
            <p:cNvPr id="30" name="Picture 29" descr="Eatwell pie-2.psd">
              <a:extLst>
                <a:ext uri="{FF2B5EF4-FFF2-40B4-BE49-F238E27FC236}">
                  <a16:creationId xmlns:a16="http://schemas.microsoft.com/office/drawing/2014/main" id="{95AB9B4E-1CA2-FC13-7060-27D5C4065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96" y="1781719"/>
              <a:ext cx="2301230" cy="2791786"/>
            </a:xfrm>
            <a:prstGeom prst="rect">
              <a:avLst/>
            </a:prstGeom>
          </p:spPr>
        </p:pic>
        <p:pic>
          <p:nvPicPr>
            <p:cNvPr id="31" name="Picture 30" descr="Eatwell pie-1.psd">
              <a:extLst>
                <a:ext uri="{FF2B5EF4-FFF2-40B4-BE49-F238E27FC236}">
                  <a16:creationId xmlns:a16="http://schemas.microsoft.com/office/drawing/2014/main" id="{E54651FC-6800-F71A-B490-26FDD7687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1855" y="1695648"/>
              <a:ext cx="2355197" cy="2981617"/>
            </a:xfrm>
            <a:prstGeom prst="rect">
              <a:avLst/>
            </a:prstGeom>
          </p:spPr>
        </p:pic>
        <p:pic>
          <p:nvPicPr>
            <p:cNvPr id="32" name="Picture 31" descr="Eatwell pie-3.psd">
              <a:extLst>
                <a:ext uri="{FF2B5EF4-FFF2-40B4-BE49-F238E27FC236}">
                  <a16:creationId xmlns:a16="http://schemas.microsoft.com/office/drawing/2014/main" id="{CA157B83-2C64-42A0-8828-0C678A95F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2077" y="1713267"/>
              <a:ext cx="2717999" cy="2635263"/>
            </a:xfrm>
            <a:prstGeom prst="rect">
              <a:avLst/>
            </a:prstGeom>
          </p:spPr>
        </p:pic>
        <p:pic>
          <p:nvPicPr>
            <p:cNvPr id="33" name="Picture 32" descr="Eatwell pie-5.psd">
              <a:extLst>
                <a:ext uri="{FF2B5EF4-FFF2-40B4-BE49-F238E27FC236}">
                  <a16:creationId xmlns:a16="http://schemas.microsoft.com/office/drawing/2014/main" id="{F676E75B-2F8C-C4B9-F177-D2BCABEEB6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62" b="8124"/>
            <a:stretch/>
          </p:blipFill>
          <p:spPr bwMode="auto">
            <a:xfrm>
              <a:off x="13729755" y="1659244"/>
              <a:ext cx="2668379" cy="292349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6B1B174-3631-C2BF-FECB-B11EAE84B50A}"/>
                </a:ext>
              </a:extLst>
            </p:cNvPr>
            <p:cNvSpPr txBox="1"/>
            <p:nvPr/>
          </p:nvSpPr>
          <p:spPr>
            <a:xfrm>
              <a:off x="14038887" y="6236813"/>
              <a:ext cx="28709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Soft cheese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471BA41-2E1B-86CF-EC8D-FE65E217A206}"/>
                </a:ext>
              </a:extLst>
            </p:cNvPr>
            <p:cNvSpPr txBox="1"/>
            <p:nvPr/>
          </p:nvSpPr>
          <p:spPr>
            <a:xfrm>
              <a:off x="3329196" y="4967351"/>
              <a:ext cx="28709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Cucumber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1DCCC2-7DE8-26C8-0822-5AC7E2B276BB}"/>
                </a:ext>
              </a:extLst>
            </p:cNvPr>
            <p:cNvSpPr txBox="1"/>
            <p:nvPr/>
          </p:nvSpPr>
          <p:spPr>
            <a:xfrm>
              <a:off x="6334487" y="8423832"/>
              <a:ext cx="36975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Rye crispbread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2CD61F-A5B5-B638-AC46-3475E1F66220}"/>
                </a:ext>
              </a:extLst>
            </p:cNvPr>
            <p:cNvSpPr txBox="1"/>
            <p:nvPr/>
          </p:nvSpPr>
          <p:spPr>
            <a:xfrm>
              <a:off x="14031726" y="5528927"/>
              <a:ext cx="11464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Milk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52E05F-E763-E947-9FAD-06AF57E33646}"/>
                </a:ext>
              </a:extLst>
            </p:cNvPr>
            <p:cNvSpPr txBox="1"/>
            <p:nvPr/>
          </p:nvSpPr>
          <p:spPr>
            <a:xfrm>
              <a:off x="6334487" y="7755645"/>
              <a:ext cx="17059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Oats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9FAD46E-2086-4993-0606-57713DAAEC3C}"/>
                </a:ext>
              </a:extLst>
            </p:cNvPr>
            <p:cNvSpPr txBox="1"/>
            <p:nvPr/>
          </p:nvSpPr>
          <p:spPr>
            <a:xfrm>
              <a:off x="756407" y="7860867"/>
              <a:ext cx="28709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Raspberries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5EEB6C-E4E8-FE86-5F1C-4A34F7D2385B}"/>
                </a:ext>
              </a:extLst>
            </p:cNvPr>
            <p:cNvSpPr txBox="1"/>
            <p:nvPr/>
          </p:nvSpPr>
          <p:spPr>
            <a:xfrm>
              <a:off x="771806" y="7075520"/>
              <a:ext cx="28709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Blueberries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91F9D03-8D96-3BFE-B89E-063826DC5D17}"/>
                </a:ext>
              </a:extLst>
            </p:cNvPr>
            <p:cNvSpPr txBox="1"/>
            <p:nvPr/>
          </p:nvSpPr>
          <p:spPr>
            <a:xfrm>
              <a:off x="10199991" y="6289368"/>
              <a:ext cx="28709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Almonds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F53214B-D6B8-F41C-CC1C-3164BA6C6FCD}"/>
                </a:ext>
              </a:extLst>
            </p:cNvPr>
            <p:cNvSpPr txBox="1"/>
            <p:nvPr/>
          </p:nvSpPr>
          <p:spPr>
            <a:xfrm>
              <a:off x="10143035" y="5600121"/>
              <a:ext cx="36975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Pumpkins seeds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D81F85F-D2D7-0146-9088-084628CF30A5}"/>
                </a:ext>
              </a:extLst>
            </p:cNvPr>
            <p:cNvSpPr txBox="1"/>
            <p:nvPr/>
          </p:nvSpPr>
          <p:spPr>
            <a:xfrm>
              <a:off x="14038887" y="4822516"/>
              <a:ext cx="3431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Cheese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5ABB5DD-BC13-CA62-03BD-44288CAD317E}"/>
                </a:ext>
              </a:extLst>
            </p:cNvPr>
            <p:cNvSpPr txBox="1"/>
            <p:nvPr/>
          </p:nvSpPr>
          <p:spPr>
            <a:xfrm>
              <a:off x="6334487" y="7038471"/>
              <a:ext cx="37697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Bread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3D521FC-556F-E4C4-BF55-EE3E3293EF66}"/>
                </a:ext>
              </a:extLst>
            </p:cNvPr>
            <p:cNvSpPr txBox="1"/>
            <p:nvPr/>
          </p:nvSpPr>
          <p:spPr>
            <a:xfrm>
              <a:off x="740397" y="6356463"/>
              <a:ext cx="26717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Tomato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C7E87C3-EE71-218B-61DD-3962A5970F8E}"/>
                </a:ext>
              </a:extLst>
            </p:cNvPr>
            <p:cNvSpPr txBox="1"/>
            <p:nvPr/>
          </p:nvSpPr>
          <p:spPr>
            <a:xfrm>
              <a:off x="10143035" y="4879692"/>
              <a:ext cx="3431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Chickpeas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1A77EE9-1F7D-A1C3-3712-9CFB4AF6B172}"/>
                </a:ext>
              </a:extLst>
            </p:cNvPr>
            <p:cNvSpPr txBox="1"/>
            <p:nvPr/>
          </p:nvSpPr>
          <p:spPr>
            <a:xfrm>
              <a:off x="6334487" y="6317007"/>
              <a:ext cx="23625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Couscous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DF4A646-C7A8-81F6-57BD-C73FE84509F4}"/>
                </a:ext>
              </a:extLst>
            </p:cNvPr>
            <p:cNvSpPr txBox="1"/>
            <p:nvPr/>
          </p:nvSpPr>
          <p:spPr>
            <a:xfrm>
              <a:off x="3329196" y="5636772"/>
              <a:ext cx="26717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Courgettes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D522D9B-B18C-D614-542C-2098B8A46BC0}"/>
                </a:ext>
              </a:extLst>
            </p:cNvPr>
            <p:cNvSpPr txBox="1"/>
            <p:nvPr/>
          </p:nvSpPr>
          <p:spPr>
            <a:xfrm>
              <a:off x="3401046" y="7827235"/>
              <a:ext cx="26717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Carrots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61D86E2-0E1E-495D-3DFB-DD03ABCDC909}"/>
                </a:ext>
              </a:extLst>
            </p:cNvPr>
            <p:cNvSpPr txBox="1"/>
            <p:nvPr/>
          </p:nvSpPr>
          <p:spPr>
            <a:xfrm>
              <a:off x="10199991" y="7029016"/>
              <a:ext cx="3431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Salmon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1544AC1-5C18-DD6F-5462-B487492AA4B7}"/>
                </a:ext>
              </a:extLst>
            </p:cNvPr>
            <p:cNvSpPr txBox="1"/>
            <p:nvPr/>
          </p:nvSpPr>
          <p:spPr>
            <a:xfrm>
              <a:off x="6335185" y="5632057"/>
              <a:ext cx="37697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Rice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2561C26-D1D4-32F4-38A8-759B1ECFC959}"/>
                </a:ext>
              </a:extLst>
            </p:cNvPr>
            <p:cNvSpPr txBox="1"/>
            <p:nvPr/>
          </p:nvSpPr>
          <p:spPr>
            <a:xfrm>
              <a:off x="761930" y="4938182"/>
              <a:ext cx="2062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Avocado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F05AE68-D252-4877-1112-97E01E0D774C}"/>
                </a:ext>
              </a:extLst>
            </p:cNvPr>
            <p:cNvSpPr txBox="1"/>
            <p:nvPr/>
          </p:nvSpPr>
          <p:spPr>
            <a:xfrm>
              <a:off x="6335185" y="4910064"/>
              <a:ext cx="3431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Corn taco shell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9929759-A205-E9BC-2D34-E5A0F24FFF5F}"/>
                </a:ext>
              </a:extLst>
            </p:cNvPr>
            <p:cNvSpPr txBox="1"/>
            <p:nvPr/>
          </p:nvSpPr>
          <p:spPr>
            <a:xfrm>
              <a:off x="10216320" y="7812958"/>
              <a:ext cx="37697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Minced beef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34D5B-48A9-8CCC-E5A7-8B62924FB076}"/>
                </a:ext>
              </a:extLst>
            </p:cNvPr>
            <p:cNvSpPr txBox="1"/>
            <p:nvPr/>
          </p:nvSpPr>
          <p:spPr>
            <a:xfrm>
              <a:off x="3368388" y="7109314"/>
              <a:ext cx="2062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Tomato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68EE54-96AF-2818-0D8D-1D8FEC5FDB6E}"/>
                </a:ext>
              </a:extLst>
            </p:cNvPr>
            <p:cNvSpPr txBox="1"/>
            <p:nvPr/>
          </p:nvSpPr>
          <p:spPr>
            <a:xfrm>
              <a:off x="740397" y="5624241"/>
              <a:ext cx="2062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Lettuce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600A083-836D-E700-763F-3CF7EAFD1167}"/>
                </a:ext>
              </a:extLst>
            </p:cNvPr>
            <p:cNvSpPr txBox="1"/>
            <p:nvPr/>
          </p:nvSpPr>
          <p:spPr>
            <a:xfrm>
              <a:off x="10199991" y="8472007"/>
              <a:ext cx="37697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Chicken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65D506D-160D-B125-D740-E922227B60D7}"/>
                </a:ext>
              </a:extLst>
            </p:cNvPr>
            <p:cNvSpPr txBox="1"/>
            <p:nvPr/>
          </p:nvSpPr>
          <p:spPr>
            <a:xfrm>
              <a:off x="3369663" y="6414071"/>
              <a:ext cx="2062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Plantain</a:t>
              </a:r>
              <a:endParaRPr lang="en-GB" sz="36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1401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331278-8829-BD4F-3A36-3B552E063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Meals and snacks</a:t>
            </a:r>
            <a:br>
              <a:rPr lang="en-GB" dirty="0"/>
            </a:br>
            <a:endParaRPr lang="en-GB" sz="400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EC8D462-07C5-A7FC-DED4-FAB9F21ACC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4" r="699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69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13953</TotalTime>
  <Words>240</Words>
  <Application>Microsoft Office PowerPoint</Application>
  <PresentationFormat>Custom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Source Sans Pro SemiBold</vt:lpstr>
      <vt:lpstr>Source Sans Pro</vt:lpstr>
      <vt:lpstr>Arial</vt:lpstr>
      <vt:lpstr>Source Sans Pro Light</vt:lpstr>
      <vt:lpstr>Source Sans Pro Semi-Bold</vt:lpstr>
      <vt:lpstr>Aptos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Claire Theobald</cp:lastModifiedBy>
  <cp:revision>57</cp:revision>
  <dcterms:created xsi:type="dcterms:W3CDTF">2026-03-04T15:22:34Z</dcterms:created>
  <dcterms:modified xsi:type="dcterms:W3CDTF">2026-07-18T08:21:17Z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