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6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60" d="100"/>
          <a:sy n="60" d="100"/>
        </p:scale>
        <p:origin x="88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00908BB8-4206-4A44-B2E9-910C79B52353}"/>
    <pc:docChg chg="modSld">
      <pc:chgData name="Frances Meek" userId="f3af35cc-3229-46e1-af36-3525661cfbd3" providerId="ADAL" clId="{00908BB8-4206-4A44-B2E9-910C79B52353}" dt="2026-06-28T17:40:37.782" v="0" actId="20577"/>
      <pc:docMkLst>
        <pc:docMk/>
      </pc:docMkLst>
      <pc:sldChg chg="modSp mod">
        <pc:chgData name="Frances Meek" userId="f3af35cc-3229-46e1-af36-3525661cfbd3" providerId="ADAL" clId="{00908BB8-4206-4A44-B2E9-910C79B52353}" dt="2026-06-28T17:40:37.782" v="0" actId="20577"/>
        <pc:sldMkLst>
          <pc:docMk/>
          <pc:sldMk cId="1955166399" sldId="256"/>
        </pc:sldMkLst>
        <pc:spChg chg="mod">
          <ac:chgData name="Frances Meek" userId="f3af35cc-3229-46e1-af36-3525661cfbd3" providerId="ADAL" clId="{00908BB8-4206-4A44-B2E9-910C79B52353}" dt="2026-06-28T17:40:37.782" v="0" actId="20577"/>
          <ac:spMkLst>
            <pc:docMk/>
            <pc:sldMk cId="1955166399" sldId="256"/>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531477"/>
            <a:ext cx="10693948" cy="733096"/>
          </a:xfrm>
        </p:spPr>
        <p:txBody>
          <a:bodyPr/>
          <a:lstStyle/>
          <a:p>
            <a:r>
              <a:rPr lang="en-US" dirty="0">
                <a:latin typeface="Arial" panose="020B0604020202020204" pitchFamily="34" charset="0"/>
                <a:cs typeface="Arial" panose="020B0604020202020204" pitchFamily="34" charset="0"/>
              </a:rPr>
              <a:t>Food poisoning – sources, signs and symptoms</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Causes of food poisoning</a:t>
            </a:r>
          </a:p>
        </p:txBody>
      </p:sp>
      <p:sp>
        <p:nvSpPr>
          <p:cNvPr id="3" name="Subtitle 2"/>
          <p:cNvSpPr>
            <a:spLocks noGrp="1"/>
          </p:cNvSpPr>
          <p:nvPr>
            <p:ph type="subTitle" idx="1"/>
          </p:nvPr>
        </p:nvSpPr>
        <p:spPr>
          <a:xfrm>
            <a:off x="1169276" y="2571092"/>
            <a:ext cx="7323083" cy="3600000"/>
          </a:xfrm>
        </p:spPr>
        <p:txBody>
          <a:bodyPr/>
          <a:lstStyle/>
          <a:p>
            <a:pPr marL="0" indent="0">
              <a:buNone/>
            </a:pPr>
            <a:r>
              <a:rPr lang="en-US" sz="2000" dirty="0">
                <a:latin typeface="Arial" panose="020B0604020202020204" pitchFamily="34" charset="0"/>
                <a:cs typeface="Arial" panose="020B0604020202020204" pitchFamily="34" charset="0"/>
              </a:rPr>
              <a:t>Food poisoning can be caused by:</a:t>
            </a: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bacterial contamination, e.g. staphylococcus aureus from a food handler’s dirty hands;</a:t>
            </a:r>
          </a:p>
          <a:p>
            <a:r>
              <a:rPr lang="en-US" sz="2000" dirty="0">
                <a:latin typeface="Arial" panose="020B0604020202020204" pitchFamily="34" charset="0"/>
                <a:cs typeface="Arial" panose="020B0604020202020204" pitchFamily="34" charset="0"/>
              </a:rPr>
              <a:t>physical contamination, e.g. hair, nails or plasters in food;</a:t>
            </a:r>
          </a:p>
          <a:p>
            <a:r>
              <a:rPr lang="en-US" sz="2000" dirty="0">
                <a:latin typeface="Arial" panose="020B0604020202020204" pitchFamily="34" charset="0"/>
                <a:cs typeface="Arial" panose="020B0604020202020204" pitchFamily="34" charset="0"/>
              </a:rPr>
              <a:t>chemical contamination, e.g. cleaning chemicals;</a:t>
            </a:r>
          </a:p>
          <a:p>
            <a:r>
              <a:rPr lang="en-US" sz="2000" dirty="0">
                <a:latin typeface="Arial" panose="020B0604020202020204" pitchFamily="34" charset="0"/>
                <a:cs typeface="Arial" panose="020B0604020202020204" pitchFamily="34" charset="0"/>
              </a:rPr>
              <a:t>allergenic contamination, e.g. ingredients such as eggs and nuts unintentionally contaminate food or are not clearly labelled.</a:t>
            </a:r>
          </a:p>
          <a:p>
            <a:pPr marL="0" indent="0">
              <a:buNone/>
            </a:pPr>
            <a:r>
              <a:rPr lang="en-US" sz="2000" dirty="0">
                <a:latin typeface="Arial" panose="020B0604020202020204" pitchFamily="34" charset="0"/>
                <a:cs typeface="Arial" panose="020B0604020202020204" pitchFamily="34" charset="0"/>
              </a:rPr>
              <a:t>However, bacterial contamination causes most cases of food poisoning.</a:t>
            </a:r>
          </a:p>
          <a:p>
            <a:pPr marL="0" indent="0">
              <a:buNone/>
            </a:pPr>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97159" y="2571092"/>
            <a:ext cx="3048000" cy="2033016"/>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Sources of food poisoning bacteria</a:t>
            </a:r>
          </a:p>
        </p:txBody>
      </p:sp>
      <p:sp>
        <p:nvSpPr>
          <p:cNvPr id="3" name="Subtitle 2"/>
          <p:cNvSpPr>
            <a:spLocks noGrp="1"/>
          </p:cNvSpPr>
          <p:nvPr>
            <p:ph type="subTitle" idx="1"/>
          </p:nvPr>
        </p:nvSpPr>
        <p:spPr/>
        <p:txBody>
          <a:bodyPr/>
          <a:lstStyle/>
          <a:p>
            <a:pPr marL="0" indent="0">
              <a:buNone/>
            </a:pPr>
            <a:r>
              <a:rPr lang="en-US" sz="2000" dirty="0">
                <a:latin typeface="Arial" panose="020B0604020202020204" pitchFamily="34" charset="0"/>
                <a:cs typeface="Arial" panose="020B0604020202020204" pitchFamily="34" charset="0"/>
              </a:rPr>
              <a:t>Sources of food poisoning bacteria include:</a:t>
            </a: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pests such as rats, mice, flies and cockroaches;</a:t>
            </a:r>
          </a:p>
          <a:p>
            <a:r>
              <a:rPr lang="en-US" sz="2000" dirty="0">
                <a:latin typeface="Arial" panose="020B0604020202020204" pitchFamily="34" charset="0"/>
                <a:cs typeface="Arial" panose="020B0604020202020204" pitchFamily="34" charset="0"/>
              </a:rPr>
              <a:t>birds;</a:t>
            </a:r>
          </a:p>
          <a:p>
            <a:r>
              <a:rPr lang="en-US" sz="2000" dirty="0">
                <a:latin typeface="Arial" panose="020B0604020202020204" pitchFamily="34" charset="0"/>
                <a:cs typeface="Arial" panose="020B0604020202020204" pitchFamily="34" charset="0"/>
              </a:rPr>
              <a:t>raw meat, poultry and eggs;</a:t>
            </a:r>
          </a:p>
          <a:p>
            <a:r>
              <a:rPr lang="en-US" sz="2000" dirty="0">
                <a:latin typeface="Arial" panose="020B0604020202020204" pitchFamily="34" charset="0"/>
                <a:cs typeface="Arial" panose="020B0604020202020204" pitchFamily="34" charset="0"/>
              </a:rPr>
              <a:t>shellfish;</a:t>
            </a:r>
          </a:p>
          <a:p>
            <a:r>
              <a:rPr lang="en-US" sz="2000" dirty="0">
                <a:latin typeface="Arial" panose="020B0604020202020204" pitchFamily="34" charset="0"/>
                <a:cs typeface="Arial" panose="020B0604020202020204" pitchFamily="34" charset="0"/>
              </a:rPr>
              <a:t>waste food and dirt;</a:t>
            </a:r>
          </a:p>
          <a:p>
            <a:r>
              <a:rPr lang="en-US" sz="2000" dirty="0">
                <a:latin typeface="Arial" panose="020B0604020202020204" pitchFamily="34" charset="0"/>
                <a:cs typeface="Arial" panose="020B0604020202020204" pitchFamily="34" charset="0"/>
              </a:rPr>
              <a:t>human handlers.</a:t>
            </a:r>
            <a:endParaRPr lang="en-GB" sz="2000" dirty="0">
              <a:latin typeface="Arial" panose="020B0604020202020204" pitchFamily="34" charset="0"/>
              <a:cs typeface="Arial" panose="020B0604020202020204" pitchFamily="34" charset="0"/>
            </a:endParaRPr>
          </a:p>
          <a:p>
            <a:pPr marL="0" indent="0">
              <a:buNone/>
            </a:pPr>
            <a:endParaRPr lang="en-GB" sz="16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0069" y="2283798"/>
            <a:ext cx="2777386" cy="199171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26500" y="4396842"/>
            <a:ext cx="2564524" cy="1652916"/>
          </a:xfrm>
          <a:prstGeom prst="rect">
            <a:avLst/>
          </a:prstGeom>
        </p:spPr>
      </p:pic>
    </p:spTree>
    <p:extLst>
      <p:ext uri="{BB962C8B-B14F-4D97-AF65-F5344CB8AC3E}">
        <p14:creationId xmlns:p14="http://schemas.microsoft.com/office/powerpoint/2010/main" val="2381328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Campylobacter</a:t>
            </a:r>
          </a:p>
        </p:txBody>
      </p:sp>
      <p:sp>
        <p:nvSpPr>
          <p:cNvPr id="3" name="Subtitle 2"/>
          <p:cNvSpPr>
            <a:spLocks noGrp="1"/>
          </p:cNvSpPr>
          <p:nvPr>
            <p:ph type="subTitle" idx="1"/>
          </p:nvPr>
        </p:nvSpPr>
        <p:spPr>
          <a:xfrm>
            <a:off x="1169276" y="2571092"/>
            <a:ext cx="6840191" cy="3600000"/>
          </a:xfrm>
        </p:spPr>
        <p:txBody>
          <a:bodyPr/>
          <a:lstStyle/>
          <a:p>
            <a:pPr marL="0" indent="0">
              <a:buNone/>
            </a:pPr>
            <a:r>
              <a:rPr lang="en-GB" sz="2000" dirty="0">
                <a:latin typeface="Arial" panose="020B0604020202020204" pitchFamily="34" charset="0"/>
                <a:cs typeface="Arial" panose="020B0604020202020204" pitchFamily="34" charset="0"/>
              </a:rPr>
              <a:t>Campylobacter is the most common cause of food poisoning in the UK.  </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The Food Standards Agency has been testing chickens for campylobacter since February 2014 and publishing the results as part of a campaign to bring together the whole food chain to tackle the problem.</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7669" y="2344172"/>
            <a:ext cx="3048000" cy="2026920"/>
          </a:xfrm>
          <a:prstGeom prst="rect">
            <a:avLst/>
          </a:prstGeom>
        </p:spPr>
      </p:pic>
    </p:spTree>
    <p:extLst>
      <p:ext uri="{BB962C8B-B14F-4D97-AF65-F5344CB8AC3E}">
        <p14:creationId xmlns:p14="http://schemas.microsoft.com/office/powerpoint/2010/main" val="1966211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poisoning bacteria - Campylobacter</a:t>
            </a:r>
          </a:p>
        </p:txBody>
      </p:sp>
      <p:sp>
        <p:nvSpPr>
          <p:cNvPr id="3" name="Subtitle 2"/>
          <p:cNvSpPr>
            <a:spLocks noGrp="1"/>
          </p:cNvSpPr>
          <p:nvPr>
            <p:ph type="subTitle" idx="1"/>
          </p:nvPr>
        </p:nvSpPr>
        <p:spPr>
          <a:xfrm>
            <a:off x="1169276" y="2571092"/>
            <a:ext cx="8476748"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Raw and undercooked poultry, unpasteurized milk, contaminated water</a:t>
            </a:r>
            <a:r>
              <a:rPr lang="en-GB" altLang="en-US" sz="2000" b="1" dirty="0">
                <a:latin typeface="Arial" panose="020B0604020202020204" pitchFamily="34" charset="0"/>
                <a:cs typeface="Arial" panose="020B0604020202020204" pitchFamily="34" charset="0"/>
              </a:rPr>
              <a:t>.</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Onset 2 – 5 days (can be longer).  Fever, headache and dizziness for a few hours, followed by abdominal pain.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usually lasts 2 – 7 days and can recur over a number of weeks.</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dirty="0">
              <a:latin typeface="Arial" panose="020B0604020202020204" pitchFamily="34" charset="0"/>
              <a:cs typeface="Arial" panose="020B0604020202020204" pitchFamily="34" charset="0"/>
            </a:endParaRPr>
          </a:p>
          <a:p>
            <a:pPr marL="0" indent="0">
              <a:buNone/>
            </a:pPr>
            <a:endParaRPr lang="en-GB" dirty="0"/>
          </a:p>
        </p:txBody>
      </p:sp>
      <p:pic>
        <p:nvPicPr>
          <p:cNvPr id="4" name="Picture 5" descr="Chicken raw (485 x 31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89657" y="1767045"/>
            <a:ext cx="201612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72766" y="3291092"/>
            <a:ext cx="2033016" cy="3048000"/>
          </a:xfrm>
          <a:prstGeom prst="rect">
            <a:avLst/>
          </a:prstGeom>
        </p:spPr>
      </p:pic>
    </p:spTree>
    <p:extLst>
      <p:ext uri="{BB962C8B-B14F-4D97-AF65-F5344CB8AC3E}">
        <p14:creationId xmlns:p14="http://schemas.microsoft.com/office/powerpoint/2010/main" val="3345493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7543" y="1275358"/>
            <a:ext cx="9720000" cy="720000"/>
          </a:xfrm>
        </p:spPr>
        <p:txBody>
          <a:bodyPr/>
          <a:lstStyle/>
          <a:p>
            <a:r>
              <a:rPr lang="en-GB" dirty="0"/>
              <a:t>Chicken</a:t>
            </a:r>
          </a:p>
        </p:txBody>
      </p:sp>
      <p:sp>
        <p:nvSpPr>
          <p:cNvPr id="3" name="Subtitle 2"/>
          <p:cNvSpPr>
            <a:spLocks noGrp="1"/>
          </p:cNvSpPr>
          <p:nvPr>
            <p:ph type="subTitle" idx="1"/>
          </p:nvPr>
        </p:nvSpPr>
        <p:spPr>
          <a:xfrm>
            <a:off x="847543" y="2130825"/>
            <a:ext cx="6871069" cy="3600000"/>
          </a:xfrm>
        </p:spPr>
        <p:txBody>
          <a:bodyPr/>
          <a:lstStyle/>
          <a:p>
            <a:pPr marL="0" indent="0">
              <a:buNone/>
            </a:pPr>
            <a:r>
              <a:rPr lang="en-GB" sz="2000" dirty="0">
                <a:latin typeface="Arial" panose="020B0604020202020204" pitchFamily="34" charset="0"/>
                <a:cs typeface="Arial" panose="020B0604020202020204" pitchFamily="34" charset="0"/>
              </a:rPr>
              <a:t>The Food Standards Agency advises that chicken is safe if consumers follow good kitchen practice:</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cover and chill raw chicken - cover raw chicken and store at the bottom of the fridge so juices cannot drip onto other foods and contaminate them with food poisoning bacteria such as campylobacter;</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don’t wash raw chicken – thorough cooking will kill any bacteria present, including campylobacter, while washing chicken can spread germs by splashing.</a:t>
            </a:r>
          </a:p>
          <a:p>
            <a:pPr marL="0" indent="0">
              <a:buNone/>
            </a:pPr>
            <a:endParaRPr lang="en-GB" dirty="0"/>
          </a:p>
          <a:p>
            <a:endParaRPr lang="en-GB" dirty="0"/>
          </a:p>
        </p:txBody>
      </p:sp>
      <p:pic>
        <p:nvPicPr>
          <p:cNvPr id="4" name="Picture 2" descr="Image result for food standards agency"/>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23007" y="2625178"/>
            <a:ext cx="4181256" cy="1672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28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7543" y="1275358"/>
            <a:ext cx="9720000" cy="720000"/>
          </a:xfrm>
        </p:spPr>
        <p:txBody>
          <a:bodyPr/>
          <a:lstStyle/>
          <a:p>
            <a:r>
              <a:rPr lang="en-GB" dirty="0"/>
              <a:t>Chicken</a:t>
            </a:r>
          </a:p>
        </p:txBody>
      </p:sp>
      <p:sp>
        <p:nvSpPr>
          <p:cNvPr id="3" name="Subtitle 2"/>
          <p:cNvSpPr>
            <a:spLocks noGrp="1"/>
          </p:cNvSpPr>
          <p:nvPr>
            <p:ph type="subTitle" idx="1"/>
          </p:nvPr>
        </p:nvSpPr>
        <p:spPr>
          <a:xfrm>
            <a:off x="847543" y="2130825"/>
            <a:ext cx="7107737" cy="3600000"/>
          </a:xfrm>
        </p:spPr>
        <p:txBody>
          <a:bodyPr/>
          <a:lstStyle/>
          <a:p>
            <a:pPr marL="0" indent="0">
              <a:buNone/>
            </a:pPr>
            <a:r>
              <a:rPr lang="en-GB" sz="2000" dirty="0">
                <a:latin typeface="Arial" panose="020B0604020202020204" pitchFamily="34" charset="0"/>
                <a:cs typeface="Arial" panose="020B0604020202020204" pitchFamily="34" charset="0"/>
              </a:rPr>
              <a:t>The Food Standards Agency advises that chicken is safe if consumers follow good kitchen practice:</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wash used utensils - thoroughly wash and clean all utensils, chopping boards and surfaces used to prepare raw chicken;</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wash hands thoroughly with soap and warm water, after handling raw chicken - this helps stop the spread of campylobacter by avoiding cross-contamination;</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cook chicken thoroughly - make sure chicken is steaming hot all the way through before serving. Cut into the thickest part of the meat and check that it is steaming hot with no pink meat and that the juices run clear.</a:t>
            </a:r>
          </a:p>
          <a:p>
            <a:endParaRPr lang="en-GB" dirty="0"/>
          </a:p>
          <a:p>
            <a:endParaRPr lang="en-GB" dirty="0"/>
          </a:p>
        </p:txBody>
      </p:sp>
      <p:pic>
        <p:nvPicPr>
          <p:cNvPr id="4" name="Picture 2" descr="Image result for food standards agency">
            <a:extLst>
              <a:ext uri="{FF2B5EF4-FFF2-40B4-BE49-F238E27FC236}">
                <a16:creationId xmlns:a16="http://schemas.microsoft.com/office/drawing/2014/main" id="{1C2A7D6E-D364-201B-C526-89E19B3E2F3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23007" y="2625178"/>
            <a:ext cx="4181256" cy="1672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384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Other food poisoning bacteria</a:t>
            </a:r>
          </a:p>
        </p:txBody>
      </p:sp>
      <p:sp>
        <p:nvSpPr>
          <p:cNvPr id="3" name="Subtitle 2"/>
          <p:cNvSpPr>
            <a:spLocks noGrp="1"/>
          </p:cNvSpPr>
          <p:nvPr>
            <p:ph type="subTitle" idx="1"/>
          </p:nvPr>
        </p:nvSpPr>
        <p:spPr/>
        <p:txBody>
          <a:bodyPr/>
          <a:lstStyle/>
          <a:p>
            <a:pPr marL="0" indent="0">
              <a:buNone/>
            </a:pPr>
            <a:r>
              <a:rPr lang="en-US" sz="2000" dirty="0">
                <a:latin typeface="Arial" panose="020B0604020202020204" pitchFamily="34" charset="0"/>
                <a:cs typeface="Arial" panose="020B0604020202020204" pitchFamily="34" charset="0"/>
              </a:rPr>
              <a:t>Other bacteria that commonly cause food poisoning include:</a:t>
            </a:r>
          </a:p>
          <a:p>
            <a:endParaRPr lang="en-US" sz="2000" dirty="0">
              <a:latin typeface="Arial" panose="020B0604020202020204" pitchFamily="34" charset="0"/>
              <a:cs typeface="Arial" panose="020B0604020202020204" pitchFamily="34" charset="0"/>
            </a:endParaRPr>
          </a:p>
          <a:p>
            <a:pPr>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Clostridium botulinum;</a:t>
            </a:r>
            <a:endParaRPr lang="en-US" sz="2000" dirty="0">
              <a:latin typeface="Arial" panose="020B0604020202020204" pitchFamily="34" charset="0"/>
              <a:cs typeface="Arial" panose="020B0604020202020204" pitchFamily="34" charset="0"/>
            </a:endParaRPr>
          </a:p>
          <a:p>
            <a:pPr>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Clostridium </a:t>
            </a:r>
            <a:r>
              <a:rPr lang="en-GB" altLang="en-US" sz="2000" dirty="0" err="1">
                <a:latin typeface="Arial" panose="020B0604020202020204" pitchFamily="34" charset="0"/>
                <a:cs typeface="Arial" panose="020B0604020202020204" pitchFamily="34" charset="0"/>
              </a:rPr>
              <a:t>perfringens</a:t>
            </a:r>
            <a:r>
              <a:rPr lang="en-GB" altLang="en-US" sz="2000" dirty="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 Coli 0157;</a:t>
            </a:r>
          </a:p>
          <a:p>
            <a:pPr>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Salmonella;</a:t>
            </a:r>
          </a:p>
          <a:p>
            <a:pPr>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Staphylococcus aureus;</a:t>
            </a:r>
          </a:p>
          <a:p>
            <a:pP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Bacillus cereus.</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1026" name="Picture 2" descr="Free Koli Bacteria Escherichia Coli photo and picture">
            <a:extLst>
              <a:ext uri="{FF2B5EF4-FFF2-40B4-BE49-F238E27FC236}">
                <a16:creationId xmlns:a16="http://schemas.microsoft.com/office/drawing/2014/main" id="{44B2DB9E-1008-F5D8-99C2-C62BD1C976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8101" y="3106456"/>
            <a:ext cx="4057370" cy="2935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0537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Clostridium botulinum</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6506305"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Fish and meat. Dust, soil and vegetables. Inadequately processed canned meat, vegetables and fish (faulty canning). </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Onset 12-36 hours. Voice change, double vision, drooping eyelids, severe constipation.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Death within a week or a slow recovery over months.</a:t>
            </a:r>
            <a:endParaRPr lang="en-US" alt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56466" y="3091002"/>
            <a:ext cx="3967672" cy="2650405"/>
          </a:xfrm>
          <a:prstGeom prst="rect">
            <a:avLst/>
          </a:prstGeom>
        </p:spPr>
      </p:pic>
    </p:spTree>
    <p:extLst>
      <p:ext uri="{BB962C8B-B14F-4D97-AF65-F5344CB8AC3E}">
        <p14:creationId xmlns:p14="http://schemas.microsoft.com/office/powerpoint/2010/main" val="123385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Clostridium </a:t>
            </a:r>
            <a:r>
              <a:rPr lang="en-GB" altLang="en-US" sz="3600" dirty="0" err="1">
                <a:latin typeface="Arial" panose="020B0604020202020204" pitchFamily="34" charset="0"/>
                <a:cs typeface="Arial" panose="020B0604020202020204" pitchFamily="34" charset="0"/>
              </a:rPr>
              <a:t>perfringens</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6769868"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Animal and human waste. Dust, soil and vegetables. Raw meat. Insects.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Onset 12-18 hours.  Abdominal pain, diarrhoea and nausea.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usually lasts 12 – 48 hours.</a:t>
            </a:r>
            <a:endParaRPr lang="en-US" altLang="en-US" sz="2000" dirty="0">
              <a:latin typeface="Arial" panose="020B0604020202020204" pitchFamily="34" charset="0"/>
              <a:cs typeface="Arial" panose="020B0604020202020204" pitchFamily="34" charset="0"/>
            </a:endParaRPr>
          </a:p>
          <a:p>
            <a:pPr marL="0" indent="0">
              <a:buNone/>
            </a:pPr>
            <a:endParaRPr lang="en-GB" dirty="0"/>
          </a:p>
        </p:txBody>
      </p:sp>
      <p:sp>
        <p:nvSpPr>
          <p:cNvPr id="4" name="Text Placeholder 1"/>
          <p:cNvSpPr>
            <a:spLocks/>
          </p:cNvSpPr>
          <p:nvPr/>
        </p:nvSpPr>
        <p:spPr bwMode="auto">
          <a:xfrm>
            <a:off x="8624048" y="4502075"/>
            <a:ext cx="3166876" cy="1819351"/>
          </a:xfrm>
          <a:prstGeom prst="roundRect">
            <a:avLst>
              <a:gd name="adj" fmla="val 9366"/>
            </a:avLst>
          </a:prstGeom>
          <a:solidFill>
            <a:srgbClr val="EF9F3F"/>
          </a:solidFill>
          <a:ln w="25400">
            <a:solidFill>
              <a:schemeClr val="tx1"/>
            </a:solidFill>
            <a:round/>
            <a:headEnd/>
            <a:tailEnd/>
          </a:ln>
        </p:spPr>
        <p:txBody>
          <a:bodyPr lIns="180000" tIns="90000" rIns="180000" bIns="90000"/>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None/>
            </a:pPr>
            <a:r>
              <a:rPr lang="en-GB" altLang="en-US" sz="2000" dirty="0"/>
              <a:t>Clostridium </a:t>
            </a:r>
            <a:r>
              <a:rPr lang="en-GB" altLang="en-US" sz="2000" dirty="0" err="1"/>
              <a:t>perfringens</a:t>
            </a:r>
            <a:r>
              <a:rPr lang="en-GB" altLang="en-US" sz="2000" dirty="0"/>
              <a:t> forms spores. Some forms produce a toxin in the intestine that causes illness.</a:t>
            </a:r>
          </a:p>
        </p:txBody>
      </p:sp>
      <p:pic>
        <p:nvPicPr>
          <p:cNvPr id="5" name="Picture 4">
            <a:extLst>
              <a:ext uri="{FF2B5EF4-FFF2-40B4-BE49-F238E27FC236}">
                <a16:creationId xmlns:a16="http://schemas.microsoft.com/office/drawing/2014/main" id="{848EC3CA-3161-42D0-6B3D-2EDAD894B5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8198" y="1963285"/>
            <a:ext cx="3462726" cy="2309638"/>
          </a:xfrm>
          <a:prstGeom prst="rect">
            <a:avLst/>
          </a:prstGeom>
        </p:spPr>
      </p:pic>
    </p:spTree>
    <p:extLst>
      <p:ext uri="{BB962C8B-B14F-4D97-AF65-F5344CB8AC3E}">
        <p14:creationId xmlns:p14="http://schemas.microsoft.com/office/powerpoint/2010/main" val="321682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E Coli 0157</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644524" cy="3600000"/>
          </a:xfrm>
        </p:spPr>
        <p:txBody>
          <a:bodyPr/>
          <a:lstStyle/>
          <a:p>
            <a:pPr>
              <a:spcBef>
                <a:spcPct val="0"/>
              </a:spcBef>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Raw and undercooked meat and poultry. Unwashed vegetables. Contaminated water.</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Onset  usually 3-4 days. Diarrhoea, which may contain blood, can lead to kidney failure or death.</a:t>
            </a:r>
            <a:endParaRPr lang="en-US" alt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6" descr="Pork steaks (472 x 3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46440" y="2000018"/>
            <a:ext cx="2447925"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13800" y="3775437"/>
            <a:ext cx="3058194" cy="2039815"/>
          </a:xfrm>
          <a:prstGeom prst="rect">
            <a:avLst/>
          </a:prstGeom>
        </p:spPr>
      </p:pic>
    </p:spTree>
    <p:extLst>
      <p:ext uri="{BB962C8B-B14F-4D97-AF65-F5344CB8AC3E}">
        <p14:creationId xmlns:p14="http://schemas.microsoft.com/office/powerpoint/2010/main" val="562426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Salmonella</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009524"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Raw meat, poultry and eggs. Flies, people, sewage and contaminated water.</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Onset 6-48 hours.  Headache, general aching of limbs, abdominal pain and diarrhoea, vomiting and fever.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usually lasts 1 – 7 days, and rarely is fatal.</a:t>
            </a:r>
            <a:endParaRPr lang="en-US" altLang="en-US" sz="2000" dirty="0">
              <a:latin typeface="Arial" panose="020B0604020202020204" pitchFamily="34" charset="0"/>
              <a:cs typeface="Arial" panose="020B0604020202020204" pitchFamily="34" charset="0"/>
            </a:endParaRPr>
          </a:p>
          <a:p>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8747" y="3108973"/>
            <a:ext cx="3674364" cy="2307501"/>
          </a:xfrm>
          <a:prstGeom prst="rect">
            <a:avLst/>
          </a:prstGeom>
        </p:spPr>
      </p:pic>
    </p:spTree>
    <p:extLst>
      <p:ext uri="{BB962C8B-B14F-4D97-AF65-F5344CB8AC3E}">
        <p14:creationId xmlns:p14="http://schemas.microsoft.com/office/powerpoint/2010/main" val="134620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Staphylococcus aureus</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8127124"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Humans: nose, mouth and skin. Untreated milk.</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Onset 1 – 6 hours.  Severe vomiting, abdominal pain, weakness and lower than normal temperature.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usually lasts 6 – 24 hours</a:t>
            </a:r>
            <a:r>
              <a:rPr lang="en-GB" altLang="en-US" sz="2000" dirty="0"/>
              <a:t>.</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2232" y="2283798"/>
            <a:ext cx="2987040" cy="3048000"/>
          </a:xfrm>
          <a:prstGeom prst="rect">
            <a:avLst/>
          </a:prstGeom>
        </p:spPr>
      </p:pic>
    </p:spTree>
    <p:extLst>
      <p:ext uri="{BB962C8B-B14F-4D97-AF65-F5344CB8AC3E}">
        <p14:creationId xmlns:p14="http://schemas.microsoft.com/office/powerpoint/2010/main" val="3703352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sz="3600" dirty="0">
                <a:latin typeface="Arial" panose="020B0604020202020204" pitchFamily="34" charset="0"/>
                <a:cs typeface="Arial" panose="020B0604020202020204" pitchFamily="34" charset="0"/>
              </a:rPr>
              <a:t>Bacillus cereus</a:t>
            </a:r>
            <a:endParaRPr lang="en-GB" dirty="0"/>
          </a:p>
        </p:txBody>
      </p:sp>
      <p:sp>
        <p:nvSpPr>
          <p:cNvPr id="3" name="Subtitle 2"/>
          <p:cNvSpPr>
            <a:spLocks noGrp="1"/>
          </p:cNvSpPr>
          <p:nvPr>
            <p:ph type="subTitle" idx="1"/>
          </p:nvPr>
        </p:nvSpPr>
        <p:spPr>
          <a:xfrm>
            <a:off x="1169276" y="2571092"/>
            <a:ext cx="7390524"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Sources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Rice and cereals. Dust, soil and vegetables.</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Signs and symptoms</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Ranges </a:t>
            </a:r>
            <a:r>
              <a:rPr lang="en-US" altLang="en-US" sz="2000" dirty="0">
                <a:latin typeface="Arial" panose="020B0604020202020204" pitchFamily="34" charset="0"/>
                <a:cs typeface="Arial" panose="020B0604020202020204" pitchFamily="34" charset="0"/>
              </a:rPr>
              <a:t>nausea and vomiting and abdominal cramps and has an incubation period of 1 to 6 hours </a:t>
            </a:r>
            <a:r>
              <a:rPr lang="en-GB" altLang="en-US" sz="2000" dirty="0">
                <a:latin typeface="Arial" panose="020B0604020202020204" pitchFamily="34" charset="0"/>
                <a:cs typeface="Arial" panose="020B0604020202020204" pitchFamily="34" charset="0"/>
              </a:rPr>
              <a:t>.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This usually lasts less than 24 hours after onset. </a:t>
            </a:r>
          </a:p>
          <a:p>
            <a:endParaRPr lang="en-GB" dirty="0"/>
          </a:p>
        </p:txBody>
      </p:sp>
      <p:pic>
        <p:nvPicPr>
          <p:cNvPr id="4" name="Picture 4" descr="rice (678 x 49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32925" y="2283798"/>
            <a:ext cx="2147888"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
          <p:cNvSpPr>
            <a:spLocks/>
          </p:cNvSpPr>
          <p:nvPr/>
        </p:nvSpPr>
        <p:spPr bwMode="auto">
          <a:xfrm>
            <a:off x="9186583" y="4166784"/>
            <a:ext cx="2394230" cy="1930400"/>
          </a:xfrm>
          <a:prstGeom prst="roundRect">
            <a:avLst>
              <a:gd name="adj" fmla="val 9366"/>
            </a:avLst>
          </a:prstGeom>
          <a:solidFill>
            <a:srgbClr val="EF9F3F"/>
          </a:solidFill>
          <a:ln w="25400">
            <a:solidFill>
              <a:schemeClr val="tx1"/>
            </a:solidFill>
            <a:round/>
            <a:headEnd/>
            <a:tailEnd/>
          </a:ln>
        </p:spPr>
        <p:txBody>
          <a:bodyPr lIns="180000" tIns="90000" rIns="180000" bIns="90000"/>
          <a:lstStyle>
            <a:lvl1pPr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marL="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9144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1371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1828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 typeface="Arial" panose="020B0604020202020204" pitchFamily="34" charset="0"/>
              <a:buNone/>
            </a:pPr>
            <a:r>
              <a:rPr lang="en-GB" altLang="en-US" sz="2000" dirty="0"/>
              <a:t>Bacillus cereus forms spores and releases toxins which cause illness.</a:t>
            </a:r>
          </a:p>
        </p:txBody>
      </p:sp>
    </p:spTree>
    <p:extLst>
      <p:ext uri="{BB962C8B-B14F-4D97-AF65-F5344CB8AC3E}">
        <p14:creationId xmlns:p14="http://schemas.microsoft.com/office/powerpoint/2010/main" val="3267925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anose="020B0604020202020204" pitchFamily="34" charset="0"/>
                <a:cs typeface="Arial" panose="020B0604020202020204" pitchFamily="34" charset="0"/>
              </a:rPr>
              <a:t>Food poisoning bacteria – sources, signs and symptoms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A0F8506C-B575-9EE1-C6EB-ACFD63281070}"/>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B7180F-31F1-4730-9F72-FB16CFD696C8}">
  <ds:schemaRefs>
    <ds:schemaRef ds:uri="http://schemas.microsoft.com/sharepoint/v3/contenttype/forms"/>
  </ds:schemaRefs>
</ds:datastoreItem>
</file>

<file path=customXml/itemProps2.xml><?xml version="1.0" encoding="utf-8"?>
<ds:datastoreItem xmlns:ds="http://schemas.openxmlformats.org/officeDocument/2006/customXml" ds:itemID="{25E9AE52-6A36-4679-BF9A-332ABEB88CE4}">
  <ds:schemaRefs>
    <ds:schemaRef ds:uri="http://schemas.microsoft.com/office/2006/metadata/properties"/>
    <ds:schemaRef ds:uri="http://schemas.microsoft.com/office/infopath/2007/PartnerControls"/>
    <ds:schemaRef ds:uri="ead97cfe-a968-427f-b02b-893e6ba0355a"/>
    <ds:schemaRef ds:uri="c53071f4-7f44-43fd-895c-8e7b6a3746b0"/>
    <ds:schemaRef ds:uri="e23bd75c-2c0f-42ec-881a-8c8145746009"/>
    <ds:schemaRef ds:uri="4c7d02dd-d8f6-4ac9-bd74-b11e6dbbf829"/>
  </ds:schemaRefs>
</ds:datastoreItem>
</file>

<file path=customXml/itemProps3.xml><?xml version="1.0" encoding="utf-8"?>
<ds:datastoreItem xmlns:ds="http://schemas.openxmlformats.org/officeDocument/2006/customXml" ds:itemID="{E4DA4BA4-CACC-4FEB-8B7B-4818833DCABF}"/>
</file>

<file path=docProps/app.xml><?xml version="1.0" encoding="utf-8"?>
<Properties xmlns="http://schemas.openxmlformats.org/officeDocument/2006/extended-properties" xmlns:vt="http://schemas.openxmlformats.org/officeDocument/2006/docPropsVTypes">
  <TotalTime>7</TotalTime>
  <Words>809</Words>
  <Application>Microsoft Office PowerPoint</Application>
  <PresentationFormat>Widescreen</PresentationFormat>
  <Paragraphs>115</Paragraphs>
  <Slides>15</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15</vt:i4>
      </vt:variant>
    </vt:vector>
  </HeadingPairs>
  <TitlesOfParts>
    <vt:vector size="20" baseType="lpstr">
      <vt:lpstr>Arial</vt:lpstr>
      <vt:lpstr>Office Theme</vt:lpstr>
      <vt:lpstr>Custom Design</vt:lpstr>
      <vt:lpstr>1_Custom Design</vt:lpstr>
      <vt:lpstr>3_Custom Design</vt:lpstr>
      <vt:lpstr>Food poisoning – sources, signs and symptoms</vt:lpstr>
      <vt:lpstr>Causes of food poisoning</vt:lpstr>
      <vt:lpstr>Sources of food poisoning bacteria</vt:lpstr>
      <vt:lpstr>Campylobacter</vt:lpstr>
      <vt:lpstr>Food poisoning bacteria - Campylobacter</vt:lpstr>
      <vt:lpstr>Chicken</vt:lpstr>
      <vt:lpstr>Chicken</vt:lpstr>
      <vt:lpstr>Other food poisoning bacteria</vt:lpstr>
      <vt:lpstr>Clostridium botulinum </vt:lpstr>
      <vt:lpstr>Clostridium perfringens </vt:lpstr>
      <vt:lpstr>E Coli 0157 </vt:lpstr>
      <vt:lpstr>Salmonella </vt:lpstr>
      <vt:lpstr>Staphylococcus aureus </vt:lpstr>
      <vt:lpstr>Bacillus cereus</vt:lpstr>
      <vt:lpstr>Food poisoning bacteria – sources, signs and symptoms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31</cp:revision>
  <dcterms:created xsi:type="dcterms:W3CDTF">2018-10-10T09:22:08Z</dcterms:created>
  <dcterms:modified xsi:type="dcterms:W3CDTF">2026-06-28T17:40:42Z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