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66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4" d="100"/>
          <a:sy n="84" d="100"/>
        </p:scale>
        <p:origin x="63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Varieties </a:t>
            </a:r>
            <a:r>
              <a:rPr lang="en-US" dirty="0" smtClean="0"/>
              <a:t>of potatoes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a potato?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999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Potatoes are tubers </a:t>
            </a:r>
            <a:endParaRPr lang="en-GB" sz="20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Fleshy </a:t>
            </a:r>
            <a:r>
              <a:rPr lang="en-GB" sz="2000" dirty="0"/>
              <a:t>swelling on </a:t>
            </a:r>
            <a:r>
              <a:rPr lang="en-GB" sz="2000" dirty="0" smtClean="0"/>
              <a:t>roots.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Grow underground.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Over </a:t>
            </a:r>
            <a:r>
              <a:rPr lang="en-GB" sz="2000" dirty="0"/>
              <a:t>4000 edible </a:t>
            </a:r>
            <a:r>
              <a:rPr lang="en-GB" sz="2000" dirty="0" smtClean="0"/>
              <a:t>varieties.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Many </a:t>
            </a:r>
            <a:r>
              <a:rPr lang="en-GB" sz="2000" dirty="0"/>
              <a:t>different colours, shapes and </a:t>
            </a:r>
            <a:r>
              <a:rPr lang="en-GB" sz="2000" dirty="0" smtClean="0"/>
              <a:t>sizes.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3688" y="2049521"/>
            <a:ext cx="2773967" cy="4324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274" y="2497784"/>
            <a:ext cx="3353614" cy="187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brief history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10584921" cy="3600000"/>
          </a:xfrm>
        </p:spPr>
        <p:txBody>
          <a:bodyPr/>
          <a:lstStyle/>
          <a:p>
            <a:r>
              <a:rPr lang="en-GB" sz="2000" dirty="0"/>
              <a:t>4000 </a:t>
            </a:r>
            <a:r>
              <a:rPr lang="en-GB" sz="2000" dirty="0" smtClean="0"/>
              <a:t>BC - Discovered </a:t>
            </a:r>
            <a:r>
              <a:rPr lang="en-GB" sz="2000" dirty="0"/>
              <a:t>in Peru over 6,000 years </a:t>
            </a:r>
            <a:r>
              <a:rPr lang="en-GB" sz="2000" dirty="0" smtClean="0"/>
              <a:t>ago.</a:t>
            </a:r>
          </a:p>
          <a:p>
            <a:r>
              <a:rPr lang="en-GB" sz="2000" dirty="0" smtClean="0"/>
              <a:t>1536 - Brought </a:t>
            </a:r>
            <a:r>
              <a:rPr lang="en-GB" sz="2000" dirty="0"/>
              <a:t>to Europe by Spanish, having conquered </a:t>
            </a:r>
            <a:r>
              <a:rPr lang="en-GB" sz="2000" dirty="0" smtClean="0"/>
              <a:t>Peru.</a:t>
            </a:r>
          </a:p>
          <a:p>
            <a:r>
              <a:rPr lang="en-GB" sz="2000" dirty="0" smtClean="0"/>
              <a:t>1589 - Sir </a:t>
            </a:r>
            <a:r>
              <a:rPr lang="en-GB" sz="2000" dirty="0"/>
              <a:t>Walter Raleigh introduced </a:t>
            </a:r>
            <a:r>
              <a:rPr lang="en-GB" sz="2000"/>
              <a:t>to </a:t>
            </a:r>
            <a:r>
              <a:rPr lang="en-GB" sz="2000" smtClean="0"/>
              <a:t>Ireland.</a:t>
            </a:r>
            <a:endParaRPr lang="en-GB" sz="2000" dirty="0" smtClean="0"/>
          </a:p>
          <a:p>
            <a:r>
              <a:rPr lang="en-GB" sz="2000" dirty="0" smtClean="0"/>
              <a:t>1840s - The </a:t>
            </a:r>
            <a:r>
              <a:rPr lang="en-GB" sz="2000" dirty="0"/>
              <a:t>Potato Famine – 1 million died in Ireland </a:t>
            </a:r>
            <a:r>
              <a:rPr lang="en-GB" sz="2000" dirty="0" smtClean="0"/>
              <a:t>when ‘</a:t>
            </a:r>
            <a:r>
              <a:rPr lang="en-GB" sz="2000" dirty="0"/>
              <a:t>p</a:t>
            </a:r>
            <a:r>
              <a:rPr lang="en-GB" sz="2000" dirty="0" smtClean="0"/>
              <a:t>otato </a:t>
            </a:r>
            <a:r>
              <a:rPr lang="en-GB" sz="2000" dirty="0"/>
              <a:t>b</a:t>
            </a:r>
            <a:r>
              <a:rPr lang="en-GB" sz="2000" dirty="0" smtClean="0"/>
              <a:t>light</a:t>
            </a:r>
            <a:r>
              <a:rPr lang="en-GB" sz="2000" dirty="0"/>
              <a:t>’ wiped out the potato </a:t>
            </a:r>
            <a:r>
              <a:rPr lang="en-GB" sz="2000" dirty="0" smtClean="0"/>
              <a:t>crop. </a:t>
            </a:r>
          </a:p>
          <a:p>
            <a:r>
              <a:rPr lang="en-GB" sz="2000" dirty="0" smtClean="0"/>
              <a:t>1902 - King </a:t>
            </a:r>
            <a:r>
              <a:rPr lang="en-GB" sz="2000" dirty="0"/>
              <a:t>Edward potato variety introduced at time of </a:t>
            </a:r>
            <a:r>
              <a:rPr lang="en-GB" sz="2000" dirty="0" smtClean="0"/>
              <a:t>the Coronation </a:t>
            </a:r>
            <a:r>
              <a:rPr lang="en-GB" sz="2000" dirty="0"/>
              <a:t>of King Edward </a:t>
            </a:r>
            <a:r>
              <a:rPr lang="en-GB" sz="2000" dirty="0" smtClean="0"/>
              <a:t>VII.</a:t>
            </a:r>
          </a:p>
          <a:p>
            <a:r>
              <a:rPr lang="en-GB" sz="2000" dirty="0" smtClean="0"/>
              <a:t>1940s - </a:t>
            </a:r>
            <a:r>
              <a:rPr lang="en-GB" sz="2000" dirty="0"/>
              <a:t>Potato production doubled, potatoes replaced flour and </a:t>
            </a:r>
            <a:r>
              <a:rPr lang="en-GB" sz="2000" dirty="0" smtClean="0"/>
              <a:t>other </a:t>
            </a:r>
            <a:r>
              <a:rPr lang="en-GB" sz="2000" dirty="0"/>
              <a:t>ingredients during WWII and Potato Pete </a:t>
            </a:r>
            <a:r>
              <a:rPr lang="en-GB" sz="2000" dirty="0" smtClean="0"/>
              <a:t>character promoted potatoes.</a:t>
            </a:r>
          </a:p>
          <a:p>
            <a:r>
              <a:rPr lang="en-GB" sz="2000" dirty="0" smtClean="0"/>
              <a:t>1995 - </a:t>
            </a:r>
            <a:r>
              <a:rPr lang="en-GB" sz="2000" dirty="0"/>
              <a:t>Potatoes became the first food grown in </a:t>
            </a:r>
            <a:r>
              <a:rPr lang="en-GB" sz="2000" dirty="0" smtClean="0"/>
              <a:t>space.</a:t>
            </a:r>
          </a:p>
          <a:p>
            <a:r>
              <a:rPr lang="en-GB" sz="2000" dirty="0" smtClean="0"/>
              <a:t>2016 - </a:t>
            </a:r>
            <a:r>
              <a:rPr lang="en-GB" sz="2000" dirty="0"/>
              <a:t>300m tonnes potatoes grown </a:t>
            </a:r>
            <a:r>
              <a:rPr lang="en-GB" sz="2000" dirty="0" smtClean="0"/>
              <a:t>globally.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4614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British </a:t>
            </a:r>
            <a:r>
              <a:rPr lang="en-US" dirty="0" smtClean="0"/>
              <a:t>potatoes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000" dirty="0" smtClean="0"/>
              <a:t>5.4 </a:t>
            </a:r>
            <a:r>
              <a:rPr lang="en-GB" sz="2000" dirty="0"/>
              <a:t>million tonnes grown every </a:t>
            </a:r>
            <a:r>
              <a:rPr lang="en-GB" sz="2000" dirty="0" smtClean="0"/>
              <a:t>year. </a:t>
            </a:r>
            <a:endParaRPr lang="en-GB" sz="2000" dirty="0"/>
          </a:p>
          <a:p>
            <a:r>
              <a:rPr lang="en-GB" sz="2000" dirty="0" smtClean="0"/>
              <a:t>100 </a:t>
            </a:r>
            <a:r>
              <a:rPr lang="en-GB" sz="2000" dirty="0"/>
              <a:t>varieties in 50 </a:t>
            </a:r>
            <a:r>
              <a:rPr lang="en-GB" sz="2000" dirty="0" smtClean="0"/>
              <a:t>counties.</a:t>
            </a:r>
          </a:p>
          <a:p>
            <a:r>
              <a:rPr lang="en-GB" sz="2000" dirty="0" smtClean="0"/>
              <a:t>Availability </a:t>
            </a:r>
            <a:r>
              <a:rPr lang="en-GB" sz="2000" dirty="0"/>
              <a:t>depends on region and </a:t>
            </a:r>
            <a:r>
              <a:rPr lang="en-GB" sz="2000" dirty="0" smtClean="0"/>
              <a:t>season.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16" y="2332643"/>
            <a:ext cx="5104823" cy="383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63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 varieties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Specialist breeders to develop new, improved </a:t>
            </a:r>
            <a:r>
              <a:rPr lang="en-GB" sz="2000" dirty="0" smtClean="0"/>
              <a:t>varieties: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better resistance to pests and diseases;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better storage;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greater nutrition;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increased yield;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consistency for better processing;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improved quality, appearance;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reduced need for inputs such as water and fertiliser.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725" y="2385129"/>
            <a:ext cx="41910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39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Know your potatoes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07575" cy="3600000"/>
          </a:xfrm>
        </p:spPr>
        <p:txBody>
          <a:bodyPr/>
          <a:lstStyle/>
          <a:p>
            <a:r>
              <a:rPr lang="en-GB" sz="2000" dirty="0"/>
              <a:t>Three classification groups: </a:t>
            </a:r>
            <a:r>
              <a:rPr lang="en-GB" sz="2000" dirty="0" smtClean="0"/>
              <a:t>fluffy</a:t>
            </a:r>
            <a:r>
              <a:rPr lang="en-GB" sz="2000" dirty="0"/>
              <a:t>, </a:t>
            </a:r>
            <a:r>
              <a:rPr lang="en-GB" sz="2000" dirty="0" smtClean="0"/>
              <a:t>smooth</a:t>
            </a:r>
            <a:r>
              <a:rPr lang="en-GB" sz="2000" dirty="0"/>
              <a:t>, s</a:t>
            </a:r>
            <a:r>
              <a:rPr lang="en-GB" sz="2000" dirty="0" smtClean="0"/>
              <a:t>alad.</a:t>
            </a:r>
            <a:endParaRPr lang="en-GB" sz="2000" dirty="0"/>
          </a:p>
          <a:p>
            <a:r>
              <a:rPr lang="en-GB" sz="2000" dirty="0" smtClean="0"/>
              <a:t>Different </a:t>
            </a:r>
            <a:r>
              <a:rPr lang="en-GB" sz="2000" dirty="0"/>
              <a:t>characteristics influence cooking </a:t>
            </a:r>
            <a:r>
              <a:rPr lang="en-GB" sz="2000" dirty="0" smtClean="0"/>
              <a:t>performance.</a:t>
            </a:r>
            <a:endParaRPr lang="en-GB" sz="2000" dirty="0"/>
          </a:p>
          <a:p>
            <a:r>
              <a:rPr lang="en-GB" sz="2000" dirty="0" smtClean="0"/>
              <a:t>Choose </a:t>
            </a:r>
            <a:r>
              <a:rPr lang="en-GB" sz="2000" dirty="0"/>
              <a:t>the right variety for the cooking method </a:t>
            </a:r>
            <a:r>
              <a:rPr lang="en-GB" sz="2000" dirty="0" smtClean="0"/>
              <a:t>chosen.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909071"/>
            <a:ext cx="5042275" cy="458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8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Fluffy potatoes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6406" y="2322002"/>
            <a:ext cx="8103898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 smtClean="0">
                <a:solidFill>
                  <a:srgbClr val="000000"/>
                </a:solidFill>
              </a:rPr>
              <a:t>Fluffy potatoes are </a:t>
            </a:r>
            <a:r>
              <a:rPr lang="en-US" altLang="en-US" sz="2000" dirty="0">
                <a:solidFill>
                  <a:srgbClr val="000000"/>
                </a:solidFill>
              </a:rPr>
              <a:t>good for roasting, baking and making </a:t>
            </a:r>
            <a:r>
              <a:rPr lang="en-US" altLang="en-US" sz="2000" dirty="0" smtClean="0">
                <a:solidFill>
                  <a:srgbClr val="000000"/>
                </a:solidFill>
              </a:rPr>
              <a:t>chips.</a:t>
            </a: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Before cooking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bright, granular with a drier feel.</a:t>
            </a:r>
          </a:p>
          <a:p>
            <a:pPr marL="0" indent="0"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When cooked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fluffy in the middle, soft dry texture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000" dirty="0" smtClean="0">
                <a:solidFill>
                  <a:srgbClr val="000000"/>
                </a:solidFill>
              </a:rPr>
              <a:t>Popular varieties: King Edward and Maris Piper.</a:t>
            </a: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000" dirty="0" smtClean="0">
                <a:solidFill>
                  <a:srgbClr val="000000"/>
                </a:solidFill>
              </a:rPr>
              <a:t>Other varieties: </a:t>
            </a:r>
            <a:r>
              <a:rPr lang="en-US" altLang="en-US" sz="2000" dirty="0" err="1" smtClean="0">
                <a:solidFill>
                  <a:srgbClr val="000000"/>
                </a:solidFill>
              </a:rPr>
              <a:t>Aaran</a:t>
            </a:r>
            <a:r>
              <a:rPr lang="en-US" altLang="en-US" sz="2000" dirty="0" smtClean="0">
                <a:solidFill>
                  <a:srgbClr val="000000"/>
                </a:solidFill>
              </a:rPr>
              <a:t> Victory, Cara, Dunbar Rover, </a:t>
            </a:r>
            <a:r>
              <a:rPr lang="en-US" altLang="en-US" sz="2000" dirty="0" err="1" smtClean="0">
                <a:solidFill>
                  <a:srgbClr val="000000"/>
                </a:solidFill>
              </a:rPr>
              <a:t>Fianna</a:t>
            </a:r>
            <a:r>
              <a:rPr lang="en-US" altLang="en-US" sz="2000" dirty="0" smtClean="0">
                <a:solidFill>
                  <a:srgbClr val="000000"/>
                </a:solidFill>
              </a:rPr>
              <a:t>, Golden Wonder, Highland </a:t>
            </a:r>
            <a:r>
              <a:rPr lang="en-US" altLang="en-US" sz="2000" dirty="0" err="1" smtClean="0">
                <a:solidFill>
                  <a:srgbClr val="000000"/>
                </a:solidFill>
              </a:rPr>
              <a:t>Burgandy</a:t>
            </a:r>
            <a:r>
              <a:rPr lang="en-US" altLang="en-US" sz="2000" dirty="0" smtClean="0">
                <a:solidFill>
                  <a:srgbClr val="000000"/>
                </a:solidFill>
              </a:rPr>
              <a:t>, Innovator, Kerr’s Pink, Mayan Gold, Red Duke of York, Red King Edward, Rooster, </a:t>
            </a:r>
            <a:r>
              <a:rPr lang="en-US" altLang="en-US" sz="2000" dirty="0" err="1" smtClean="0">
                <a:solidFill>
                  <a:srgbClr val="000000"/>
                </a:solidFill>
              </a:rPr>
              <a:t>Sante</a:t>
            </a:r>
            <a:r>
              <a:rPr lang="en-US" altLang="en-US" sz="2000" dirty="0" smtClean="0">
                <a:solidFill>
                  <a:srgbClr val="000000"/>
                </a:solidFill>
              </a:rPr>
              <a:t>, Shetland Black, </a:t>
            </a:r>
            <a:r>
              <a:rPr lang="en-US" altLang="en-US" sz="2000" dirty="0" err="1" smtClean="0">
                <a:solidFill>
                  <a:srgbClr val="000000"/>
                </a:solidFill>
              </a:rPr>
              <a:t>Violetta</a:t>
            </a:r>
            <a:r>
              <a:rPr lang="en-US" altLang="en-US" sz="2000" dirty="0" smtClean="0">
                <a:solidFill>
                  <a:srgbClr val="000000"/>
                </a:solidFill>
              </a:rPr>
              <a:t>, Yukon Gold.</a:t>
            </a: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Maris Pip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724" y="1923798"/>
            <a:ext cx="1467235" cy="146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:\Shared\EDUCATION TEAM FILES\Photographs Oct 2018 onwards\Medium size photos\Food and Drinks\baked chips shutterstock_1594336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372" y="5070478"/>
            <a:ext cx="1995277" cy="13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hared\EDUCATION TEAM FILES\Photographs Oct 2018 onwards\roast potato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681" y="3527959"/>
            <a:ext cx="2161778" cy="154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36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Salad potatoes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331340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SzTx/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S</a:t>
            </a:r>
            <a:r>
              <a:rPr lang="en-US" altLang="en-US" sz="2000" dirty="0" smtClean="0">
                <a:solidFill>
                  <a:srgbClr val="000000"/>
                </a:solidFill>
              </a:rPr>
              <a:t>alad potatoes are good </a:t>
            </a:r>
            <a:r>
              <a:rPr lang="en-US" altLang="en-US" sz="2000" dirty="0">
                <a:solidFill>
                  <a:srgbClr val="000000"/>
                </a:solidFill>
              </a:rPr>
              <a:t>for steaming, roasting and making potato salads</a:t>
            </a:r>
            <a:r>
              <a:rPr lang="en-US" altLang="en-US" sz="20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spcBef>
                <a:spcPct val="50000"/>
              </a:spcBef>
              <a:buSzTx/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Before cooking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translucent, firm, moist, pasty.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When cooked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hold their shape well, firm to the bite.</a:t>
            </a:r>
          </a:p>
          <a:p>
            <a:pPr marL="0" indent="0"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Popular varieties: Charlotte, Maris Peer.</a:t>
            </a:r>
          </a:p>
          <a:p>
            <a:pPr marL="0" indent="0"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Other varieties: Annabelle, Anya, Bambino, Carlingford,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Corolle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Duke of York,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Exquisa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Galante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Inca Dawn, Jazzy, Kestrel, Pink Fir Apple, Nicola,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Pentland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Javelin, Baby Gem.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Charlot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309" y="1923798"/>
            <a:ext cx="1807360" cy="180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S:\Shared\EDUCATION TEAM FILES\Photographs Oct 2018 onwards\potato sal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489" y="4594079"/>
            <a:ext cx="1911569" cy="127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18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Smooth potatoes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505076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SzTx/>
              <a:buNone/>
            </a:pPr>
            <a:r>
              <a:rPr lang="en-US" altLang="en-US" sz="2000" dirty="0" smtClean="0">
                <a:solidFill>
                  <a:srgbClr val="000000"/>
                </a:solidFill>
              </a:rPr>
              <a:t>Smooth potatoes </a:t>
            </a:r>
            <a:r>
              <a:rPr lang="en-US" altLang="en-US" sz="2000" dirty="0">
                <a:solidFill>
                  <a:srgbClr val="000000"/>
                </a:solidFill>
              </a:rPr>
              <a:t>are good for boiling, mashing and making potato wedges</a:t>
            </a:r>
            <a:r>
              <a:rPr lang="en-US" altLang="en-US" sz="20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spcBef>
                <a:spcPct val="50000"/>
              </a:spcBef>
              <a:buSzTx/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Before cooking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translucent, firm, moist, pasty.</a:t>
            </a:r>
          </a:p>
          <a:p>
            <a:pPr marL="0" indent="0"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When cooked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hold their shape well, firm to the bite.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Popular varieties: Desiree.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Other varieties: Accord, Apache, Chopin,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Dunford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Estima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Harmony, Lady Balfour,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Marabel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Marfona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Maris Bard, Melody, Mozart, Nadine, Vivaldi.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Desi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972" y="1920656"/>
            <a:ext cx="1633624" cy="163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:\Shared\EDUCATION TEAM FILES\Photographs Oct 2018 onwards\Large size photos\mashed pota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858" y="3661384"/>
            <a:ext cx="2140832" cy="141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Shared\EDUCATION TEAM FILES\Photographs Oct 2018 onwards\Medium size photos\Food and Drinks\potato wedges shutterstock_391360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134" y="5080800"/>
            <a:ext cx="1982035" cy="132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36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science of potatoes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4295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Different potatoes have different textures when </a:t>
            </a:r>
            <a:r>
              <a:rPr lang="en-GB" sz="2000" dirty="0" smtClean="0"/>
              <a:t>cooked.</a:t>
            </a: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Vary </a:t>
            </a:r>
            <a:r>
              <a:rPr lang="en-GB" sz="2000" dirty="0"/>
              <a:t>from fluffy to smooth due to cell changes during </a:t>
            </a:r>
            <a:r>
              <a:rPr lang="en-GB" sz="2000" dirty="0" smtClean="0"/>
              <a:t>cooking: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starch </a:t>
            </a:r>
            <a:r>
              <a:rPr lang="en-GB" sz="2000" dirty="0"/>
              <a:t>absorbs </a:t>
            </a:r>
            <a:r>
              <a:rPr lang="en-GB" sz="2000" dirty="0" smtClean="0"/>
              <a:t>water;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starch </a:t>
            </a:r>
            <a:r>
              <a:rPr lang="en-GB" sz="2000" dirty="0"/>
              <a:t>cells </a:t>
            </a:r>
            <a:r>
              <a:rPr lang="en-GB" sz="2000" dirty="0" smtClean="0"/>
              <a:t>swell;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cells </a:t>
            </a:r>
            <a:r>
              <a:rPr lang="en-GB" sz="2000" dirty="0"/>
              <a:t>begin to break </a:t>
            </a:r>
            <a:r>
              <a:rPr lang="en-GB" sz="2000" dirty="0" smtClean="0"/>
              <a:t>down;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new </a:t>
            </a:r>
            <a:r>
              <a:rPr lang="en-GB" sz="2000" dirty="0"/>
              <a:t>potatoes hold their shape best because starch cells are less </a:t>
            </a:r>
            <a:r>
              <a:rPr lang="en-GB" sz="2000" dirty="0" smtClean="0"/>
              <a:t>mature.</a:t>
            </a:r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9322791" y="1829095"/>
            <a:ext cx="2052627" cy="4422984"/>
            <a:chOff x="9588798" y="1995349"/>
            <a:chExt cx="2052627" cy="44229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71333"/>
            <a:stretch/>
          </p:blipFill>
          <p:spPr>
            <a:xfrm>
              <a:off x="9657154" y="4900700"/>
              <a:ext cx="1939101" cy="1517633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r="69655"/>
            <a:stretch/>
          </p:blipFill>
          <p:spPr>
            <a:xfrm>
              <a:off x="9588798" y="1995349"/>
              <a:ext cx="2052627" cy="151763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36114" r="34932"/>
            <a:stretch/>
          </p:blipFill>
          <p:spPr>
            <a:xfrm>
              <a:off x="9635874" y="3383067"/>
              <a:ext cx="1958476" cy="1517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548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Varieties of potatoes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564</Words>
  <Application>Microsoft Office PowerPoint</Application>
  <PresentationFormat>Widescreen</PresentationFormat>
  <Paragraphs>71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Varieties of potatoes</vt:lpstr>
      <vt:lpstr>What is a potato?</vt:lpstr>
      <vt:lpstr>A brief history </vt:lpstr>
      <vt:lpstr>British potatoes </vt:lpstr>
      <vt:lpstr>New varieties </vt:lpstr>
      <vt:lpstr>Know your potatoes</vt:lpstr>
      <vt:lpstr>Fluffy potatoes</vt:lpstr>
      <vt:lpstr>Salad potatoes</vt:lpstr>
      <vt:lpstr>Smooth potatoes</vt:lpstr>
      <vt:lpstr>The science of potatoes </vt:lpstr>
      <vt:lpstr>Varieties of potatoes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31</cp:revision>
  <dcterms:created xsi:type="dcterms:W3CDTF">2018-10-10T09:22:08Z</dcterms:created>
  <dcterms:modified xsi:type="dcterms:W3CDTF">2019-09-05T08:03:56Z</dcterms:modified>
</cp:coreProperties>
</file>