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50" r:id="rId5"/>
    <p:sldMasterId id="2147483652" r:id="rId6"/>
    <p:sldMasterId id="2147483656" r:id="rId7"/>
  </p:sldMasterIdLst>
  <p:sldIdLst>
    <p:sldId id="256" r:id="rId8"/>
    <p:sldId id="259" r:id="rId9"/>
    <p:sldId id="262" r:id="rId10"/>
    <p:sldId id="263" r:id="rId11"/>
    <p:sldId id="267" r:id="rId12"/>
    <p:sldId id="268" r:id="rId13"/>
    <p:sldId id="270" r:id="rId14"/>
    <p:sldId id="269" r:id="rId15"/>
    <p:sldId id="266" r:id="rId16"/>
    <p:sldId id="265" r:id="rId17"/>
    <p:sldId id="261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7BFD4"/>
    <a:srgbClr val="584288"/>
    <a:srgbClr val="F9D4B6"/>
    <a:srgbClr val="EDAD80"/>
    <a:srgbClr val="E46B2F"/>
    <a:srgbClr val="ED6B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875"/>
    <p:restoredTop sz="94655"/>
  </p:normalViewPr>
  <p:slideViewPr>
    <p:cSldViewPr snapToGrid="0" snapToObjects="1">
      <p:cViewPr varScale="1">
        <p:scale>
          <a:sx n="73" d="100"/>
          <a:sy n="73" d="100"/>
        </p:scale>
        <p:origin x="66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10" Type="http://schemas.openxmlformats.org/officeDocument/2006/relationships/slide" Target="slides/slide3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2452" y="3531477"/>
            <a:ext cx="9144000" cy="733096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4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1072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53512" y="587760"/>
            <a:ext cx="9144000" cy="635491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000" b="1" i="0">
                <a:solidFill>
                  <a:srgbClr val="584288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Section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53512" y="3065488"/>
            <a:ext cx="9144000" cy="3087973"/>
          </a:xfrm>
          <a:prstGeom prst="rect">
            <a:avLst/>
          </a:prstGeom>
        </p:spPr>
        <p:txBody>
          <a:bodyPr lIns="0" tIns="0" rIns="0" bIns="0" numCol="1"/>
          <a:lstStyle>
            <a:lvl1pPr marL="285750" indent="-285750" algn="l">
              <a:buFont typeface="Arial" charset="0"/>
              <a:buChar char="•"/>
              <a:defRPr sz="1800"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3767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69274" y="1563798"/>
            <a:ext cx="9720000" cy="72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3400" b="1" i="0">
                <a:solidFill>
                  <a:srgbClr val="584288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Heading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69276" y="2571092"/>
            <a:ext cx="9720000" cy="36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>
              <a:buSzPct val="90000"/>
              <a:buFont typeface="Arial" charset="0"/>
              <a:buChar char="•"/>
              <a:defRPr sz="18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Text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1343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6209274" y="2571092"/>
            <a:ext cx="4680000" cy="3600000"/>
          </a:xfrm>
          <a:prstGeom prst="rect">
            <a:avLst/>
          </a:prstGeom>
          <a:solidFill>
            <a:srgbClr val="C7BF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69276" y="2571092"/>
            <a:ext cx="4680000" cy="360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285750" indent="-285750">
              <a:buSzPct val="90000"/>
              <a:buFont typeface="Arial" charset="0"/>
              <a:buChar char="•"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Body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398461" y="2760281"/>
            <a:ext cx="4320000" cy="324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Body text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169276" y="1563798"/>
            <a:ext cx="97200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3400" b="1" i="0">
                <a:solidFill>
                  <a:srgbClr val="584288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Heading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007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foodafactoflife.org.uk/" TargetMode="Externa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oodafactoflife.org.uk/" TargetMode="Externa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foodafactoflife.org.uk/" TargetMode="Externa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oodafactoflife.org.uk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39453" y="358589"/>
            <a:ext cx="2044335" cy="1435165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5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Food –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8885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831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2393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8143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Raspberries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166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What are these?</a:t>
            </a:r>
            <a:endParaRPr lang="en-US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4091493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 smtClean="0"/>
              <a:t>These are raspberries.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GB" sz="2800" dirty="0" smtClean="0"/>
              <a:t>Raspberries</a:t>
            </a:r>
            <a:r>
              <a:rPr lang="en-US" sz="2800" dirty="0" smtClean="0"/>
              <a:t> are a fruit.</a:t>
            </a:r>
            <a:endParaRPr lang="en-GB" sz="2800" dirty="0"/>
          </a:p>
          <a:p>
            <a:pPr marL="0" indent="0">
              <a:buNone/>
            </a:pPr>
            <a:endParaRPr lang="en-GB" sz="28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60782" y="2123234"/>
            <a:ext cx="6612144" cy="3891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713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What are these?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800" dirty="0" smtClean="0"/>
              <a:t>They all use raspberries</a:t>
            </a:r>
            <a:r>
              <a:rPr lang="en-GB" sz="2800" dirty="0"/>
              <a:t>.</a:t>
            </a:r>
          </a:p>
          <a:p>
            <a:pPr marL="0" indent="0">
              <a:buNone/>
            </a:pPr>
            <a:endParaRPr lang="en-GB" sz="28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50226" y="2904608"/>
            <a:ext cx="2559309" cy="255746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58070" y="3662070"/>
            <a:ext cx="2492156" cy="166143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9339" y="3486107"/>
            <a:ext cx="2809301" cy="187286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40335" y="3486107"/>
            <a:ext cx="2637984" cy="2175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482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Where do </a:t>
            </a:r>
            <a:r>
              <a:rPr lang="en-GB" sz="3600" dirty="0"/>
              <a:t>raspberries</a:t>
            </a:r>
            <a:r>
              <a:rPr lang="en-GB" dirty="0" smtClean="0"/>
              <a:t> </a:t>
            </a:r>
            <a:r>
              <a:rPr lang="en-GB" dirty="0"/>
              <a:t>come from?</a:t>
            </a:r>
            <a:br>
              <a:rPr lang="en-GB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800" dirty="0" smtClean="0"/>
              <a:t>Raspberries grow in the UK.</a:t>
            </a:r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r>
              <a:rPr lang="en-GB" sz="2800" dirty="0" smtClean="0"/>
              <a:t>Raspberries are from a plant.</a:t>
            </a:r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r>
              <a:rPr lang="en-GB" sz="2800" dirty="0"/>
              <a:t>They grow </a:t>
            </a:r>
            <a:r>
              <a:rPr lang="en-GB" sz="2800" dirty="0" smtClean="0"/>
              <a:t>above the ground.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Raspberries contain small seeds.</a:t>
            </a:r>
            <a:endParaRPr lang="en-GB" sz="2800" dirty="0"/>
          </a:p>
          <a:p>
            <a:pPr marL="0" indent="0">
              <a:buNone/>
            </a:pPr>
            <a:endParaRPr lang="en-GB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7978" y="2571092"/>
            <a:ext cx="5015935" cy="3343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482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Where do </a:t>
            </a:r>
            <a:r>
              <a:rPr lang="en-GB" sz="3600" dirty="0"/>
              <a:t>raspberries</a:t>
            </a:r>
            <a:r>
              <a:rPr lang="en-GB" dirty="0" smtClean="0"/>
              <a:t> </a:t>
            </a:r>
            <a:r>
              <a:rPr lang="en-GB" dirty="0"/>
              <a:t>come from?</a:t>
            </a:r>
            <a:br>
              <a:rPr lang="en-GB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4612092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 smtClean="0"/>
              <a:t>Raspberries are picked when they are ready (ripe).</a:t>
            </a:r>
            <a:endParaRPr lang="en-GB" sz="2800" dirty="0" smtClean="0"/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r>
              <a:rPr lang="en-GB" sz="2800" dirty="0" smtClean="0"/>
              <a:t>Have </a:t>
            </a:r>
            <a:r>
              <a:rPr lang="en-GB" sz="2800" dirty="0"/>
              <a:t>you seen raspberries growing before?</a:t>
            </a:r>
          </a:p>
          <a:p>
            <a:pPr marL="0" indent="0">
              <a:buNone/>
            </a:pPr>
            <a:endParaRPr lang="en-GB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75373" y="2571092"/>
            <a:ext cx="5103105" cy="3402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437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84512" y="2425519"/>
            <a:ext cx="6612144" cy="389114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Raspberries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231524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 smtClean="0"/>
              <a:t>Raspberries </a:t>
            </a:r>
            <a:r>
              <a:rPr lang="en-GB" sz="2800" dirty="0"/>
              <a:t>can </a:t>
            </a:r>
            <a:r>
              <a:rPr lang="en-GB" sz="2800" dirty="0" smtClean="0"/>
              <a:t>be purchased:</a:t>
            </a:r>
          </a:p>
          <a:p>
            <a:r>
              <a:rPr lang="en-US" sz="2800" dirty="0"/>
              <a:t>f</a:t>
            </a:r>
            <a:r>
              <a:rPr lang="en-US" sz="2800" dirty="0" smtClean="0"/>
              <a:t>resh;</a:t>
            </a:r>
          </a:p>
          <a:p>
            <a:r>
              <a:rPr lang="en-US" sz="2800" dirty="0"/>
              <a:t>f</a:t>
            </a:r>
            <a:r>
              <a:rPr lang="en-US" sz="2800" dirty="0" smtClean="0"/>
              <a:t>rozen;</a:t>
            </a:r>
          </a:p>
          <a:p>
            <a:r>
              <a:rPr lang="en-US" sz="2800" dirty="0"/>
              <a:t>c</a:t>
            </a:r>
            <a:r>
              <a:rPr lang="en-US" sz="2800" dirty="0" smtClean="0"/>
              <a:t>anned.</a:t>
            </a:r>
            <a:endParaRPr lang="en-GB" sz="2800" dirty="0"/>
          </a:p>
          <a:p>
            <a:pPr marL="0" indent="0">
              <a:buNone/>
            </a:pP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231067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Dishes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4276931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 smtClean="0"/>
              <a:t>Raspberries </a:t>
            </a:r>
            <a:r>
              <a:rPr lang="en-GB" sz="2800" dirty="0"/>
              <a:t>can </a:t>
            </a:r>
            <a:r>
              <a:rPr lang="en-GB" sz="2800" dirty="0" smtClean="0"/>
              <a:t>be eaten raw – just wash first.</a:t>
            </a:r>
            <a:endParaRPr lang="en-GB" sz="2800" dirty="0"/>
          </a:p>
          <a:p>
            <a:pPr marL="0" indent="0">
              <a:buNone/>
            </a:pPr>
            <a:endParaRPr lang="en-GB" sz="2800" dirty="0" smtClean="0"/>
          </a:p>
          <a:p>
            <a:pPr marL="0" indent="0">
              <a:buNone/>
            </a:pPr>
            <a:r>
              <a:rPr lang="en-GB" sz="2800" dirty="0"/>
              <a:t>R</a:t>
            </a:r>
            <a:r>
              <a:rPr lang="en-GB" sz="2800" dirty="0" smtClean="0"/>
              <a:t>aspberries </a:t>
            </a:r>
            <a:r>
              <a:rPr lang="en-GB" sz="2800" dirty="0"/>
              <a:t>can be used in lots of </a:t>
            </a:r>
            <a:r>
              <a:rPr lang="en-GB" sz="2800" dirty="0" smtClean="0"/>
              <a:t>dishes.</a:t>
            </a:r>
            <a:endParaRPr lang="en-GB" sz="2800" dirty="0"/>
          </a:p>
          <a:p>
            <a:pPr marL="0" indent="0">
              <a:buNone/>
            </a:pPr>
            <a:endParaRPr lang="en-GB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95452" y="3704160"/>
            <a:ext cx="2559309" cy="255746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08074" y="4371092"/>
            <a:ext cx="2492156" cy="166143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45460" y="1697545"/>
            <a:ext cx="2809301" cy="187286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79648" y="1650233"/>
            <a:ext cx="2637984" cy="2175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465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Similar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4276931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 smtClean="0"/>
              <a:t>Blackberries, strawberries and blueberries are similar to raspberries.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They are all known as ‘berries’ (a fruit).</a:t>
            </a:r>
            <a:endParaRPr lang="en-GB" sz="2800" dirty="0"/>
          </a:p>
          <a:p>
            <a:pPr marL="0" indent="0">
              <a:buNone/>
            </a:pPr>
            <a:endParaRPr lang="en-GB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15199" y="1631910"/>
            <a:ext cx="3676650" cy="24511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29637" y="4484537"/>
            <a:ext cx="3048000" cy="203301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78510" y="3797629"/>
            <a:ext cx="3322540" cy="2373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538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38724" y="2401463"/>
            <a:ext cx="3181100" cy="187202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8" name="Right Arrow 7"/>
          <p:cNvSpPr/>
          <p:nvPr/>
        </p:nvSpPr>
        <p:spPr>
          <a:xfrm>
            <a:off x="3696502" y="3078990"/>
            <a:ext cx="936104" cy="648072"/>
          </a:xfrm>
          <a:prstGeom prst="right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/>
          <p:cNvSpPr txBox="1"/>
          <p:nvPr/>
        </p:nvSpPr>
        <p:spPr>
          <a:xfrm>
            <a:off x="503855" y="4290484"/>
            <a:ext cx="36606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Raspberries are grown for our food.</a:t>
            </a: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32606" y="4338149"/>
            <a:ext cx="25576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Raspberries</a:t>
            </a: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013735" y="4410865"/>
            <a:ext cx="28514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Lots of dishes use raspberries.</a:t>
            </a: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ight Arrow 8"/>
          <p:cNvSpPr/>
          <p:nvPr/>
        </p:nvSpPr>
        <p:spPr>
          <a:xfrm>
            <a:off x="7741451" y="2957255"/>
            <a:ext cx="936104" cy="648072"/>
          </a:xfrm>
          <a:prstGeom prst="right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13735" y="2339476"/>
            <a:ext cx="2809301" cy="187286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9118" y="2368984"/>
            <a:ext cx="2792522" cy="1861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09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Do you like raspberries?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93641" y="2283798"/>
            <a:ext cx="5940422" cy="3960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09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Raspberries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3600" dirty="0"/>
              <a:t>For further information, go to:</a:t>
            </a:r>
          </a:p>
          <a:p>
            <a:pPr marL="0" indent="0" algn="ctr">
              <a:buNone/>
            </a:pPr>
            <a:r>
              <a:rPr lang="en-US" sz="3600" dirty="0"/>
              <a:t>www.foodafactoflife.org.uk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76902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D5B78CA333243439763E4169A5FEB7F" ma:contentTypeVersion="12" ma:contentTypeDescription="Create a new document." ma:contentTypeScope="" ma:versionID="b134f5e88b3ea123a910815f09e865d3">
  <xsd:schema xmlns:xsd="http://www.w3.org/2001/XMLSchema" xmlns:xs="http://www.w3.org/2001/XMLSchema" xmlns:p="http://schemas.microsoft.com/office/2006/metadata/properties" xmlns:ns2="c53071f4-7f44-43fd-895c-8e7b6a3746b0" xmlns:ns3="ead97cfe-a968-427f-b02b-893e6ba0355a" targetNamespace="http://schemas.microsoft.com/office/2006/metadata/properties" ma:root="true" ma:fieldsID="58644792baf05f14ca744c1dc1f1ca86" ns2:_="" ns3:_="">
    <xsd:import namespace="c53071f4-7f44-43fd-895c-8e7b6a3746b0"/>
    <xsd:import namespace="ead97cfe-a968-427f-b02b-893e6ba0355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3071f4-7f44-43fd-895c-8e7b6a3746b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d97cfe-a968-427f-b02b-893e6ba0355a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2BBC411-4347-4F0A-87F7-A41C90FC415D}">
  <ds:schemaRefs>
    <ds:schemaRef ds:uri="c53071f4-7f44-43fd-895c-8e7b6a3746b0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ead97cfe-a968-427f-b02b-893e6ba0355a"/>
    <ds:schemaRef ds:uri="http://purl.org/dc/terms/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E0E5C743-3B65-46EC-AE54-DC41510A5E0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05202D6-AA86-4F72-987D-2D473048248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53071f4-7f44-43fd-895c-8e7b6a3746b0"/>
    <ds:schemaRef ds:uri="ead97cfe-a968-427f-b02b-893e6ba0355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180</TotalTime>
  <Words>161</Words>
  <Application>Microsoft Office PowerPoint</Application>
  <PresentationFormat>Widescreen</PresentationFormat>
  <Paragraphs>40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Office Theme</vt:lpstr>
      <vt:lpstr>Custom Design</vt:lpstr>
      <vt:lpstr>1_Custom Design</vt:lpstr>
      <vt:lpstr>3_Custom Design</vt:lpstr>
      <vt:lpstr>Raspberries</vt:lpstr>
      <vt:lpstr>What are these?</vt:lpstr>
      <vt:lpstr>What are these?</vt:lpstr>
      <vt:lpstr>Where do raspberries come from? </vt:lpstr>
      <vt:lpstr>Where do raspberries come from? </vt:lpstr>
      <vt:lpstr>Raspberries</vt:lpstr>
      <vt:lpstr>Dishes</vt:lpstr>
      <vt:lpstr>Similar</vt:lpstr>
      <vt:lpstr>Summary</vt:lpstr>
      <vt:lpstr>Do you like raspberries?</vt:lpstr>
      <vt:lpstr>Raspberries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Glenn Carter</dc:creator>
  <cp:lastModifiedBy>Elsa Healey</cp:lastModifiedBy>
  <cp:revision>45</cp:revision>
  <dcterms:created xsi:type="dcterms:W3CDTF">2018-10-10T09:22:08Z</dcterms:created>
  <dcterms:modified xsi:type="dcterms:W3CDTF">2021-01-19T14:08:20Z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0x010100BD5B78CA333243439763E4169A5FEB7F</vt:lpwstr>
  </property>
</Properties>
</file>