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sldIdLst>
    <p:sldId id="256" r:id="rId7"/>
    <p:sldId id="262" r:id="rId8"/>
    <p:sldId id="263"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65" r:id="rId26"/>
  </p:sldIdLst>
  <p:sldSz cx="18288000" cy="10287000"/>
  <p:notesSz cx="6858000" cy="9144000"/>
  <p:embeddedFontLst>
    <p:embeddedFont>
      <p:font typeface="Source Sans 3 SemiBold" panose="020B0604020202020204" charset="0"/>
      <p:bold r:id="rId27"/>
      <p:boldItalic r:id="rId28"/>
    </p:embeddedFont>
    <p:embeddedFont>
      <p:font typeface="Source Sans Pro" panose="020B0503030403020204" pitchFamily="34" charset="0"/>
      <p:regular r:id="rId29"/>
      <p:bold r:id="rId30"/>
      <p:italic r:id="rId31"/>
      <p:boldItalic r:id="rId32"/>
    </p:embeddedFont>
    <p:embeddedFont>
      <p:font typeface="Source Sans Pro Light" panose="020B0403030403020204" pitchFamily="34" charset="0"/>
      <p:regular r:id="rId33"/>
      <p:italic r:id="rId34"/>
    </p:embeddedFont>
    <p:embeddedFont>
      <p:font typeface="Source Sans Pro SemiBold" panose="020B0603030403020204" pitchFamily="34" charset="0"/>
      <p:bold r:id="rId35"/>
      <p:boldItalic r:id="rId36"/>
    </p:embeddedFont>
    <p:embeddedFont>
      <p:font typeface="Source Sans Pro Semi-Bold" panose="020B0604020202020204"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56"/>
            <p14:sldId id="262"/>
            <p14:sldId id="263"/>
            <p14:sldId id="266"/>
            <p14:sldId id="267"/>
            <p14:sldId id="268"/>
            <p14:sldId id="269"/>
            <p14:sldId id="270"/>
            <p14:sldId id="271"/>
            <p14:sldId id="272"/>
            <p14:sldId id="273"/>
            <p14:sldId id="274"/>
            <p14:sldId id="275"/>
            <p14:sldId id="276"/>
            <p14:sldId id="277"/>
            <p14:sldId id="278"/>
            <p14:sldId id="279"/>
            <p14:sldId id="280"/>
            <p14:sldId id="281"/>
            <p14:sldId id="2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font" Target="fonts/font8.fntdata"/><Relationship Id="rId42"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3.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7.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Theobald" userId="e5e96d6a-dffb-4be3-a7c9-5724c0a71d0d" providerId="ADAL" clId="{8198538B-C0E0-4215-931D-B5281D5D4D48}"/>
    <pc:docChg chg="undo custSel modSld">
      <pc:chgData name="Claire Theobald" userId="e5e96d6a-dffb-4be3-a7c9-5724c0a71d0d" providerId="ADAL" clId="{8198538B-C0E0-4215-931D-B5281D5D4D48}" dt="2026-09-08T05:06:39.072" v="14" actId="931"/>
      <pc:docMkLst>
        <pc:docMk/>
      </pc:docMkLst>
      <pc:sldChg chg="addSp delSp modSp mod">
        <pc:chgData name="Claire Theobald" userId="e5e96d6a-dffb-4be3-a7c9-5724c0a71d0d" providerId="ADAL" clId="{8198538B-C0E0-4215-931D-B5281D5D4D48}" dt="2026-09-08T05:06:16.876" v="9" actId="931"/>
        <pc:sldMkLst>
          <pc:docMk/>
          <pc:sldMk cId="0" sldId="256"/>
        </pc:sldMkLst>
        <pc:spChg chg="add del mod">
          <ac:chgData name="Claire Theobald" userId="e5e96d6a-dffb-4be3-a7c9-5724c0a71d0d" providerId="ADAL" clId="{8198538B-C0E0-4215-931D-B5281D5D4D48}" dt="2026-09-08T05:05:00.567" v="5" actId="931"/>
          <ac:spMkLst>
            <pc:docMk/>
            <pc:sldMk cId="0" sldId="256"/>
            <ac:spMk id="7" creationId="{096D4745-18D4-0976-66FD-E0AA5945EF89}"/>
          </ac:spMkLst>
        </pc:spChg>
        <pc:spChg chg="add del mod">
          <ac:chgData name="Claire Theobald" userId="e5e96d6a-dffb-4be3-a7c9-5724c0a71d0d" providerId="ADAL" clId="{8198538B-C0E0-4215-931D-B5281D5D4D48}" dt="2026-09-08T05:06:16.876" v="9" actId="931"/>
          <ac:spMkLst>
            <pc:docMk/>
            <pc:sldMk cId="0" sldId="256"/>
            <ac:spMk id="11" creationId="{608E4DC5-F6B5-4B60-8D08-E1E4C640EA91}"/>
          </ac:spMkLst>
        </pc:spChg>
        <pc:picChg chg="add del mod">
          <ac:chgData name="Claire Theobald" userId="e5e96d6a-dffb-4be3-a7c9-5724c0a71d0d" providerId="ADAL" clId="{8198538B-C0E0-4215-931D-B5281D5D4D48}" dt="2026-09-08T05:04:53.589" v="3" actId="478"/>
          <ac:picMkLst>
            <pc:docMk/>
            <pc:sldMk cId="0" sldId="256"/>
            <ac:picMk id="3" creationId="{C884CF4E-9C95-1C7C-BE3C-14765DAC993B}"/>
          </ac:picMkLst>
        </pc:picChg>
        <pc:picChg chg="del">
          <ac:chgData name="Claire Theobald" userId="e5e96d6a-dffb-4be3-a7c9-5724c0a71d0d" providerId="ADAL" clId="{8198538B-C0E0-4215-931D-B5281D5D4D48}" dt="2026-09-08T05:04:54.961" v="4" actId="478"/>
          <ac:picMkLst>
            <pc:docMk/>
            <pc:sldMk cId="0" sldId="256"/>
            <ac:picMk id="6" creationId="{DD2DAE35-A9C7-9D9E-8F66-05F671BA485D}"/>
          </ac:picMkLst>
        </pc:picChg>
        <pc:picChg chg="add del mod ord">
          <ac:chgData name="Claire Theobald" userId="e5e96d6a-dffb-4be3-a7c9-5724c0a71d0d" providerId="ADAL" clId="{8198538B-C0E0-4215-931D-B5281D5D4D48}" dt="2026-09-08T05:06:09.013" v="8" actId="478"/>
          <ac:picMkLst>
            <pc:docMk/>
            <pc:sldMk cId="0" sldId="256"/>
            <ac:picMk id="9" creationId="{D89C48FB-F949-B44F-6AA5-9B9919B8D028}"/>
          </ac:picMkLst>
        </pc:picChg>
        <pc:picChg chg="add mod ord">
          <ac:chgData name="Claire Theobald" userId="e5e96d6a-dffb-4be3-a7c9-5724c0a71d0d" providerId="ADAL" clId="{8198538B-C0E0-4215-931D-B5281D5D4D48}" dt="2026-09-08T05:06:16.876" v="9" actId="931"/>
          <ac:picMkLst>
            <pc:docMk/>
            <pc:sldMk cId="0" sldId="256"/>
            <ac:picMk id="13" creationId="{A58CF70C-FC05-C522-66CB-EBCDCE40B922}"/>
          </ac:picMkLst>
        </pc:picChg>
      </pc:sldChg>
      <pc:sldChg chg="addSp delSp modSp mod">
        <pc:chgData name="Claire Theobald" userId="e5e96d6a-dffb-4be3-a7c9-5724c0a71d0d" providerId="ADAL" clId="{8198538B-C0E0-4215-931D-B5281D5D4D48}" dt="2026-09-08T05:06:39.072" v="14" actId="931"/>
        <pc:sldMkLst>
          <pc:docMk/>
          <pc:sldMk cId="0" sldId="265"/>
        </pc:sldMkLst>
        <pc:spChg chg="add del">
          <ac:chgData name="Claire Theobald" userId="e5e96d6a-dffb-4be3-a7c9-5724c0a71d0d" providerId="ADAL" clId="{8198538B-C0E0-4215-931D-B5281D5D4D48}" dt="2026-09-08T05:06:39.072" v="14" actId="931"/>
          <ac:spMkLst>
            <pc:docMk/>
            <pc:sldMk cId="0" sldId="265"/>
            <ac:spMk id="11" creationId="{2A4D0C7D-A575-48A5-CFA1-2CE072350EAC}"/>
          </ac:spMkLst>
        </pc:spChg>
        <pc:picChg chg="add mod ord">
          <ac:chgData name="Claire Theobald" userId="e5e96d6a-dffb-4be3-a7c9-5724c0a71d0d" providerId="ADAL" clId="{8198538B-C0E0-4215-931D-B5281D5D4D48}" dt="2026-09-08T05:06:39.072" v="14" actId="931"/>
          <ac:picMkLst>
            <pc:docMk/>
            <pc:sldMk cId="0" sldId="265"/>
            <ac:picMk id="3" creationId="{60C7E6AA-293F-7854-B987-84DF329E1FAB}"/>
          </ac:picMkLst>
        </pc:picChg>
        <pc:picChg chg="add del">
          <ac:chgData name="Claire Theobald" userId="e5e96d6a-dffb-4be3-a7c9-5724c0a71d0d" providerId="ADAL" clId="{8198538B-C0E0-4215-931D-B5281D5D4D48}" dt="2026-09-08T05:06:31.844" v="12" actId="478"/>
          <ac:picMkLst>
            <pc:docMk/>
            <pc:sldMk cId="0" sldId="265"/>
            <ac:picMk id="9" creationId="{CBCD362C-BE25-EC82-7B7B-DD34CEB9983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0B57125-827F-CF4A-095A-5403CF34501A}"/>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dirty="0"/>
              <a:t>Click to edit Master text styles</a:t>
            </a:r>
          </a:p>
        </p:txBody>
      </p:sp>
    </p:spTree>
    <p:extLst>
      <p:ext uri="{BB962C8B-B14F-4D97-AF65-F5344CB8AC3E}">
        <p14:creationId xmlns:p14="http://schemas.microsoft.com/office/powerpoint/2010/main" val="283088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081B947C-AEBF-4A1E-D502-F9B07E41EAFF}"/>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dirty="0"/>
              <a:t>Click to edit Master text styles</a:t>
            </a:r>
          </a:p>
        </p:txBody>
      </p:sp>
    </p:spTree>
    <p:extLst>
      <p:ext uri="{BB962C8B-B14F-4D97-AF65-F5344CB8AC3E}">
        <p14:creationId xmlns:p14="http://schemas.microsoft.com/office/powerpoint/2010/main" val="398570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F48C537-5EC1-2BB4-0E32-F42C61613DF1}"/>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dirty="0"/>
              <a:t>Click to edit Master text styles</a:t>
            </a:r>
          </a:p>
        </p:txBody>
      </p:sp>
    </p:spTree>
    <p:extLst>
      <p:ext uri="{BB962C8B-B14F-4D97-AF65-F5344CB8AC3E}">
        <p14:creationId xmlns:p14="http://schemas.microsoft.com/office/powerpoint/2010/main" val="88587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096BAA7-E959-D1D5-C19A-7B3DECBAB5DA}"/>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dirty="0"/>
              <a:t>Click to edit Master text styles</a:t>
            </a:r>
          </a:p>
        </p:txBody>
      </p:sp>
    </p:spTree>
    <p:extLst>
      <p:ext uri="{BB962C8B-B14F-4D97-AF65-F5344CB8AC3E}">
        <p14:creationId xmlns:p14="http://schemas.microsoft.com/office/powerpoint/2010/main" val="381387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8.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5.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ww.nhs.uk/Livewell/Goodfood/Pages/fish-shellfish.aspx" TargetMode="External"/><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hyperlink" Target="http://www.msc.org/"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DC5C4D-29D4-9D68-3D66-FA7560FCE1F4}"/>
              </a:ext>
            </a:extLst>
          </p:cNvPr>
          <p:cNvSpPr>
            <a:spLocks noGrp="1"/>
          </p:cNvSpPr>
          <p:nvPr>
            <p:ph type="body" sz="quarter" idx="11"/>
          </p:nvPr>
        </p:nvSpPr>
        <p:spPr/>
        <p:txBody>
          <a:bodyPr lIns="91440" tIns="45720" rIns="91440" bIns="45720" anchor="t"/>
          <a:lstStyle/>
          <a:p>
            <a:r>
              <a:rPr lang="en-GB">
                <a:ea typeface="Source Sans Pro SemiBold"/>
              </a:rPr>
              <a:t>The Eatwell Guide</a:t>
            </a:r>
            <a:endParaRPr lang="en-GB"/>
          </a:p>
        </p:txBody>
      </p:sp>
      <p:pic>
        <p:nvPicPr>
          <p:cNvPr id="13" name="Picture Placeholder 12">
            <a:extLst>
              <a:ext uri="{FF2B5EF4-FFF2-40B4-BE49-F238E27FC236}">
                <a16:creationId xmlns:a16="http://schemas.microsoft.com/office/drawing/2014/main" id="{A58CF70C-FC05-C522-66CB-EBCDCE40B92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9832" r="9832"/>
          <a:stretch>
            <a:fillRect/>
          </a:stretch>
        </p:blipFill>
        <p:spPr>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63294" y="672207"/>
            <a:ext cx="13521231" cy="830997"/>
          </a:xfrm>
          <a:prstGeom prst="rect">
            <a:avLst/>
          </a:prstGeom>
        </p:spPr>
        <p:txBody>
          <a:bodyPr wrap="square" lIns="0" tIns="0" rIns="0" bIns="0" rtlCol="0" anchor="t">
            <a:spAutoFit/>
          </a:bodyPr>
          <a:lstStyle/>
          <a:p>
            <a:r>
              <a:rPr lang="en-US" sz="5400" b="1" dirty="0">
                <a:solidFill>
                  <a:srgbClr val="34713B"/>
                </a:solidFill>
                <a:latin typeface="Source Sans Pro Semi-Bold"/>
                <a:ea typeface="Source Sans Pro Semi-Bold"/>
                <a:cs typeface="Source Sans Pro Semi-Bold"/>
              </a:rPr>
              <a:t>Eatwell models throughout the world</a:t>
            </a:r>
          </a:p>
        </p:txBody>
      </p:sp>
      <p:sp>
        <p:nvSpPr>
          <p:cNvPr id="13" name="TextBox 12">
            <a:extLst>
              <a:ext uri="{FF2B5EF4-FFF2-40B4-BE49-F238E27FC236}">
                <a16:creationId xmlns:a16="http://schemas.microsoft.com/office/drawing/2014/main" id="{749FAE51-6014-1CD1-BFBE-D367716AC3D0}"/>
              </a:ext>
            </a:extLst>
          </p:cNvPr>
          <p:cNvSpPr txBox="1"/>
          <p:nvPr/>
        </p:nvSpPr>
        <p:spPr>
          <a:xfrm>
            <a:off x="6114233" y="4944341"/>
            <a:ext cx="212013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dirty="0">
                <a:latin typeface="Source Sans 3 SemiBold" panose="020B0303030403020204" pitchFamily="34" charset="0"/>
                <a:ea typeface="Source Sans Pro Light"/>
              </a:rPr>
              <a:t>Thailand</a:t>
            </a:r>
          </a:p>
        </p:txBody>
      </p:sp>
      <p:sp>
        <p:nvSpPr>
          <p:cNvPr id="14" name="TextBox 13">
            <a:extLst>
              <a:ext uri="{FF2B5EF4-FFF2-40B4-BE49-F238E27FC236}">
                <a16:creationId xmlns:a16="http://schemas.microsoft.com/office/drawing/2014/main" id="{F8D6308B-04E7-E11C-CDD6-BCC4B7AA76F4}"/>
              </a:ext>
            </a:extLst>
          </p:cNvPr>
          <p:cNvSpPr txBox="1"/>
          <p:nvPr/>
        </p:nvSpPr>
        <p:spPr>
          <a:xfrm>
            <a:off x="13262624" y="9540850"/>
            <a:ext cx="296257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dirty="0">
                <a:latin typeface="Source Sans 3 SemiBold" panose="020B0303030403020204" pitchFamily="34" charset="0"/>
                <a:ea typeface="Source Sans Pro Light"/>
              </a:rPr>
              <a:t>Argentina</a:t>
            </a:r>
          </a:p>
        </p:txBody>
      </p:sp>
      <p:sp>
        <p:nvSpPr>
          <p:cNvPr id="15" name="TextBox 14">
            <a:extLst>
              <a:ext uri="{FF2B5EF4-FFF2-40B4-BE49-F238E27FC236}">
                <a16:creationId xmlns:a16="http://schemas.microsoft.com/office/drawing/2014/main" id="{0F1653B9-C379-2FCF-5D72-B56774C1D32E}"/>
              </a:ext>
            </a:extLst>
          </p:cNvPr>
          <p:cNvSpPr txBox="1"/>
          <p:nvPr/>
        </p:nvSpPr>
        <p:spPr>
          <a:xfrm>
            <a:off x="5773619" y="9322405"/>
            <a:ext cx="186521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dirty="0">
                <a:latin typeface="Source Sans 3 SemiBold" panose="020B0303030403020204" pitchFamily="34" charset="0"/>
                <a:ea typeface="Source Sans Pro Light"/>
              </a:rPr>
              <a:t>St Lucia</a:t>
            </a:r>
          </a:p>
        </p:txBody>
      </p:sp>
      <p:sp>
        <p:nvSpPr>
          <p:cNvPr id="16" name="TextBox 15">
            <a:extLst>
              <a:ext uri="{FF2B5EF4-FFF2-40B4-BE49-F238E27FC236}">
                <a16:creationId xmlns:a16="http://schemas.microsoft.com/office/drawing/2014/main" id="{F1CE546B-3E52-BEAD-FF47-E730600CBFC0}"/>
              </a:ext>
            </a:extLst>
          </p:cNvPr>
          <p:cNvSpPr txBox="1"/>
          <p:nvPr/>
        </p:nvSpPr>
        <p:spPr>
          <a:xfrm>
            <a:off x="9919232" y="8060757"/>
            <a:ext cx="189975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dirty="0">
                <a:latin typeface="Source Sans 3 SemiBold" panose="020B0303030403020204" pitchFamily="34" charset="0"/>
                <a:ea typeface="Source Sans Pro Light"/>
              </a:rPr>
              <a:t>Australia</a:t>
            </a:r>
          </a:p>
        </p:txBody>
      </p:sp>
      <p:sp>
        <p:nvSpPr>
          <p:cNvPr id="17" name="TextBox 16">
            <a:extLst>
              <a:ext uri="{FF2B5EF4-FFF2-40B4-BE49-F238E27FC236}">
                <a16:creationId xmlns:a16="http://schemas.microsoft.com/office/drawing/2014/main" id="{2F9CAC0A-DFDC-DBB3-C43C-C6A32C926340}"/>
              </a:ext>
            </a:extLst>
          </p:cNvPr>
          <p:cNvSpPr txBox="1"/>
          <p:nvPr/>
        </p:nvSpPr>
        <p:spPr>
          <a:xfrm>
            <a:off x="14313412" y="5800556"/>
            <a:ext cx="221062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dirty="0">
                <a:latin typeface="Source Sans 3 SemiBold" panose="020B0303030403020204" pitchFamily="34" charset="0"/>
                <a:ea typeface="Source Sans Pro Light"/>
              </a:rPr>
              <a:t>Canada</a:t>
            </a:r>
          </a:p>
        </p:txBody>
      </p:sp>
      <p:pic>
        <p:nvPicPr>
          <p:cNvPr id="1026" name="Picture 2" descr="Pirámide NAOS: Nutrición y Actividad Física">
            <a:extLst>
              <a:ext uri="{FF2B5EF4-FFF2-40B4-BE49-F238E27FC236}">
                <a16:creationId xmlns:a16="http://schemas.microsoft.com/office/drawing/2014/main" id="{4CF44103-08F1-E316-8632-6945AF225B4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8168"/>
          <a:stretch>
            <a:fillRect/>
          </a:stretch>
        </p:blipFill>
        <p:spPr bwMode="auto">
          <a:xfrm>
            <a:off x="2857549" y="1831866"/>
            <a:ext cx="2014656" cy="35527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etary Guidelines Around the World | The Dietitian's Pantry">
            <a:extLst>
              <a:ext uri="{FF2B5EF4-FFF2-40B4-BE49-F238E27FC236}">
                <a16:creationId xmlns:a16="http://schemas.microsoft.com/office/drawing/2014/main" id="{71AD2386-602B-514C-406A-A2528326DC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7503" y="2035170"/>
            <a:ext cx="2456155" cy="28295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ustralian guide to healthy eating | Eat For Health">
            <a:extLst>
              <a:ext uri="{FF2B5EF4-FFF2-40B4-BE49-F238E27FC236}">
                <a16:creationId xmlns:a16="http://schemas.microsoft.com/office/drawing/2014/main" id="{E5553B60-57F8-3224-9B9B-EA66DD7502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9511" y="3183085"/>
            <a:ext cx="3379198" cy="478000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anada's Food Guide is broken – and no one wants to fix it - The Globe and  Mail">
            <a:extLst>
              <a:ext uri="{FF2B5EF4-FFF2-40B4-BE49-F238E27FC236}">
                <a16:creationId xmlns:a16="http://schemas.microsoft.com/office/drawing/2014/main" id="{47CAAAD5-6340-7323-0F8D-39B828BD4A3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183204" y="2569238"/>
            <a:ext cx="2458893" cy="32313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53DCC9F-ACB6-A566-FBE2-CDD1FE665ED3}"/>
              </a:ext>
            </a:extLst>
          </p:cNvPr>
          <p:cNvPicPr>
            <a:picLocks noChangeAspect="1"/>
          </p:cNvPicPr>
          <p:nvPr/>
        </p:nvPicPr>
        <p:blipFill>
          <a:blip r:embed="rId6">
            <a:extLst>
              <a:ext uri="{28A0092B-C50C-407E-A947-70E740481C1C}">
                <a14:useLocalDpi xmlns:a14="http://schemas.microsoft.com/office/drawing/2010/main" val="0"/>
              </a:ext>
            </a:extLst>
          </a:blip>
          <a:srcRect l="14547" t="2747" r="13964"/>
          <a:stretch>
            <a:fillRect/>
          </a:stretch>
        </p:blipFill>
        <p:spPr>
          <a:xfrm>
            <a:off x="1293873" y="5476931"/>
            <a:ext cx="2672755" cy="3415872"/>
          </a:xfrm>
          <a:prstGeom prst="rect">
            <a:avLst/>
          </a:prstGeom>
        </p:spPr>
      </p:pic>
      <p:pic>
        <p:nvPicPr>
          <p:cNvPr id="1038" name="Picture 14" descr="Se estableció que las Guías Alimentarias para la Población Argentina sean  los estándares para el diseño de políticas públicas | Argentina.gob.ar">
            <a:extLst>
              <a:ext uri="{FF2B5EF4-FFF2-40B4-BE49-F238E27FC236}">
                <a16:creationId xmlns:a16="http://schemas.microsoft.com/office/drawing/2014/main" id="{3EBAB710-5A24-17AC-8398-BDABA2EE215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237321" y="6446458"/>
            <a:ext cx="3013177" cy="303326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25EECCB-0A5E-ABA8-FF7F-18329BDB24F1}"/>
              </a:ext>
            </a:extLst>
          </p:cNvPr>
          <p:cNvPicPr>
            <a:picLocks noChangeAspect="1"/>
          </p:cNvPicPr>
          <p:nvPr/>
        </p:nvPicPr>
        <p:blipFill>
          <a:blip r:embed="rId8" cstate="print">
            <a:extLst>
              <a:ext uri="{28A0092B-C50C-407E-A947-70E740481C1C}">
                <a14:useLocalDpi xmlns:a14="http://schemas.microsoft.com/office/drawing/2010/main" val="0"/>
              </a:ext>
            </a:extLst>
          </a:blip>
          <a:srcRect l="12457" t="17915" r="8840" b="16334"/>
          <a:stretch>
            <a:fillRect/>
          </a:stretch>
        </p:blipFill>
        <p:spPr>
          <a:xfrm>
            <a:off x="5347939" y="5972984"/>
            <a:ext cx="2716575" cy="3231318"/>
          </a:xfrm>
          <a:prstGeom prst="rect">
            <a:avLst/>
          </a:prstGeom>
        </p:spPr>
      </p:pic>
      <p:sp>
        <p:nvSpPr>
          <p:cNvPr id="18" name="TextBox 17">
            <a:extLst>
              <a:ext uri="{FF2B5EF4-FFF2-40B4-BE49-F238E27FC236}">
                <a16:creationId xmlns:a16="http://schemas.microsoft.com/office/drawing/2014/main" id="{3EAA4B5C-D04A-C09D-9692-ED777DBD5C26}"/>
              </a:ext>
            </a:extLst>
          </p:cNvPr>
          <p:cNvSpPr txBox="1"/>
          <p:nvPr/>
        </p:nvSpPr>
        <p:spPr>
          <a:xfrm>
            <a:off x="1732184" y="8845072"/>
            <a:ext cx="1796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dirty="0">
                <a:latin typeface="Source Sans 3 SemiBold" panose="020B0303030403020204" pitchFamily="34" charset="0"/>
                <a:ea typeface="Source Sans Pro Light"/>
              </a:rPr>
              <a:t>India</a:t>
            </a:r>
          </a:p>
        </p:txBody>
      </p:sp>
      <p:sp>
        <p:nvSpPr>
          <p:cNvPr id="12" name="TextBox 11">
            <a:extLst>
              <a:ext uri="{FF2B5EF4-FFF2-40B4-BE49-F238E27FC236}">
                <a16:creationId xmlns:a16="http://schemas.microsoft.com/office/drawing/2014/main" id="{A08D63A1-241F-33BE-4AB3-F39D21A21AD6}"/>
              </a:ext>
            </a:extLst>
          </p:cNvPr>
          <p:cNvSpPr txBox="1"/>
          <p:nvPr/>
        </p:nvSpPr>
        <p:spPr>
          <a:xfrm>
            <a:off x="1586731" y="3500473"/>
            <a:ext cx="176159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dirty="0">
                <a:latin typeface="Source Sans 3 SemiBold" panose="020B0303030403020204" pitchFamily="34" charset="0"/>
                <a:ea typeface="Source Sans Pro Light"/>
              </a:rPr>
              <a:t>Spain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066689" y="2717160"/>
            <a:ext cx="7604837" cy="1477328"/>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In the UK, the healthy eating model is </a:t>
            </a:r>
            <a:br>
              <a:rPr lang="en-US" dirty="0">
                <a:sym typeface="Source Sans Pro Light"/>
              </a:rPr>
            </a:br>
            <a:r>
              <a:rPr lang="en-US" dirty="0">
                <a:sym typeface="Source Sans Pro Light"/>
              </a:rPr>
              <a:t>known as the Eatwell Guide.</a:t>
            </a:r>
          </a:p>
          <a:p>
            <a:endParaRPr lang="en-US" dirty="0"/>
          </a:p>
        </p:txBody>
      </p:sp>
      <p:sp>
        <p:nvSpPr>
          <p:cNvPr id="8" name="TextBox 8"/>
          <p:cNvSpPr txBox="1"/>
          <p:nvPr/>
        </p:nvSpPr>
        <p:spPr>
          <a:xfrm>
            <a:off x="1063294" y="672207"/>
            <a:ext cx="10760779"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The Eatwe</a:t>
            </a:r>
            <a:r>
              <a:rPr lang="en-US" dirty="0"/>
              <a:t>ll</a:t>
            </a:r>
            <a:r>
              <a:rPr lang="en-US" dirty="0">
                <a:sym typeface="Source Sans Pro Semi-Bold"/>
              </a:rPr>
              <a:t> Guide</a:t>
            </a:r>
          </a:p>
        </p:txBody>
      </p:sp>
      <p:grpSp>
        <p:nvGrpSpPr>
          <p:cNvPr id="2" name="Group 1">
            <a:extLst>
              <a:ext uri="{FF2B5EF4-FFF2-40B4-BE49-F238E27FC236}">
                <a16:creationId xmlns:a16="http://schemas.microsoft.com/office/drawing/2014/main" id="{EF60B194-768B-ADF4-3806-815ABA8D9414}"/>
              </a:ext>
            </a:extLst>
          </p:cNvPr>
          <p:cNvGrpSpPr/>
          <p:nvPr/>
        </p:nvGrpSpPr>
        <p:grpSpPr>
          <a:xfrm>
            <a:off x="8581289" y="2849695"/>
            <a:ext cx="8988952" cy="6441864"/>
            <a:chOff x="8930221" y="3222584"/>
            <a:chExt cx="7220444" cy="5174476"/>
          </a:xfrm>
        </p:grpSpPr>
        <p:grpSp>
          <p:nvGrpSpPr>
            <p:cNvPr id="3" name="Group 2">
              <a:extLst>
                <a:ext uri="{FF2B5EF4-FFF2-40B4-BE49-F238E27FC236}">
                  <a16:creationId xmlns:a16="http://schemas.microsoft.com/office/drawing/2014/main" id="{EB7994CC-69C6-35EC-8CEB-AC0B0B6754C0}"/>
                </a:ext>
              </a:extLst>
            </p:cNvPr>
            <p:cNvGrpSpPr/>
            <p:nvPr/>
          </p:nvGrpSpPr>
          <p:grpSpPr>
            <a:xfrm>
              <a:off x="8930221" y="3222584"/>
              <a:ext cx="7220444" cy="5174476"/>
              <a:chOff x="370696" y="568297"/>
              <a:chExt cx="7220444" cy="5174476"/>
            </a:xfrm>
          </p:grpSpPr>
          <p:pic>
            <p:nvPicPr>
              <p:cNvPr id="13" name="!!Guide" descr="Diagram&#10;&#10;Description automatically generated">
                <a:extLst>
                  <a:ext uri="{FF2B5EF4-FFF2-40B4-BE49-F238E27FC236}">
                    <a16:creationId xmlns:a16="http://schemas.microsoft.com/office/drawing/2014/main" id="{FA4C4B3F-58E4-D267-31A5-860E4B7861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0696" y="568297"/>
                <a:ext cx="7220444" cy="5174476"/>
              </a:xfrm>
              <a:prstGeom prst="rect">
                <a:avLst/>
              </a:prstGeom>
            </p:spPr>
          </p:pic>
          <p:sp>
            <p:nvSpPr>
              <p:cNvPr id="14" name="Oval 13">
                <a:extLst>
                  <a:ext uri="{FF2B5EF4-FFF2-40B4-BE49-F238E27FC236}">
                    <a16:creationId xmlns:a16="http://schemas.microsoft.com/office/drawing/2014/main" id="{E7EF0EA6-AA28-F5CC-6073-CABA1CBEC670}"/>
                  </a:ext>
                </a:extLst>
              </p:cNvPr>
              <p:cNvSpPr/>
              <p:nvPr/>
            </p:nvSpPr>
            <p:spPr>
              <a:xfrm>
                <a:off x="1337417" y="1243412"/>
                <a:ext cx="5507764" cy="409770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88F4396-BEF3-B4A3-99D1-39CD8BBFC39A}"/>
                  </a:ext>
                </a:extLst>
              </p:cNvPr>
              <p:cNvSpPr/>
              <p:nvPr/>
            </p:nvSpPr>
            <p:spPr>
              <a:xfrm>
                <a:off x="5687226" y="3807151"/>
                <a:ext cx="1700613" cy="13673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6AC602BE-C484-E1AF-BB23-2095B89BF863}"/>
                  </a:ext>
                </a:extLst>
              </p:cNvPr>
              <p:cNvSpPr/>
              <p:nvPr/>
            </p:nvSpPr>
            <p:spPr>
              <a:xfrm>
                <a:off x="6588807" y="814698"/>
                <a:ext cx="846034" cy="185158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6207942-66D9-A2F9-ABEF-720693D31620}"/>
                  </a:ext>
                </a:extLst>
              </p:cNvPr>
              <p:cNvSpPr/>
              <p:nvPr/>
            </p:nvSpPr>
            <p:spPr>
              <a:xfrm>
                <a:off x="2271756" y="3522291"/>
                <a:ext cx="1129469" cy="185158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0C5257A3-BB17-6D0F-EF50-5A1400FC9D6D}"/>
                  </a:ext>
                </a:extLst>
              </p:cNvPr>
              <p:cNvSpPr/>
              <p:nvPr/>
            </p:nvSpPr>
            <p:spPr>
              <a:xfrm>
                <a:off x="1223472" y="2029627"/>
                <a:ext cx="1129469" cy="11707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F4BD091-5CAC-5440-6729-96F692394164}"/>
                  </a:ext>
                </a:extLst>
              </p:cNvPr>
              <p:cNvSpPr/>
              <p:nvPr/>
            </p:nvSpPr>
            <p:spPr>
              <a:xfrm>
                <a:off x="1871528" y="1311779"/>
                <a:ext cx="1311780" cy="12676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 name="!!Water" descr="water.psd">
              <a:extLst>
                <a:ext uri="{FF2B5EF4-FFF2-40B4-BE49-F238E27FC236}">
                  <a16:creationId xmlns:a16="http://schemas.microsoft.com/office/drawing/2014/main" id="{E3642898-DADB-81D8-C980-D4CF7512290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161150" y="3497818"/>
              <a:ext cx="685618" cy="15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Beans" descr="Calendar&#10;&#10;Description automatically generated with low confidence">
              <a:extLst>
                <a:ext uri="{FF2B5EF4-FFF2-40B4-BE49-F238E27FC236}">
                  <a16:creationId xmlns:a16="http://schemas.microsoft.com/office/drawing/2014/main" id="{181B3CB8-CFBB-E6E3-A1A0-A804BB9D30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0125" y="5831584"/>
              <a:ext cx="1993661" cy="1991635"/>
            </a:xfrm>
            <a:prstGeom prst="rect">
              <a:avLst/>
            </a:prstGeom>
          </p:spPr>
        </p:pic>
        <p:pic>
          <p:nvPicPr>
            <p:cNvPr id="9" name="!!Dairy" descr="Graphical user interface&#10;&#10;Description automatically generated">
              <a:extLst>
                <a:ext uri="{FF2B5EF4-FFF2-40B4-BE49-F238E27FC236}">
                  <a16:creationId xmlns:a16="http://schemas.microsoft.com/office/drawing/2014/main" id="{DC0D9B26-AB26-926C-7795-83798552AA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73378" y="5833515"/>
              <a:ext cx="2030130" cy="1888304"/>
            </a:xfrm>
            <a:prstGeom prst="rect">
              <a:avLst/>
            </a:prstGeom>
          </p:spPr>
        </p:pic>
        <p:pic>
          <p:nvPicPr>
            <p:cNvPr id="10" name="!!Oils" descr="A picture containing graphical user interface&#10;&#10;Description automatically generated">
              <a:extLst>
                <a:ext uri="{FF2B5EF4-FFF2-40B4-BE49-F238E27FC236}">
                  <a16:creationId xmlns:a16="http://schemas.microsoft.com/office/drawing/2014/main" id="{8BC9E05D-1872-9898-0F01-61D37243287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597945" y="5843667"/>
              <a:ext cx="2986678" cy="1699800"/>
            </a:xfrm>
            <a:prstGeom prst="rect">
              <a:avLst/>
            </a:prstGeom>
          </p:spPr>
        </p:pic>
        <p:pic>
          <p:nvPicPr>
            <p:cNvPr id="11" name="!!Carbs" descr="A picture containing graphical user interface&#10;&#10;Description automatically generated">
              <a:extLst>
                <a:ext uri="{FF2B5EF4-FFF2-40B4-BE49-F238E27FC236}">
                  <a16:creationId xmlns:a16="http://schemas.microsoft.com/office/drawing/2014/main" id="{CE8A120E-CC55-CCC6-829F-911FDB03156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576583" y="3999376"/>
              <a:ext cx="2573771" cy="3197409"/>
            </a:xfrm>
            <a:prstGeom prst="rect">
              <a:avLst/>
            </a:prstGeom>
          </p:spPr>
        </p:pic>
        <p:pic>
          <p:nvPicPr>
            <p:cNvPr id="12" name="!!Veg" descr="A picture containing calendar&#10;&#10;Description automatically generated">
              <a:extLst>
                <a:ext uri="{FF2B5EF4-FFF2-40B4-BE49-F238E27FC236}">
                  <a16:creationId xmlns:a16="http://schemas.microsoft.com/office/drawing/2014/main" id="{6BBC000D-BD7D-6F84-0109-307C2EB556E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025412" y="4035888"/>
              <a:ext cx="2547306" cy="3218404"/>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F249B-731C-384A-29DE-297E47EB99BF}"/>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70FF185A-2428-9F0D-C69C-DD266112CA8E}"/>
              </a:ext>
            </a:extLst>
          </p:cNvPr>
          <p:cNvSpPr txBox="1"/>
          <p:nvPr/>
        </p:nvSpPr>
        <p:spPr>
          <a:xfrm>
            <a:off x="1066689" y="2717160"/>
            <a:ext cx="7480205" cy="8012963"/>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sym typeface="Source Sans Pro Light"/>
              </a:rPr>
              <a:t>The </a:t>
            </a:r>
            <a:r>
              <a:rPr lang="en-US" sz="3200" b="1" dirty="0">
                <a:solidFill>
                  <a:srgbClr val="000000"/>
                </a:solidFill>
                <a:latin typeface="Source Sans Pro" panose="020B0503030403020204" pitchFamily="34" charset="0"/>
                <a:ea typeface="Source Sans Pro" panose="020B0503030403020204" pitchFamily="34" charset="0"/>
                <a:cs typeface="Arial" panose="020B0604020202020204" pitchFamily="34" charset="0"/>
                <a:sym typeface="Source Sans Pro Light"/>
              </a:rPr>
              <a:t>Eatwell Guide </a:t>
            </a:r>
            <a:r>
              <a:rPr 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sym typeface="Source Sans Pro Light"/>
              </a:rPr>
              <a:t>shows the proportions in which different groups of foods are needed in order to have a well-balanced and healthy diet.</a:t>
            </a:r>
            <a:endParaRPr lang="en-US" sz="3200" dirty="0">
              <a:latin typeface="Source Sans Pro" panose="020B0503030403020204" pitchFamily="34" charset="0"/>
              <a:ea typeface="Source Sans Pro" panose="020B0503030403020204" pitchFamily="34" charset="0"/>
              <a:cs typeface="Arial" panose="020B0604020202020204" pitchFamily="34" charset="0"/>
            </a:endParaRPr>
          </a:p>
          <a:p>
            <a:endParaRPr lang="en-US" sz="3200" dirty="0">
              <a:latin typeface="Source Sans Pro" panose="020B0503030403020204" pitchFamily="34" charset="0"/>
              <a:ea typeface="Source Sans Pro" panose="020B0503030403020204" pitchFamily="34" charset="0"/>
              <a:cs typeface="Arial" panose="020B0604020202020204" pitchFamily="34" charset="0"/>
            </a:endParaRPr>
          </a:p>
          <a:p>
            <a:r>
              <a:rPr 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 proportions shown are representative of food eaten over a day or more, not necessarily at each mealtime.</a:t>
            </a:r>
            <a:endParaRPr lang="en-US" sz="3200" dirty="0">
              <a:latin typeface="Source Sans Pro" panose="020B0503030403020204" pitchFamily="34" charset="0"/>
              <a:ea typeface="Source Sans Pro" panose="020B0503030403020204" pitchFamily="34" charset="0"/>
              <a:cs typeface="Arial" panose="020B0604020202020204" pitchFamily="34" charset="0"/>
            </a:endParaRPr>
          </a:p>
          <a:p>
            <a:pPr algn="l"/>
            <a:endParaRPr 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r>
              <a:rPr 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Choose a variety of different foods from each food group to help get the wide range of nutrients  the body needs to stay healthy.</a:t>
            </a:r>
            <a:endParaRPr lang="en-US" sz="3200" dirty="0">
              <a:latin typeface="Source Sans Pro" panose="020B0503030403020204" pitchFamily="34" charset="0"/>
              <a:ea typeface="Source Sans Pro" panose="020B0503030403020204" pitchFamily="34" charset="0"/>
              <a:cs typeface="Arial" panose="020B0604020202020204" pitchFamily="34" charset="0"/>
            </a:endParaRPr>
          </a:p>
          <a:p>
            <a:endParaRPr 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endParaRPr 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endParaRPr 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a:lnSpc>
                <a:spcPts val="5400"/>
              </a:lnSpc>
            </a:pPr>
            <a:endParaRPr 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8" name="TextBox 8">
            <a:extLst>
              <a:ext uri="{FF2B5EF4-FFF2-40B4-BE49-F238E27FC236}">
                <a16:creationId xmlns:a16="http://schemas.microsoft.com/office/drawing/2014/main" id="{1D3BC82A-83AB-962C-3C67-A8619AC651E3}"/>
              </a:ext>
            </a:extLst>
          </p:cNvPr>
          <p:cNvSpPr txBox="1"/>
          <p:nvPr/>
        </p:nvSpPr>
        <p:spPr>
          <a:xfrm>
            <a:off x="1063294" y="672207"/>
            <a:ext cx="10760779"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Key messaging</a:t>
            </a:r>
            <a:endParaRPr lang="en-US" dirty="0"/>
          </a:p>
        </p:txBody>
      </p:sp>
      <p:grpSp>
        <p:nvGrpSpPr>
          <p:cNvPr id="2" name="Group 1">
            <a:extLst>
              <a:ext uri="{FF2B5EF4-FFF2-40B4-BE49-F238E27FC236}">
                <a16:creationId xmlns:a16="http://schemas.microsoft.com/office/drawing/2014/main" id="{32690F5A-9870-5830-6382-1A85B1027314}"/>
              </a:ext>
            </a:extLst>
          </p:cNvPr>
          <p:cNvGrpSpPr/>
          <p:nvPr/>
        </p:nvGrpSpPr>
        <p:grpSpPr>
          <a:xfrm>
            <a:off x="8581289" y="2849695"/>
            <a:ext cx="8988952" cy="6441864"/>
            <a:chOff x="8930221" y="3222584"/>
            <a:chExt cx="7220444" cy="5174476"/>
          </a:xfrm>
        </p:grpSpPr>
        <p:grpSp>
          <p:nvGrpSpPr>
            <p:cNvPr id="3" name="Group 2">
              <a:extLst>
                <a:ext uri="{FF2B5EF4-FFF2-40B4-BE49-F238E27FC236}">
                  <a16:creationId xmlns:a16="http://schemas.microsoft.com/office/drawing/2014/main" id="{2E50F6C6-DAFE-F53E-94EA-C7193D90AADA}"/>
                </a:ext>
              </a:extLst>
            </p:cNvPr>
            <p:cNvGrpSpPr/>
            <p:nvPr/>
          </p:nvGrpSpPr>
          <p:grpSpPr>
            <a:xfrm>
              <a:off x="8930221" y="3222584"/>
              <a:ext cx="7220444" cy="5174476"/>
              <a:chOff x="370696" y="568297"/>
              <a:chExt cx="7220444" cy="5174476"/>
            </a:xfrm>
          </p:grpSpPr>
          <p:pic>
            <p:nvPicPr>
              <p:cNvPr id="13" name="!!Guide" descr="Diagram&#10;&#10;Description automatically generated">
                <a:extLst>
                  <a:ext uri="{FF2B5EF4-FFF2-40B4-BE49-F238E27FC236}">
                    <a16:creationId xmlns:a16="http://schemas.microsoft.com/office/drawing/2014/main" id="{01E9C58A-C38B-8C05-45D8-6CB2EFCEC44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0696" y="568297"/>
                <a:ext cx="7220444" cy="5174476"/>
              </a:xfrm>
              <a:prstGeom prst="rect">
                <a:avLst/>
              </a:prstGeom>
            </p:spPr>
          </p:pic>
          <p:sp>
            <p:nvSpPr>
              <p:cNvPr id="14" name="Oval 13">
                <a:extLst>
                  <a:ext uri="{FF2B5EF4-FFF2-40B4-BE49-F238E27FC236}">
                    <a16:creationId xmlns:a16="http://schemas.microsoft.com/office/drawing/2014/main" id="{FE60DD24-EA93-2A51-2E97-1FAD4E90566C}"/>
                  </a:ext>
                </a:extLst>
              </p:cNvPr>
              <p:cNvSpPr/>
              <p:nvPr/>
            </p:nvSpPr>
            <p:spPr>
              <a:xfrm>
                <a:off x="1337417" y="1243412"/>
                <a:ext cx="5507764" cy="409770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99B378F-BB45-B56C-2133-FFDBB1CF8D0F}"/>
                  </a:ext>
                </a:extLst>
              </p:cNvPr>
              <p:cNvSpPr/>
              <p:nvPr/>
            </p:nvSpPr>
            <p:spPr>
              <a:xfrm>
                <a:off x="5687226" y="3807151"/>
                <a:ext cx="1700613" cy="13673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F67CA319-FFF2-D1B0-0F7C-E5B76500D9D7}"/>
                  </a:ext>
                </a:extLst>
              </p:cNvPr>
              <p:cNvSpPr/>
              <p:nvPr/>
            </p:nvSpPr>
            <p:spPr>
              <a:xfrm>
                <a:off x="6588807" y="814698"/>
                <a:ext cx="846034" cy="185158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A44C0B59-C37D-CE70-CEE8-4BD97EF890CE}"/>
                  </a:ext>
                </a:extLst>
              </p:cNvPr>
              <p:cNvSpPr/>
              <p:nvPr/>
            </p:nvSpPr>
            <p:spPr>
              <a:xfrm>
                <a:off x="2271756" y="3522291"/>
                <a:ext cx="1129469" cy="185158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FCB4A4DC-62CE-29B4-C7C9-19A4D100DFEB}"/>
                  </a:ext>
                </a:extLst>
              </p:cNvPr>
              <p:cNvSpPr/>
              <p:nvPr/>
            </p:nvSpPr>
            <p:spPr>
              <a:xfrm>
                <a:off x="1223472" y="2029627"/>
                <a:ext cx="1129469" cy="11707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AE2D27FB-94F3-E3E5-CFCE-60225E8E60DD}"/>
                  </a:ext>
                </a:extLst>
              </p:cNvPr>
              <p:cNvSpPr/>
              <p:nvPr/>
            </p:nvSpPr>
            <p:spPr>
              <a:xfrm>
                <a:off x="1871528" y="1311779"/>
                <a:ext cx="1311780" cy="12676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 name="!!Water" descr="water.psd">
              <a:extLst>
                <a:ext uri="{FF2B5EF4-FFF2-40B4-BE49-F238E27FC236}">
                  <a16:creationId xmlns:a16="http://schemas.microsoft.com/office/drawing/2014/main" id="{E3B47FCB-967E-1FCF-84B4-C87E41D2746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161150" y="3497818"/>
              <a:ext cx="685618" cy="15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Beans" descr="Calendar&#10;&#10;Description automatically generated with low confidence">
              <a:extLst>
                <a:ext uri="{FF2B5EF4-FFF2-40B4-BE49-F238E27FC236}">
                  <a16:creationId xmlns:a16="http://schemas.microsoft.com/office/drawing/2014/main" id="{1ED7A719-7B99-BCB5-AB92-60AD6F630E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0125" y="5831584"/>
              <a:ext cx="1993661" cy="1991635"/>
            </a:xfrm>
            <a:prstGeom prst="rect">
              <a:avLst/>
            </a:prstGeom>
          </p:spPr>
        </p:pic>
        <p:pic>
          <p:nvPicPr>
            <p:cNvPr id="9" name="!!Dairy" descr="Graphical user interface&#10;&#10;Description automatically generated">
              <a:extLst>
                <a:ext uri="{FF2B5EF4-FFF2-40B4-BE49-F238E27FC236}">
                  <a16:creationId xmlns:a16="http://schemas.microsoft.com/office/drawing/2014/main" id="{D98644E7-ED42-22B3-53E9-D0421D78217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73378" y="5833515"/>
              <a:ext cx="2030130" cy="1888304"/>
            </a:xfrm>
            <a:prstGeom prst="rect">
              <a:avLst/>
            </a:prstGeom>
          </p:spPr>
        </p:pic>
        <p:pic>
          <p:nvPicPr>
            <p:cNvPr id="10" name="!!Oils" descr="A picture containing graphical user interface&#10;&#10;Description automatically generated">
              <a:extLst>
                <a:ext uri="{FF2B5EF4-FFF2-40B4-BE49-F238E27FC236}">
                  <a16:creationId xmlns:a16="http://schemas.microsoft.com/office/drawing/2014/main" id="{62DD33B4-9DA1-FBA8-E7B4-718EDEBF58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597945" y="5843667"/>
              <a:ext cx="2986678" cy="1699800"/>
            </a:xfrm>
            <a:prstGeom prst="rect">
              <a:avLst/>
            </a:prstGeom>
          </p:spPr>
        </p:pic>
        <p:pic>
          <p:nvPicPr>
            <p:cNvPr id="11" name="!!Carbs" descr="A picture containing graphical user interface&#10;&#10;Description automatically generated">
              <a:extLst>
                <a:ext uri="{FF2B5EF4-FFF2-40B4-BE49-F238E27FC236}">
                  <a16:creationId xmlns:a16="http://schemas.microsoft.com/office/drawing/2014/main" id="{2B0E1450-C677-3EB5-3695-6890CAE3919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576583" y="3999376"/>
              <a:ext cx="2573771" cy="3197409"/>
            </a:xfrm>
            <a:prstGeom prst="rect">
              <a:avLst/>
            </a:prstGeom>
          </p:spPr>
        </p:pic>
        <p:pic>
          <p:nvPicPr>
            <p:cNvPr id="12" name="!!Veg" descr="A picture containing calendar&#10;&#10;Description automatically generated">
              <a:extLst>
                <a:ext uri="{FF2B5EF4-FFF2-40B4-BE49-F238E27FC236}">
                  <a16:creationId xmlns:a16="http://schemas.microsoft.com/office/drawing/2014/main" id="{1651BCB9-BAA8-4CBE-CFF3-6D3EFD77593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025412" y="4035888"/>
              <a:ext cx="2547306" cy="3218404"/>
            </a:xfrm>
            <a:prstGeom prst="rect">
              <a:avLst/>
            </a:prstGeom>
          </p:spPr>
        </p:pic>
      </p:grpSp>
    </p:spTree>
    <p:extLst>
      <p:ext uri="{BB962C8B-B14F-4D97-AF65-F5344CB8AC3E}">
        <p14:creationId xmlns:p14="http://schemas.microsoft.com/office/powerpoint/2010/main" val="2777086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54AA3-8E94-8A7E-3992-A11CCD884C01}"/>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5BD12C2C-E3A1-616C-1B7B-F302E0F5A31C}"/>
              </a:ext>
            </a:extLst>
          </p:cNvPr>
          <p:cNvSpPr txBox="1"/>
          <p:nvPr/>
        </p:nvSpPr>
        <p:spPr>
          <a:xfrm>
            <a:off x="1066689" y="2717160"/>
            <a:ext cx="9141835" cy="5416868"/>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The Eatwell Guide applies to most people regardless </a:t>
            </a:r>
            <a:r>
              <a:rPr lang="en-US" dirty="0"/>
              <a:t>of weight, dietary restrictions/preferences or ethnic origin. </a:t>
            </a:r>
          </a:p>
          <a:p>
            <a:endParaRPr lang="en-US" dirty="0"/>
          </a:p>
          <a:p>
            <a:r>
              <a:rPr lang="en-US" dirty="0"/>
              <a:t>It doesn’t apply to children under two years because they have different nutritional needs. </a:t>
            </a:r>
            <a:br>
              <a:rPr lang="en-US" dirty="0"/>
            </a:br>
            <a:br>
              <a:rPr lang="en-US" dirty="0"/>
            </a:br>
            <a:r>
              <a:rPr lang="en-US" dirty="0"/>
              <a:t>Children aged two to five years should gradually move to eating the same foods as the rest of their family, in the proportions shown on the Eatwell Guide. </a:t>
            </a:r>
          </a:p>
        </p:txBody>
      </p:sp>
      <p:sp>
        <p:nvSpPr>
          <p:cNvPr id="8" name="TextBox 8">
            <a:extLst>
              <a:ext uri="{FF2B5EF4-FFF2-40B4-BE49-F238E27FC236}">
                <a16:creationId xmlns:a16="http://schemas.microsoft.com/office/drawing/2014/main" id="{34DF5F5F-DFD8-DC8C-2A4D-AD30ABCA8CB4}"/>
              </a:ext>
            </a:extLst>
          </p:cNvPr>
          <p:cNvSpPr txBox="1"/>
          <p:nvPr/>
        </p:nvSpPr>
        <p:spPr>
          <a:xfrm>
            <a:off x="1063294" y="672207"/>
            <a:ext cx="10760779"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Key messaging</a:t>
            </a:r>
            <a:endParaRPr lang="en-US" dirty="0"/>
          </a:p>
        </p:txBody>
      </p:sp>
      <p:pic>
        <p:nvPicPr>
          <p:cNvPr id="4" name="Picture Placeholder 3">
            <a:extLst>
              <a:ext uri="{FF2B5EF4-FFF2-40B4-BE49-F238E27FC236}">
                <a16:creationId xmlns:a16="http://schemas.microsoft.com/office/drawing/2014/main" id="{E652CFBD-0B02-12F3-248B-7714E73D14D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496" r="21496"/>
          <a:stretch>
            <a:fillRect/>
          </a:stretch>
        </p:blipFill>
        <p:spPr>
          <a:prstGeom prst="roundRect">
            <a:avLst/>
          </a:prstGeom>
        </p:spPr>
      </p:pic>
    </p:spTree>
    <p:extLst>
      <p:ext uri="{BB962C8B-B14F-4D97-AF65-F5344CB8AC3E}">
        <p14:creationId xmlns:p14="http://schemas.microsoft.com/office/powerpoint/2010/main" val="3669162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1CFE8-8BF0-7D28-145C-BEA4589DDD94}"/>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3968405F-6B0E-9BB1-9E4A-0DB62B594341}"/>
              </a:ext>
            </a:extLst>
          </p:cNvPr>
          <p:cNvSpPr txBox="1"/>
          <p:nvPr/>
        </p:nvSpPr>
        <p:spPr>
          <a:xfrm>
            <a:off x="1066689" y="2717160"/>
            <a:ext cx="9032653" cy="7386638"/>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Anyone with special </a:t>
            </a:r>
            <a:r>
              <a:rPr lang="en-US" dirty="0"/>
              <a:t>dietary requirements or medical needs might want to check with a registered dietitian on how to adapt the Eatwell Guide to meet their individual needs.</a:t>
            </a:r>
          </a:p>
          <a:p>
            <a:endParaRPr lang="en-US" dirty="0"/>
          </a:p>
          <a:p>
            <a:r>
              <a:rPr lang="en-US" dirty="0"/>
              <a:t>The Eatwell Guide divides foods into groups, depending on their nutritional role and shows the proportions of each of the groups needed for a healthy, varied diet.</a:t>
            </a:r>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655B0D0F-BACB-3116-6EFA-D47D97CB6F4C}"/>
              </a:ext>
            </a:extLst>
          </p:cNvPr>
          <p:cNvSpPr txBox="1"/>
          <p:nvPr/>
        </p:nvSpPr>
        <p:spPr>
          <a:xfrm>
            <a:off x="1063294" y="672207"/>
            <a:ext cx="10760779"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Key messaging</a:t>
            </a:r>
            <a:endParaRPr lang="en-US" dirty="0"/>
          </a:p>
        </p:txBody>
      </p:sp>
      <p:pic>
        <p:nvPicPr>
          <p:cNvPr id="4" name="Picture Placeholder 3">
            <a:extLst>
              <a:ext uri="{FF2B5EF4-FFF2-40B4-BE49-F238E27FC236}">
                <a16:creationId xmlns:a16="http://schemas.microsoft.com/office/drawing/2014/main" id="{C018AB89-8469-4785-D514-656DA044F16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576" r="17576"/>
          <a:stretch>
            <a:fillRect/>
          </a:stretch>
        </p:blipFill>
        <p:spPr>
          <a:prstGeom prst="roundRect">
            <a:avLst/>
          </a:prstGeom>
        </p:spPr>
      </p:pic>
    </p:spTree>
    <p:extLst>
      <p:ext uri="{BB962C8B-B14F-4D97-AF65-F5344CB8AC3E}">
        <p14:creationId xmlns:p14="http://schemas.microsoft.com/office/powerpoint/2010/main" val="2259965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9CBEC-60E8-C22E-59FF-7C4DBED58AA9}"/>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86C183F8-0C7D-DEFE-216D-C53C487604B9}"/>
              </a:ext>
            </a:extLst>
          </p:cNvPr>
          <p:cNvSpPr txBox="1"/>
          <p:nvPr/>
        </p:nvSpPr>
        <p:spPr>
          <a:xfrm>
            <a:off x="717758" y="2535992"/>
            <a:ext cx="7863531" cy="2193440"/>
          </a:xfrm>
          <a:prstGeom prst="rect">
            <a:avLst/>
          </a:prstGeom>
        </p:spPr>
        <p:txBody>
          <a:bodyPr lIns="50800" tIns="50800" rIns="50800" bIns="50800" rtlCol="0" anchor="ctr"/>
          <a:lstStyle/>
          <a:p>
            <a:pPr algn="ctr">
              <a:lnSpc>
                <a:spcPts val="2659"/>
              </a:lnSpc>
            </a:pPr>
            <a:endParaRPr/>
          </a:p>
        </p:txBody>
      </p:sp>
      <p:sp>
        <p:nvSpPr>
          <p:cNvPr id="6" name="TextBox 6">
            <a:extLst>
              <a:ext uri="{FF2B5EF4-FFF2-40B4-BE49-F238E27FC236}">
                <a16:creationId xmlns:a16="http://schemas.microsoft.com/office/drawing/2014/main" id="{CD3B43E3-BA2D-7EBA-A040-DD44532A597F}"/>
              </a:ext>
            </a:extLst>
          </p:cNvPr>
          <p:cNvSpPr txBox="1"/>
          <p:nvPr/>
        </p:nvSpPr>
        <p:spPr>
          <a:xfrm>
            <a:off x="1066689" y="2717160"/>
            <a:ext cx="9262413" cy="4431983"/>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Let’s</a:t>
            </a:r>
            <a:r>
              <a:rPr lang="en-US" dirty="0"/>
              <a:t> take a closer look at each </a:t>
            </a:r>
            <a:br>
              <a:rPr lang="en-US" dirty="0"/>
            </a:br>
            <a:r>
              <a:rPr lang="en-US" dirty="0"/>
              <a:t>food group.</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FEB37696-B5CB-473F-D268-3C5A30433CA0}"/>
              </a:ext>
            </a:extLst>
          </p:cNvPr>
          <p:cNvSpPr txBox="1"/>
          <p:nvPr/>
        </p:nvSpPr>
        <p:spPr>
          <a:xfrm>
            <a:off x="1063294" y="672207"/>
            <a:ext cx="10760779"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The food groups</a:t>
            </a:r>
            <a:endParaRPr lang="en-US" dirty="0"/>
          </a:p>
        </p:txBody>
      </p:sp>
      <p:grpSp>
        <p:nvGrpSpPr>
          <p:cNvPr id="28" name="Group 27">
            <a:extLst>
              <a:ext uri="{FF2B5EF4-FFF2-40B4-BE49-F238E27FC236}">
                <a16:creationId xmlns:a16="http://schemas.microsoft.com/office/drawing/2014/main" id="{218E3B48-1B62-95FA-D1C3-539E87B00A60}"/>
              </a:ext>
            </a:extLst>
          </p:cNvPr>
          <p:cNvGrpSpPr/>
          <p:nvPr/>
        </p:nvGrpSpPr>
        <p:grpSpPr>
          <a:xfrm>
            <a:off x="8581289" y="2849695"/>
            <a:ext cx="8988952" cy="6441864"/>
            <a:chOff x="8930221" y="3222584"/>
            <a:chExt cx="7220444" cy="5174476"/>
          </a:xfrm>
        </p:grpSpPr>
        <p:grpSp>
          <p:nvGrpSpPr>
            <p:cNvPr id="14" name="Group 13">
              <a:extLst>
                <a:ext uri="{FF2B5EF4-FFF2-40B4-BE49-F238E27FC236}">
                  <a16:creationId xmlns:a16="http://schemas.microsoft.com/office/drawing/2014/main" id="{6FDC611C-12A0-F19D-BF59-53100C774831}"/>
                </a:ext>
              </a:extLst>
            </p:cNvPr>
            <p:cNvGrpSpPr/>
            <p:nvPr/>
          </p:nvGrpSpPr>
          <p:grpSpPr>
            <a:xfrm>
              <a:off x="8930221" y="3222584"/>
              <a:ext cx="7220444" cy="5174476"/>
              <a:chOff x="370696" y="568297"/>
              <a:chExt cx="7220444" cy="5174476"/>
            </a:xfrm>
          </p:grpSpPr>
          <p:pic>
            <p:nvPicPr>
              <p:cNvPr id="15" name="!!Guide" descr="Diagram&#10;&#10;Description automatically generated">
                <a:extLst>
                  <a:ext uri="{FF2B5EF4-FFF2-40B4-BE49-F238E27FC236}">
                    <a16:creationId xmlns:a16="http://schemas.microsoft.com/office/drawing/2014/main" id="{036D197C-C5BD-9EEF-F838-5DBF785B559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0696" y="568297"/>
                <a:ext cx="7220444" cy="5174476"/>
              </a:xfrm>
              <a:prstGeom prst="rect">
                <a:avLst/>
              </a:prstGeom>
            </p:spPr>
          </p:pic>
          <p:sp>
            <p:nvSpPr>
              <p:cNvPr id="16" name="Oval 15">
                <a:extLst>
                  <a:ext uri="{FF2B5EF4-FFF2-40B4-BE49-F238E27FC236}">
                    <a16:creationId xmlns:a16="http://schemas.microsoft.com/office/drawing/2014/main" id="{43FA7228-632B-E6DC-6793-F8FCF9031D71}"/>
                  </a:ext>
                </a:extLst>
              </p:cNvPr>
              <p:cNvSpPr/>
              <p:nvPr/>
            </p:nvSpPr>
            <p:spPr>
              <a:xfrm>
                <a:off x="1337417" y="1243412"/>
                <a:ext cx="5507764" cy="409770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B0F4E49-1182-FC54-2DB8-C392A303DA60}"/>
                  </a:ext>
                </a:extLst>
              </p:cNvPr>
              <p:cNvSpPr/>
              <p:nvPr/>
            </p:nvSpPr>
            <p:spPr>
              <a:xfrm>
                <a:off x="5687226" y="3807151"/>
                <a:ext cx="1700613" cy="13673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40916CD3-8B43-A5C1-14FA-B4C9B588223D}"/>
                  </a:ext>
                </a:extLst>
              </p:cNvPr>
              <p:cNvSpPr/>
              <p:nvPr/>
            </p:nvSpPr>
            <p:spPr>
              <a:xfrm>
                <a:off x="6588807" y="814698"/>
                <a:ext cx="846034" cy="185158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D114BBD3-0877-7654-7458-A6188C93C031}"/>
                  </a:ext>
                </a:extLst>
              </p:cNvPr>
              <p:cNvSpPr/>
              <p:nvPr/>
            </p:nvSpPr>
            <p:spPr>
              <a:xfrm>
                <a:off x="2271756" y="3522291"/>
                <a:ext cx="1129469" cy="185158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CFBEA08C-4604-1574-7276-E534852C145F}"/>
                  </a:ext>
                </a:extLst>
              </p:cNvPr>
              <p:cNvSpPr/>
              <p:nvPr/>
            </p:nvSpPr>
            <p:spPr>
              <a:xfrm>
                <a:off x="1223472" y="2029627"/>
                <a:ext cx="1129469" cy="11707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71CB3766-109B-1E3E-ECFA-58BFD3967447}"/>
                  </a:ext>
                </a:extLst>
              </p:cNvPr>
              <p:cNvSpPr/>
              <p:nvPr/>
            </p:nvSpPr>
            <p:spPr>
              <a:xfrm>
                <a:off x="1871528" y="1311779"/>
                <a:ext cx="1311780" cy="12676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2" name="!!Water" descr="water.psd">
              <a:extLst>
                <a:ext uri="{FF2B5EF4-FFF2-40B4-BE49-F238E27FC236}">
                  <a16:creationId xmlns:a16="http://schemas.microsoft.com/office/drawing/2014/main" id="{E2B51791-1AC8-E6EB-D2D1-166F4465C53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161150" y="3497818"/>
              <a:ext cx="685618" cy="15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Beans" descr="Calendar&#10;&#10;Description automatically generated with low confidence">
              <a:extLst>
                <a:ext uri="{FF2B5EF4-FFF2-40B4-BE49-F238E27FC236}">
                  <a16:creationId xmlns:a16="http://schemas.microsoft.com/office/drawing/2014/main" id="{CE3D2725-DB95-D17F-F443-00A2F596A6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0125" y="5831584"/>
              <a:ext cx="1993661" cy="1991635"/>
            </a:xfrm>
            <a:prstGeom prst="rect">
              <a:avLst/>
            </a:prstGeom>
          </p:spPr>
        </p:pic>
        <p:pic>
          <p:nvPicPr>
            <p:cNvPr id="24" name="!!Dairy" descr="Graphical user interface&#10;&#10;Description automatically generated">
              <a:extLst>
                <a:ext uri="{FF2B5EF4-FFF2-40B4-BE49-F238E27FC236}">
                  <a16:creationId xmlns:a16="http://schemas.microsoft.com/office/drawing/2014/main" id="{C9BDD1C4-3536-4D75-84B6-93048C85650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73378" y="5833515"/>
              <a:ext cx="2030130" cy="1888304"/>
            </a:xfrm>
            <a:prstGeom prst="rect">
              <a:avLst/>
            </a:prstGeom>
          </p:spPr>
        </p:pic>
        <p:pic>
          <p:nvPicPr>
            <p:cNvPr id="25" name="!!Oils" descr="A picture containing graphical user interface&#10;&#10;Description automatically generated">
              <a:extLst>
                <a:ext uri="{FF2B5EF4-FFF2-40B4-BE49-F238E27FC236}">
                  <a16:creationId xmlns:a16="http://schemas.microsoft.com/office/drawing/2014/main" id="{0FC4DF90-B5C3-1E0F-9AA7-3CE819A4F59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597945" y="5843667"/>
              <a:ext cx="2986678" cy="1699800"/>
            </a:xfrm>
            <a:prstGeom prst="rect">
              <a:avLst/>
            </a:prstGeom>
          </p:spPr>
        </p:pic>
        <p:pic>
          <p:nvPicPr>
            <p:cNvPr id="26" name="!!Carbs" descr="A picture containing graphical user interface&#10;&#10;Description automatically generated">
              <a:extLst>
                <a:ext uri="{FF2B5EF4-FFF2-40B4-BE49-F238E27FC236}">
                  <a16:creationId xmlns:a16="http://schemas.microsoft.com/office/drawing/2014/main" id="{787CD491-BB36-A7CF-397A-994443D57F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576583" y="3999376"/>
              <a:ext cx="2573771" cy="3197409"/>
            </a:xfrm>
            <a:prstGeom prst="rect">
              <a:avLst/>
            </a:prstGeom>
          </p:spPr>
        </p:pic>
        <p:pic>
          <p:nvPicPr>
            <p:cNvPr id="27" name="!!Veg" descr="A picture containing calendar&#10;&#10;Description automatically generated">
              <a:extLst>
                <a:ext uri="{FF2B5EF4-FFF2-40B4-BE49-F238E27FC236}">
                  <a16:creationId xmlns:a16="http://schemas.microsoft.com/office/drawing/2014/main" id="{43F73EAB-C37C-2CCB-9F94-3F044F739C0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025412" y="4035888"/>
              <a:ext cx="2547306" cy="3218404"/>
            </a:xfrm>
            <a:prstGeom prst="rect">
              <a:avLst/>
            </a:prstGeom>
          </p:spPr>
        </p:pic>
      </p:grpSp>
    </p:spTree>
    <p:extLst>
      <p:ext uri="{BB962C8B-B14F-4D97-AF65-F5344CB8AC3E}">
        <p14:creationId xmlns:p14="http://schemas.microsoft.com/office/powerpoint/2010/main" val="1430028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FDD0C-53DC-E168-1B13-450E12B64A68}"/>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F65EA4D4-13FC-3C42-B419-F1FA7DD92B8D}"/>
              </a:ext>
            </a:extLst>
          </p:cNvPr>
          <p:cNvSpPr txBox="1"/>
          <p:nvPr/>
        </p:nvSpPr>
        <p:spPr>
          <a:xfrm>
            <a:off x="1063294" y="672207"/>
            <a:ext cx="10760779"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The food groups</a:t>
            </a:r>
            <a:endParaRPr lang="en-US" dirty="0"/>
          </a:p>
        </p:txBody>
      </p:sp>
      <p:grpSp>
        <p:nvGrpSpPr>
          <p:cNvPr id="14" name="Group 13">
            <a:extLst>
              <a:ext uri="{FF2B5EF4-FFF2-40B4-BE49-F238E27FC236}">
                <a16:creationId xmlns:a16="http://schemas.microsoft.com/office/drawing/2014/main" id="{AE844026-2974-0CF0-ACCC-DF15277ECB77}"/>
              </a:ext>
            </a:extLst>
          </p:cNvPr>
          <p:cNvGrpSpPr/>
          <p:nvPr/>
        </p:nvGrpSpPr>
        <p:grpSpPr>
          <a:xfrm>
            <a:off x="1333998" y="2429302"/>
            <a:ext cx="15620003" cy="6672372"/>
            <a:chOff x="2717996" y="2990350"/>
            <a:chExt cx="11889711" cy="5078909"/>
          </a:xfrm>
        </p:grpSpPr>
        <p:pic>
          <p:nvPicPr>
            <p:cNvPr id="2" name="!!Beans" descr="Calendar&#10;&#10;Description automatically generated with low confidence">
              <a:extLst>
                <a:ext uri="{FF2B5EF4-FFF2-40B4-BE49-F238E27FC236}">
                  <a16:creationId xmlns:a16="http://schemas.microsoft.com/office/drawing/2014/main" id="{49FC5D4C-EC48-CB8E-4260-85700F5E6F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51346" y="5946820"/>
              <a:ext cx="1598087" cy="1596463"/>
            </a:xfrm>
            <a:prstGeom prst="rect">
              <a:avLst/>
            </a:prstGeom>
          </p:spPr>
        </p:pic>
        <p:pic>
          <p:nvPicPr>
            <p:cNvPr id="3" name="!!Dairy" descr="Graphical user interface&#10;&#10;Description automatically generated">
              <a:extLst>
                <a:ext uri="{FF2B5EF4-FFF2-40B4-BE49-F238E27FC236}">
                  <a16:creationId xmlns:a16="http://schemas.microsoft.com/office/drawing/2014/main" id="{BFCEA7BD-0D19-104C-E6F8-C785C2734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8239" y="6555624"/>
              <a:ext cx="1627321" cy="1513635"/>
            </a:xfrm>
            <a:prstGeom prst="rect">
              <a:avLst/>
            </a:prstGeom>
          </p:spPr>
        </p:pic>
        <p:pic>
          <p:nvPicPr>
            <p:cNvPr id="4" name="!!Oils" descr="A picture containing graphical user interface&#10;&#10;Description automatically generated">
              <a:extLst>
                <a:ext uri="{FF2B5EF4-FFF2-40B4-BE49-F238E27FC236}">
                  <a16:creationId xmlns:a16="http://schemas.microsoft.com/office/drawing/2014/main" id="{0BFCC599-A830-0AD8-2267-8E59369656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505416" y="5874357"/>
              <a:ext cx="2394074" cy="1362533"/>
            </a:xfrm>
            <a:prstGeom prst="rect">
              <a:avLst/>
            </a:prstGeom>
          </p:spPr>
        </p:pic>
        <p:pic>
          <p:nvPicPr>
            <p:cNvPr id="6" name="!!Carbs" descr="A picture containing graphical user interface&#10;&#10;Description automatically generated">
              <a:extLst>
                <a:ext uri="{FF2B5EF4-FFF2-40B4-BE49-F238E27FC236}">
                  <a16:creationId xmlns:a16="http://schemas.microsoft.com/office/drawing/2014/main" id="{52D83BD7-2258-587F-696E-6DBC77DF35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44612" y="3476354"/>
              <a:ext cx="2063095" cy="2562993"/>
            </a:xfrm>
            <a:prstGeom prst="rect">
              <a:avLst/>
            </a:prstGeom>
          </p:spPr>
        </p:pic>
        <p:pic>
          <p:nvPicPr>
            <p:cNvPr id="7" name="!!Veg" descr="A picture containing calendar&#10;&#10;Description automatically generated">
              <a:extLst>
                <a:ext uri="{FF2B5EF4-FFF2-40B4-BE49-F238E27FC236}">
                  <a16:creationId xmlns:a16="http://schemas.microsoft.com/office/drawing/2014/main" id="{5E9C0307-1327-9DC6-A75C-50ACA5B1298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7996" y="2990350"/>
              <a:ext cx="2041880" cy="2579822"/>
            </a:xfrm>
            <a:prstGeom prst="rect">
              <a:avLst/>
            </a:prstGeom>
          </p:spPr>
        </p:pic>
        <p:sp>
          <p:nvSpPr>
            <p:cNvPr id="9" name="TextBox 8">
              <a:extLst>
                <a:ext uri="{FF2B5EF4-FFF2-40B4-BE49-F238E27FC236}">
                  <a16:creationId xmlns:a16="http://schemas.microsoft.com/office/drawing/2014/main" id="{0CD6AD67-E670-BB22-90B4-872AA9FB9E4A}"/>
                </a:ext>
              </a:extLst>
            </p:cNvPr>
            <p:cNvSpPr txBox="1"/>
            <p:nvPr/>
          </p:nvSpPr>
          <p:spPr>
            <a:xfrm>
              <a:off x="4819482" y="3460299"/>
              <a:ext cx="2946243" cy="819962"/>
            </a:xfrm>
            <a:prstGeom prst="rect">
              <a:avLst/>
            </a:prstGeom>
            <a:noFill/>
          </p:spPr>
          <p:txBody>
            <a:bodyPr wrap="square">
              <a:spAutoFit/>
            </a:bodyPr>
            <a:lstStyle/>
            <a:p>
              <a:pPr marL="0" indent="0">
                <a:buClr>
                  <a:schemeClr val="accent1"/>
                </a:buClr>
                <a:buNone/>
              </a:pPr>
              <a:r>
                <a:rPr lang="en-US" sz="3200" b="1" dirty="0">
                  <a:solidFill>
                    <a:srgbClr val="0B8E36"/>
                  </a:solidFill>
                </a:rPr>
                <a:t>Fruit and vegetables</a:t>
              </a:r>
            </a:p>
          </p:txBody>
        </p:sp>
        <p:sp>
          <p:nvSpPr>
            <p:cNvPr id="10" name="!!Carbtext">
              <a:extLst>
                <a:ext uri="{FF2B5EF4-FFF2-40B4-BE49-F238E27FC236}">
                  <a16:creationId xmlns:a16="http://schemas.microsoft.com/office/drawing/2014/main" id="{0E525F52-505B-5586-AB1F-2685F46352BB}"/>
                </a:ext>
              </a:extLst>
            </p:cNvPr>
            <p:cNvSpPr txBox="1"/>
            <p:nvPr/>
          </p:nvSpPr>
          <p:spPr>
            <a:xfrm>
              <a:off x="7537763" y="4044121"/>
              <a:ext cx="4855974" cy="819962"/>
            </a:xfrm>
            <a:prstGeom prst="rect">
              <a:avLst/>
            </a:prstGeom>
            <a:noFill/>
          </p:spPr>
          <p:txBody>
            <a:bodyPr wrap="square">
              <a:spAutoFit/>
            </a:bodyPr>
            <a:lstStyle/>
            <a:p>
              <a:pPr marL="0" indent="0" algn="r">
                <a:buClr>
                  <a:schemeClr val="accent1"/>
                </a:buClr>
                <a:buNone/>
              </a:pPr>
              <a:r>
                <a:rPr lang="en-US" sz="3200" b="1">
                  <a:solidFill>
                    <a:srgbClr val="FABE14"/>
                  </a:solidFill>
                </a:rPr>
                <a:t>Potatoes, bread, rice, pasta, and other starchy carbohydrates</a:t>
              </a:r>
            </a:p>
          </p:txBody>
        </p:sp>
        <p:sp>
          <p:nvSpPr>
            <p:cNvPr id="11" name="TextBox 10">
              <a:extLst>
                <a:ext uri="{FF2B5EF4-FFF2-40B4-BE49-F238E27FC236}">
                  <a16:creationId xmlns:a16="http://schemas.microsoft.com/office/drawing/2014/main" id="{9699829E-57A0-DBB5-1D37-9F49D7E08CD1}"/>
                </a:ext>
              </a:extLst>
            </p:cNvPr>
            <p:cNvSpPr txBox="1"/>
            <p:nvPr/>
          </p:nvSpPr>
          <p:spPr>
            <a:xfrm>
              <a:off x="5280763" y="5458623"/>
              <a:ext cx="3026703" cy="1194801"/>
            </a:xfrm>
            <a:prstGeom prst="rect">
              <a:avLst/>
            </a:prstGeom>
            <a:noFill/>
          </p:spPr>
          <p:txBody>
            <a:bodyPr wrap="square">
              <a:spAutoFit/>
            </a:bodyPr>
            <a:lstStyle/>
            <a:p>
              <a:pPr marL="0" indent="0">
                <a:buClr>
                  <a:schemeClr val="accent1"/>
                </a:buClr>
                <a:buNone/>
              </a:pPr>
              <a:r>
                <a:rPr lang="en-US" sz="3200" b="1" dirty="0">
                  <a:solidFill>
                    <a:srgbClr val="E61873"/>
                  </a:solidFill>
                </a:rPr>
                <a:t>Beans, pulses, fish, eggs, meat and other proteins</a:t>
              </a:r>
            </a:p>
          </p:txBody>
        </p:sp>
        <p:sp>
          <p:nvSpPr>
            <p:cNvPr id="12" name="TextBox 11">
              <a:extLst>
                <a:ext uri="{FF2B5EF4-FFF2-40B4-BE49-F238E27FC236}">
                  <a16:creationId xmlns:a16="http://schemas.microsoft.com/office/drawing/2014/main" id="{D28C9213-7C77-E901-6ED2-B54D03B877DD}"/>
                </a:ext>
              </a:extLst>
            </p:cNvPr>
            <p:cNvSpPr txBox="1"/>
            <p:nvPr/>
          </p:nvSpPr>
          <p:spPr>
            <a:xfrm>
              <a:off x="7020062" y="7133301"/>
              <a:ext cx="2015277" cy="819962"/>
            </a:xfrm>
            <a:prstGeom prst="rect">
              <a:avLst/>
            </a:prstGeom>
            <a:noFill/>
          </p:spPr>
          <p:txBody>
            <a:bodyPr wrap="square">
              <a:spAutoFit/>
            </a:bodyPr>
            <a:lstStyle/>
            <a:p>
              <a:pPr marL="0" indent="0" algn="r">
                <a:buClr>
                  <a:schemeClr val="accent1"/>
                </a:buClr>
                <a:buNone/>
              </a:pPr>
              <a:r>
                <a:rPr lang="en-US" sz="3200" b="1" dirty="0">
                  <a:solidFill>
                    <a:srgbClr val="0F70B7"/>
                  </a:solidFill>
                </a:rPr>
                <a:t>Dairy and alternatives</a:t>
              </a:r>
            </a:p>
          </p:txBody>
        </p:sp>
        <p:sp>
          <p:nvSpPr>
            <p:cNvPr id="13" name="TextBox 12">
              <a:extLst>
                <a:ext uri="{FF2B5EF4-FFF2-40B4-BE49-F238E27FC236}">
                  <a16:creationId xmlns:a16="http://schemas.microsoft.com/office/drawing/2014/main" id="{AE45F94C-025A-2842-0CDB-EA0C5DC9DB41}"/>
                </a:ext>
              </a:extLst>
            </p:cNvPr>
            <p:cNvSpPr txBox="1"/>
            <p:nvPr/>
          </p:nvSpPr>
          <p:spPr>
            <a:xfrm>
              <a:off x="10025878" y="6335070"/>
              <a:ext cx="2015277" cy="819962"/>
            </a:xfrm>
            <a:prstGeom prst="rect">
              <a:avLst/>
            </a:prstGeom>
            <a:noFill/>
          </p:spPr>
          <p:txBody>
            <a:bodyPr wrap="square">
              <a:spAutoFit/>
            </a:bodyPr>
            <a:lstStyle/>
            <a:p>
              <a:pPr marL="0" indent="0" algn="r">
                <a:buClr>
                  <a:schemeClr val="accent1"/>
                </a:buClr>
                <a:buNone/>
              </a:pPr>
              <a:r>
                <a:rPr lang="en-US" sz="3200" b="1" dirty="0">
                  <a:solidFill>
                    <a:srgbClr val="662483"/>
                  </a:solidFill>
                </a:rPr>
                <a:t>Oil and spreads</a:t>
              </a:r>
            </a:p>
          </p:txBody>
        </p:sp>
      </p:grpSp>
    </p:spTree>
    <p:extLst>
      <p:ext uri="{BB962C8B-B14F-4D97-AF65-F5344CB8AC3E}">
        <p14:creationId xmlns:p14="http://schemas.microsoft.com/office/powerpoint/2010/main" val="331631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CA528-9C8B-1497-CA46-E427EEF8DC34}"/>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3ABF7246-F466-FFDF-5131-D12089723BBF}"/>
              </a:ext>
            </a:extLst>
          </p:cNvPr>
          <p:cNvSpPr txBox="1"/>
          <p:nvPr/>
        </p:nvSpPr>
        <p:spPr>
          <a:xfrm>
            <a:off x="1063294" y="672207"/>
            <a:ext cx="10760779"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Key messages</a:t>
            </a:r>
            <a:endParaRPr lang="en-US" dirty="0"/>
          </a:p>
        </p:txBody>
      </p:sp>
      <p:sp>
        <p:nvSpPr>
          <p:cNvPr id="2" name="TextBox 1">
            <a:extLst>
              <a:ext uri="{FF2B5EF4-FFF2-40B4-BE49-F238E27FC236}">
                <a16:creationId xmlns:a16="http://schemas.microsoft.com/office/drawing/2014/main" id="{F51884E5-FA22-5ED0-228C-C82494695B73}"/>
              </a:ext>
            </a:extLst>
          </p:cNvPr>
          <p:cNvSpPr txBox="1"/>
          <p:nvPr/>
        </p:nvSpPr>
        <p:spPr>
          <a:xfrm>
            <a:off x="1066689" y="2717160"/>
            <a:ext cx="16541151" cy="6340197"/>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pPr marL="514350" indent="-514350">
              <a:spcAft>
                <a:spcPts val="1200"/>
              </a:spcAft>
              <a:buFont typeface="+mj-lt"/>
              <a:buAutoNum type="arabicPeriod"/>
            </a:pPr>
            <a:r>
              <a:rPr lang="en-GB" dirty="0"/>
              <a:t>Eat at least 5 portions of a variety of fruit and vegetables every day.</a:t>
            </a:r>
          </a:p>
          <a:p>
            <a:pPr marL="514350" indent="-514350">
              <a:spcAft>
                <a:spcPts val="1200"/>
              </a:spcAft>
              <a:buFont typeface="+mj-lt"/>
              <a:buAutoNum type="arabicPeriod"/>
            </a:pPr>
            <a:r>
              <a:rPr lang="en-GB" dirty="0"/>
              <a:t>Base meals on potatoes, bread, rice, pasta or other starchy carbohydrates; choosing wholegrain versions where possible.</a:t>
            </a:r>
          </a:p>
          <a:p>
            <a:pPr marL="514350" indent="-514350">
              <a:spcAft>
                <a:spcPts val="1200"/>
              </a:spcAft>
              <a:buFont typeface="+mj-lt"/>
              <a:buAutoNum type="arabicPeriod"/>
            </a:pPr>
            <a:r>
              <a:rPr lang="en-GB" dirty="0"/>
              <a:t>Eat some beans, pulses, fish, eggs, meat and other proteins (including 2 portions of fish every week, one of which should be oily).</a:t>
            </a:r>
          </a:p>
          <a:p>
            <a:pPr marL="514350" indent="-514350">
              <a:spcAft>
                <a:spcPts val="1200"/>
              </a:spcAft>
              <a:buFont typeface="+mj-lt"/>
              <a:buAutoNum type="arabicPeriod"/>
            </a:pPr>
            <a:r>
              <a:rPr lang="en-GB" dirty="0"/>
              <a:t>Have some dairy or dairy alternatives (such as soya drinks); choosing lower fat and lower sugar options.</a:t>
            </a:r>
          </a:p>
          <a:p>
            <a:pPr marL="514350" indent="-514350">
              <a:spcAft>
                <a:spcPts val="1200"/>
              </a:spcAft>
              <a:buFont typeface="+mj-lt"/>
              <a:buAutoNum type="arabicPeriod"/>
            </a:pPr>
            <a:r>
              <a:rPr lang="en-GB" dirty="0"/>
              <a:t>Choose unsaturated oils and spreads and eat in small amounts.</a:t>
            </a:r>
          </a:p>
          <a:p>
            <a:pPr marL="514350" indent="-514350">
              <a:spcAft>
                <a:spcPts val="1200"/>
              </a:spcAft>
              <a:buFont typeface="+mj-lt"/>
              <a:buAutoNum type="arabicPeriod"/>
            </a:pPr>
            <a:r>
              <a:rPr lang="en-GB" dirty="0"/>
              <a:t>Drink 6-8 cups/glasses of fluid a day.	</a:t>
            </a:r>
          </a:p>
          <a:p>
            <a:pPr marL="514350" indent="-514350">
              <a:spcAft>
                <a:spcPts val="1200"/>
              </a:spcAft>
              <a:buFont typeface="+mj-lt"/>
              <a:buAutoNum type="arabicPeriod"/>
            </a:pPr>
            <a:r>
              <a:rPr lang="en-GB" dirty="0"/>
              <a:t>If consuming foods and drinks high in fat, salt or sugar have these less often and in small amounts.</a:t>
            </a:r>
          </a:p>
        </p:txBody>
      </p:sp>
    </p:spTree>
    <p:extLst>
      <p:ext uri="{BB962C8B-B14F-4D97-AF65-F5344CB8AC3E}">
        <p14:creationId xmlns:p14="http://schemas.microsoft.com/office/powerpoint/2010/main" val="4226086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A10C3-83BC-6C25-56E0-E3B22120ECF3}"/>
            </a:ext>
          </a:extLst>
        </p:cNvPr>
        <p:cNvGrpSpPr/>
        <p:nvPr/>
      </p:nvGrpSpPr>
      <p:grpSpPr>
        <a:xfrm>
          <a:off x="0" y="0"/>
          <a:ext cx="0" cy="0"/>
          <a:chOff x="0" y="0"/>
          <a:chExt cx="0" cy="0"/>
        </a:xfrm>
      </p:grpSpPr>
      <p:pic>
        <p:nvPicPr>
          <p:cNvPr id="7" name="Picture 6" descr="A group of vegetables and a can of tomato&#10;&#10;AI-generated content may be incorrect.">
            <a:extLst>
              <a:ext uri="{FF2B5EF4-FFF2-40B4-BE49-F238E27FC236}">
                <a16:creationId xmlns:a16="http://schemas.microsoft.com/office/drawing/2014/main" id="{479D211F-0E1C-BD95-DDE7-F915D1FEB2E4}"/>
              </a:ext>
            </a:extLst>
          </p:cNvPr>
          <p:cNvPicPr>
            <a:picLocks noChangeAspect="1"/>
          </p:cNvPicPr>
          <p:nvPr/>
        </p:nvPicPr>
        <p:blipFill>
          <a:blip r:embed="rId2"/>
          <a:stretch>
            <a:fillRect/>
          </a:stretch>
        </p:blipFill>
        <p:spPr>
          <a:xfrm>
            <a:off x="233731" y="6441886"/>
            <a:ext cx="8822994" cy="3550835"/>
          </a:xfrm>
          <a:prstGeom prst="rect">
            <a:avLst/>
          </a:prstGeom>
        </p:spPr>
      </p:pic>
      <p:grpSp>
        <p:nvGrpSpPr>
          <p:cNvPr id="2" name="Group 2">
            <a:extLst>
              <a:ext uri="{FF2B5EF4-FFF2-40B4-BE49-F238E27FC236}">
                <a16:creationId xmlns:a16="http://schemas.microsoft.com/office/drawing/2014/main" id="{CC34365E-6A11-E24F-83DB-02533E469E0C}"/>
              </a:ext>
            </a:extLst>
          </p:cNvPr>
          <p:cNvGrpSpPr/>
          <p:nvPr/>
        </p:nvGrpSpPr>
        <p:grpSpPr>
          <a:xfrm>
            <a:off x="9710796" y="2803547"/>
            <a:ext cx="7885097" cy="6627281"/>
            <a:chOff x="0" y="0"/>
            <a:chExt cx="2362379" cy="1572300"/>
          </a:xfrm>
        </p:grpSpPr>
        <p:sp>
          <p:nvSpPr>
            <p:cNvPr id="3" name="Freeform 3">
              <a:extLst>
                <a:ext uri="{FF2B5EF4-FFF2-40B4-BE49-F238E27FC236}">
                  <a16:creationId xmlns:a16="http://schemas.microsoft.com/office/drawing/2014/main" id="{3CCD85CA-F40E-C5E0-29A7-E27C5264D6DF}"/>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B0CEFBF3-A177-9099-C61A-ABD7E0E6E5D5}"/>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609BC80C-CC7E-007D-19B2-70C1CA5B1A36}"/>
              </a:ext>
            </a:extLst>
          </p:cNvPr>
          <p:cNvSpPr txBox="1"/>
          <p:nvPr/>
        </p:nvSpPr>
        <p:spPr>
          <a:xfrm>
            <a:off x="1066689" y="2717160"/>
            <a:ext cx="7061179" cy="7386638"/>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Fruit</a:t>
            </a:r>
            <a:r>
              <a:rPr lang="en-US" dirty="0"/>
              <a:t> and vegetables should make up just over a third of the food we eat each day.</a:t>
            </a:r>
          </a:p>
          <a:p>
            <a:endParaRPr lang="en-US" dirty="0"/>
          </a:p>
          <a:p>
            <a:r>
              <a:rPr lang="en-US" dirty="0"/>
              <a:t>Aim to eat at least five portions of a variety of fruit and vegetables each day.</a:t>
            </a:r>
          </a:p>
          <a:p>
            <a:endParaRPr lang="en-US" dirty="0"/>
          </a:p>
          <a:p>
            <a:r>
              <a:rPr lang="en-US" dirty="0"/>
              <a:t>Choose from fresh, frozen, canned, dried or juiced. </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1E8B7166-B1E0-7FC2-5298-646BCE8A6CEB}"/>
              </a:ext>
            </a:extLst>
          </p:cNvPr>
          <p:cNvSpPr txBox="1"/>
          <p:nvPr/>
        </p:nvSpPr>
        <p:spPr>
          <a:xfrm>
            <a:off x="1063294" y="672207"/>
            <a:ext cx="10760779"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Fruit and vegetables</a:t>
            </a:r>
            <a:endParaRPr lang="en-US" dirty="0"/>
          </a:p>
        </p:txBody>
      </p:sp>
      <p:sp>
        <p:nvSpPr>
          <p:cNvPr id="9" name="TextBox 8">
            <a:extLst>
              <a:ext uri="{FF2B5EF4-FFF2-40B4-BE49-F238E27FC236}">
                <a16:creationId xmlns:a16="http://schemas.microsoft.com/office/drawing/2014/main" id="{42AF5D69-90E2-5441-7FCB-A89BC6C3DAE9}"/>
              </a:ext>
            </a:extLst>
          </p:cNvPr>
          <p:cNvSpPr txBox="1"/>
          <p:nvPr/>
        </p:nvSpPr>
        <p:spPr>
          <a:xfrm>
            <a:off x="9868504" y="3025566"/>
            <a:ext cx="7569680" cy="6832640"/>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pPr>
              <a:spcAft>
                <a:spcPts val="1200"/>
              </a:spcAft>
            </a:pPr>
            <a:r>
              <a:rPr lang="en-GB" dirty="0"/>
              <a:t>A portion is 80g or any of these: </a:t>
            </a:r>
          </a:p>
          <a:p>
            <a:pPr marL="457200" indent="-457200">
              <a:spcAft>
                <a:spcPts val="1200"/>
              </a:spcAft>
              <a:buFont typeface="Arial" panose="020B0604020202020204" pitchFamily="34" charset="0"/>
              <a:buChar char="•"/>
            </a:pPr>
            <a:r>
              <a:rPr lang="en-GB" dirty="0"/>
              <a:t>1 apple, banana, pear, orange or other similar-size fruit;</a:t>
            </a:r>
          </a:p>
          <a:p>
            <a:pPr marL="457200" indent="-457200">
              <a:spcAft>
                <a:spcPts val="1200"/>
              </a:spcAft>
              <a:buFont typeface="Arial" panose="020B0604020202020204" pitchFamily="34" charset="0"/>
              <a:buChar char="•"/>
            </a:pPr>
            <a:r>
              <a:rPr lang="en-GB" dirty="0"/>
              <a:t>3 heaped tablespoons of vegetables;</a:t>
            </a:r>
          </a:p>
          <a:p>
            <a:pPr marL="457200" indent="-457200">
              <a:spcAft>
                <a:spcPts val="1200"/>
              </a:spcAft>
              <a:buFont typeface="Arial" panose="020B0604020202020204" pitchFamily="34" charset="0"/>
              <a:buChar char="•"/>
            </a:pPr>
            <a:r>
              <a:rPr lang="en-GB" dirty="0"/>
              <a:t>a dessert bowl of salad;</a:t>
            </a:r>
          </a:p>
          <a:p>
            <a:pPr marL="457200" indent="-457200">
              <a:spcAft>
                <a:spcPts val="1200"/>
              </a:spcAft>
              <a:buFont typeface="Arial" panose="020B0604020202020204" pitchFamily="34" charset="0"/>
              <a:buChar char="•"/>
            </a:pPr>
            <a:r>
              <a:rPr lang="en-GB" dirty="0"/>
              <a:t>30g of dried fruit </a:t>
            </a:r>
            <a:br>
              <a:rPr lang="en-GB" dirty="0"/>
            </a:br>
            <a:r>
              <a:rPr lang="en-GB" dirty="0"/>
              <a:t>(counts as a maximum of one portion a day);</a:t>
            </a:r>
          </a:p>
          <a:p>
            <a:pPr marL="457200" indent="-457200">
              <a:spcAft>
                <a:spcPts val="1200"/>
              </a:spcAft>
              <a:buFont typeface="Arial" panose="020B0604020202020204" pitchFamily="34" charset="0"/>
              <a:buChar char="•"/>
            </a:pPr>
            <a:r>
              <a:rPr lang="en-GB" dirty="0"/>
              <a:t>150ml glass of fruit juice or smoothie </a:t>
            </a:r>
            <a:br>
              <a:rPr lang="en-GB" dirty="0"/>
            </a:br>
            <a:r>
              <a:rPr lang="en-GB" dirty="0"/>
              <a:t>(counts as a maximum of one portion a day).</a:t>
            </a:r>
          </a:p>
          <a:p>
            <a:pPr>
              <a:spcAft>
                <a:spcPts val="1200"/>
              </a:spcAft>
            </a:pPr>
            <a:endParaRPr lang="en-GB" dirty="0"/>
          </a:p>
        </p:txBody>
      </p:sp>
    </p:spTree>
    <p:extLst>
      <p:ext uri="{BB962C8B-B14F-4D97-AF65-F5344CB8AC3E}">
        <p14:creationId xmlns:p14="http://schemas.microsoft.com/office/powerpoint/2010/main" val="2093491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67DEF-3128-8641-2255-21DE1203629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EBB240D-2EA9-03F3-9169-B1CEA34976B6}"/>
              </a:ext>
            </a:extLst>
          </p:cNvPr>
          <p:cNvGrpSpPr/>
          <p:nvPr/>
        </p:nvGrpSpPr>
        <p:grpSpPr>
          <a:xfrm>
            <a:off x="9710796" y="2566321"/>
            <a:ext cx="7885097" cy="6627281"/>
            <a:chOff x="0" y="0"/>
            <a:chExt cx="2362379" cy="1572300"/>
          </a:xfrm>
        </p:grpSpPr>
        <p:sp>
          <p:nvSpPr>
            <p:cNvPr id="3" name="Freeform 3">
              <a:extLst>
                <a:ext uri="{FF2B5EF4-FFF2-40B4-BE49-F238E27FC236}">
                  <a16:creationId xmlns:a16="http://schemas.microsoft.com/office/drawing/2014/main" id="{D492110D-D8A7-A41C-4B67-C2DCE198C187}"/>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14C55CAB-F5D6-B390-0459-01C029E2FE69}"/>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5CDBB701-27C8-5FF9-34ED-DF5EAB3FF73E}"/>
              </a:ext>
            </a:extLst>
          </p:cNvPr>
          <p:cNvSpPr txBox="1"/>
          <p:nvPr/>
        </p:nvSpPr>
        <p:spPr>
          <a:xfrm>
            <a:off x="1066689" y="2717160"/>
            <a:ext cx="7492499" cy="6894195"/>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Starchy</a:t>
            </a:r>
            <a:r>
              <a:rPr lang="en-US" dirty="0"/>
              <a:t> food should make up just over a third of the food we eat.</a:t>
            </a:r>
          </a:p>
          <a:p>
            <a:endParaRPr lang="en-US" dirty="0"/>
          </a:p>
          <a:p>
            <a:r>
              <a:rPr lang="en-US" dirty="0"/>
              <a:t>Choose higher-fibre, wholegrain varieties when you can by purchasing wholewheat pasta, brown rice, or simply leaving the skins on potatoes.</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5A733F8F-9940-1C42-32A2-8327A840F765}"/>
              </a:ext>
            </a:extLst>
          </p:cNvPr>
          <p:cNvSpPr txBox="1"/>
          <p:nvPr/>
        </p:nvSpPr>
        <p:spPr>
          <a:xfrm>
            <a:off x="1063294" y="672207"/>
            <a:ext cx="13974118" cy="1661993"/>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Potatoes, bread, rice, pasta and </a:t>
            </a:r>
            <a:br>
              <a:rPr lang="en-US" dirty="0">
                <a:sym typeface="Source Sans Pro Semi-Bold"/>
              </a:rPr>
            </a:br>
            <a:r>
              <a:rPr lang="en-US" dirty="0">
                <a:sym typeface="Source Sans Pro Semi-Bold"/>
              </a:rPr>
              <a:t>other starchy carbohydrates</a:t>
            </a:r>
            <a:endParaRPr lang="en-US" dirty="0"/>
          </a:p>
        </p:txBody>
      </p:sp>
      <p:sp>
        <p:nvSpPr>
          <p:cNvPr id="9" name="TextBox 8">
            <a:extLst>
              <a:ext uri="{FF2B5EF4-FFF2-40B4-BE49-F238E27FC236}">
                <a16:creationId xmlns:a16="http://schemas.microsoft.com/office/drawing/2014/main" id="{5CBD1895-3FEA-842D-CB60-531C34D4A422}"/>
              </a:ext>
            </a:extLst>
          </p:cNvPr>
          <p:cNvSpPr txBox="1"/>
          <p:nvPr/>
        </p:nvSpPr>
        <p:spPr>
          <a:xfrm>
            <a:off x="9950766" y="2994493"/>
            <a:ext cx="7645127" cy="5386090"/>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GB" dirty="0"/>
              <a:t>Base your meals around starchy carbohydrate foods:</a:t>
            </a:r>
            <a:endParaRPr lang="en-US" dirty="0"/>
          </a:p>
          <a:p>
            <a:endParaRPr lang="en-GB" dirty="0"/>
          </a:p>
          <a:p>
            <a:pPr>
              <a:spcAft>
                <a:spcPts val="1200"/>
              </a:spcAft>
            </a:pPr>
            <a:r>
              <a:rPr lang="en-GB" dirty="0"/>
              <a:t>• start the day with a wholegrain breakfast cereal - choose one lower in salt and sugars;</a:t>
            </a:r>
          </a:p>
          <a:p>
            <a:pPr>
              <a:spcAft>
                <a:spcPts val="1200"/>
              </a:spcAft>
            </a:pPr>
            <a:r>
              <a:rPr lang="en-GB" dirty="0"/>
              <a:t>• have a sandwich for lunch;</a:t>
            </a:r>
          </a:p>
          <a:p>
            <a:pPr>
              <a:spcAft>
                <a:spcPts val="1200"/>
              </a:spcAft>
            </a:pPr>
            <a:r>
              <a:rPr lang="en-GB" dirty="0"/>
              <a:t>• round off the day with potatoes, pasta or rice as a base for your evening meal.</a:t>
            </a:r>
          </a:p>
          <a:p>
            <a:endParaRPr lang="en-GB" dirty="0"/>
          </a:p>
          <a:p>
            <a:endParaRPr lang="en-GB" dirty="0"/>
          </a:p>
        </p:txBody>
      </p:sp>
      <p:pic>
        <p:nvPicPr>
          <p:cNvPr id="5" name="Picture 4" descr="A group of food items&#10;&#10;AI-generated content may be incorrect.">
            <a:extLst>
              <a:ext uri="{FF2B5EF4-FFF2-40B4-BE49-F238E27FC236}">
                <a16:creationId xmlns:a16="http://schemas.microsoft.com/office/drawing/2014/main" id="{49BA36F1-C792-F4A6-E7A4-8186F86438BB}"/>
              </a:ext>
            </a:extLst>
          </p:cNvPr>
          <p:cNvPicPr>
            <a:picLocks noChangeAspect="1"/>
          </p:cNvPicPr>
          <p:nvPr/>
        </p:nvPicPr>
        <p:blipFill>
          <a:blip r:embed="rId2"/>
          <a:stretch>
            <a:fillRect/>
          </a:stretch>
        </p:blipFill>
        <p:spPr>
          <a:xfrm>
            <a:off x="10472289" y="7639949"/>
            <a:ext cx="7199103" cy="2619916"/>
          </a:xfrm>
          <a:prstGeom prst="rect">
            <a:avLst/>
          </a:prstGeom>
        </p:spPr>
      </p:pic>
    </p:spTree>
    <p:extLst>
      <p:ext uri="{BB962C8B-B14F-4D97-AF65-F5344CB8AC3E}">
        <p14:creationId xmlns:p14="http://schemas.microsoft.com/office/powerpoint/2010/main" val="1781890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81C5E-C6F6-7AEB-4832-14F1E4022E1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E17FEC5-8FFE-31F6-FC81-159A57BA4F49}"/>
              </a:ext>
            </a:extLst>
          </p:cNvPr>
          <p:cNvGrpSpPr/>
          <p:nvPr/>
        </p:nvGrpSpPr>
        <p:grpSpPr>
          <a:xfrm>
            <a:off x="9710796" y="2566321"/>
            <a:ext cx="7885097" cy="6627281"/>
            <a:chOff x="0" y="0"/>
            <a:chExt cx="2362379" cy="1572300"/>
          </a:xfrm>
        </p:grpSpPr>
        <p:sp>
          <p:nvSpPr>
            <p:cNvPr id="3" name="Freeform 3">
              <a:extLst>
                <a:ext uri="{FF2B5EF4-FFF2-40B4-BE49-F238E27FC236}">
                  <a16:creationId xmlns:a16="http://schemas.microsoft.com/office/drawing/2014/main" id="{3FC9A2E6-EC4D-9F25-5DF5-46707B759A83}"/>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9ED0E068-4DC0-6DA8-F5D3-EEAD21C7A696}"/>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F98982C8-F349-4023-A3F6-CFAA30F7E43E}"/>
              </a:ext>
            </a:extLst>
          </p:cNvPr>
          <p:cNvSpPr txBox="1"/>
          <p:nvPr/>
        </p:nvSpPr>
        <p:spPr>
          <a:xfrm>
            <a:off x="1066689" y="2717160"/>
            <a:ext cx="7492499" cy="9710351"/>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Why choose wholegrain?</a:t>
            </a:r>
            <a:endParaRPr lang="en-US" dirty="0"/>
          </a:p>
          <a:p>
            <a:endParaRPr lang="en-US" dirty="0">
              <a:sym typeface="Source Sans Pro Light"/>
            </a:endParaRPr>
          </a:p>
          <a:p>
            <a:r>
              <a:rPr lang="en-US" dirty="0">
                <a:sym typeface="Source Sans Pro Light"/>
              </a:rPr>
              <a:t>Wholegrain </a:t>
            </a:r>
            <a:r>
              <a:rPr lang="en-US" dirty="0"/>
              <a:t>food contains more fibre than white or refined starchy food, and often more of other nutrients. We also digest wholegrain food more slowly so it can help us feel full for longer. </a:t>
            </a:r>
          </a:p>
          <a:p>
            <a:endParaRPr lang="en-US" dirty="0"/>
          </a:p>
          <a:p>
            <a:r>
              <a:rPr lang="en-US" dirty="0"/>
              <a:t>Remember, you can also purchase high fibre white versions of bread and pasta which will help to increase your fibre intake.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69698E52-1FCB-D458-C738-8BF2153A8898}"/>
              </a:ext>
            </a:extLst>
          </p:cNvPr>
          <p:cNvSpPr txBox="1"/>
          <p:nvPr/>
        </p:nvSpPr>
        <p:spPr>
          <a:xfrm>
            <a:off x="1063294" y="672207"/>
            <a:ext cx="13974118" cy="1661993"/>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Potatoes, bread, rice, pasta and </a:t>
            </a:r>
            <a:br>
              <a:rPr lang="en-US" dirty="0">
                <a:sym typeface="Source Sans Pro Semi-Bold"/>
              </a:rPr>
            </a:br>
            <a:r>
              <a:rPr lang="en-US" dirty="0">
                <a:sym typeface="Source Sans Pro Semi-Bold"/>
              </a:rPr>
              <a:t>other starchy carbohydrates</a:t>
            </a:r>
            <a:endParaRPr lang="en-US" dirty="0"/>
          </a:p>
        </p:txBody>
      </p:sp>
      <p:sp>
        <p:nvSpPr>
          <p:cNvPr id="9" name="TextBox 8">
            <a:extLst>
              <a:ext uri="{FF2B5EF4-FFF2-40B4-BE49-F238E27FC236}">
                <a16:creationId xmlns:a16="http://schemas.microsoft.com/office/drawing/2014/main" id="{3447AF35-2156-AF7E-ABF2-D93D66A6133B}"/>
              </a:ext>
            </a:extLst>
          </p:cNvPr>
          <p:cNvSpPr txBox="1"/>
          <p:nvPr/>
        </p:nvSpPr>
        <p:spPr>
          <a:xfrm>
            <a:off x="10006642" y="2857500"/>
            <a:ext cx="7893170" cy="6340197"/>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GB" dirty="0"/>
              <a:t>Wholegrain food includes:</a:t>
            </a:r>
            <a:endParaRPr lang="en-US" dirty="0"/>
          </a:p>
          <a:p>
            <a:endParaRPr lang="en-GB" dirty="0"/>
          </a:p>
          <a:p>
            <a:r>
              <a:rPr lang="en-GB" dirty="0"/>
              <a:t>• wholemeal and wholegrain bread, pitta and chapatti;</a:t>
            </a:r>
          </a:p>
          <a:p>
            <a:r>
              <a:rPr lang="en-GB" dirty="0"/>
              <a:t>• wholewheat pasta;</a:t>
            </a:r>
          </a:p>
          <a:p>
            <a:r>
              <a:rPr lang="en-GB" dirty="0"/>
              <a:t>• brown rice;</a:t>
            </a:r>
          </a:p>
          <a:p>
            <a:r>
              <a:rPr lang="en-GB" dirty="0"/>
              <a:t>• wholegrain breakfast cereals and whole oats.</a:t>
            </a:r>
          </a:p>
          <a:p>
            <a:endParaRPr lang="en-GB" dirty="0"/>
          </a:p>
          <a:p>
            <a:endParaRPr lang="en-GB" dirty="0"/>
          </a:p>
          <a:p>
            <a:endParaRPr lang="en-GB" dirty="0"/>
          </a:p>
        </p:txBody>
      </p:sp>
      <p:pic>
        <p:nvPicPr>
          <p:cNvPr id="5" name="Picture 4" descr="A group of food items&#10;&#10;AI-generated content may be incorrect.">
            <a:extLst>
              <a:ext uri="{FF2B5EF4-FFF2-40B4-BE49-F238E27FC236}">
                <a16:creationId xmlns:a16="http://schemas.microsoft.com/office/drawing/2014/main" id="{ACD9AF73-62EA-D002-79E3-E81F5C4F94CF}"/>
              </a:ext>
            </a:extLst>
          </p:cNvPr>
          <p:cNvPicPr>
            <a:picLocks noChangeAspect="1"/>
          </p:cNvPicPr>
          <p:nvPr/>
        </p:nvPicPr>
        <p:blipFill>
          <a:blip r:embed="rId2"/>
          <a:stretch>
            <a:fillRect/>
          </a:stretch>
        </p:blipFill>
        <p:spPr>
          <a:xfrm>
            <a:off x="9760610" y="7294893"/>
            <a:ext cx="7910782" cy="2964972"/>
          </a:xfrm>
          <a:prstGeom prst="rect">
            <a:avLst/>
          </a:prstGeom>
        </p:spPr>
      </p:pic>
    </p:spTree>
    <p:extLst>
      <p:ext uri="{BB962C8B-B14F-4D97-AF65-F5344CB8AC3E}">
        <p14:creationId xmlns:p14="http://schemas.microsoft.com/office/powerpoint/2010/main" val="2540567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1330D-0618-1E21-01A0-EE7BDC664991}"/>
            </a:ext>
          </a:extLst>
        </p:cNvPr>
        <p:cNvGrpSpPr/>
        <p:nvPr/>
      </p:nvGrpSpPr>
      <p:grpSpPr>
        <a:xfrm>
          <a:off x="0" y="0"/>
          <a:ext cx="0" cy="0"/>
          <a:chOff x="0" y="0"/>
          <a:chExt cx="0" cy="0"/>
        </a:xfrm>
      </p:grpSpPr>
      <p:pic>
        <p:nvPicPr>
          <p:cNvPr id="7" name="Picture 6" descr="A group of food items&#10;&#10;AI-generated content may be incorrect.">
            <a:extLst>
              <a:ext uri="{FF2B5EF4-FFF2-40B4-BE49-F238E27FC236}">
                <a16:creationId xmlns:a16="http://schemas.microsoft.com/office/drawing/2014/main" id="{DF764D38-7EAA-56B1-B2C7-F9A075B2EA5D}"/>
              </a:ext>
            </a:extLst>
          </p:cNvPr>
          <p:cNvPicPr>
            <a:picLocks noChangeAspect="1"/>
          </p:cNvPicPr>
          <p:nvPr/>
        </p:nvPicPr>
        <p:blipFill>
          <a:blip r:embed="rId2"/>
          <a:stretch>
            <a:fillRect/>
          </a:stretch>
        </p:blipFill>
        <p:spPr>
          <a:xfrm>
            <a:off x="11210117" y="6007579"/>
            <a:ext cx="7082107" cy="4288766"/>
          </a:xfrm>
          <a:prstGeom prst="rect">
            <a:avLst/>
          </a:prstGeom>
        </p:spPr>
      </p:pic>
      <p:sp>
        <p:nvSpPr>
          <p:cNvPr id="6" name="TextBox 6">
            <a:extLst>
              <a:ext uri="{FF2B5EF4-FFF2-40B4-BE49-F238E27FC236}">
                <a16:creationId xmlns:a16="http://schemas.microsoft.com/office/drawing/2014/main" id="{34393035-C00B-9FCB-F2C8-22D624AD373D}"/>
              </a:ext>
            </a:extLst>
          </p:cNvPr>
          <p:cNvSpPr txBox="1"/>
          <p:nvPr/>
        </p:nvSpPr>
        <p:spPr>
          <a:xfrm>
            <a:off x="1066689" y="2717160"/>
            <a:ext cx="16722762" cy="6832640"/>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These foods are sources of protein</a:t>
            </a:r>
            <a:r>
              <a:rPr lang="en-US" dirty="0"/>
              <a:t>, vitamins and minerals, so it is important to eat some foods from this group.</a:t>
            </a:r>
          </a:p>
          <a:p>
            <a:endParaRPr lang="en-US" dirty="0"/>
          </a:p>
          <a:p>
            <a:r>
              <a:rPr lang="en-US" dirty="0"/>
              <a:t>Beans, peas and lentils (which are all types of pulses, sometimes called ‘legumes’) are good alternatives to meat because they’re naturally very low in fat, and they’re high in fibre, protein and vitamins and minerals.  Other vegetable-based sources of protein include tofu, bean curd and mycoprotein.</a:t>
            </a:r>
          </a:p>
          <a:p>
            <a:endParaRPr lang="en-US" dirty="0"/>
          </a:p>
          <a:p>
            <a:r>
              <a:rPr lang="en-US" dirty="0"/>
              <a:t>Aim for at least two portions (2 x 140g) of fish a week, including a portion of oily fish. Most </a:t>
            </a:r>
            <a:br>
              <a:rPr lang="en-US" dirty="0"/>
            </a:br>
            <a:r>
              <a:rPr lang="en-US" dirty="0"/>
              <a:t>people should be eating more fish, but there are recommended limits for oily fish, crab and </a:t>
            </a:r>
            <a:br>
              <a:rPr lang="en-US" dirty="0"/>
            </a:br>
            <a:r>
              <a:rPr lang="en-US" dirty="0"/>
              <a:t>some types of white fish.*</a:t>
            </a:r>
          </a:p>
          <a:p>
            <a:endParaRPr lang="en-US" dirty="0"/>
          </a:p>
          <a:p>
            <a:r>
              <a:rPr lang="en-US" sz="2000" i="1" dirty="0"/>
              <a:t>*Please see </a:t>
            </a:r>
            <a:r>
              <a:rPr lang="en-US" sz="2000" i="1" dirty="0">
                <a:hlinkClick r:id="rId3"/>
              </a:rPr>
              <a:t>www.nhs.uk/Livewell/Goodfood/Pages/fish-shellfish.aspx </a:t>
            </a:r>
            <a:br>
              <a:rPr lang="en-US" sz="2000" i="1" dirty="0"/>
            </a:br>
            <a:r>
              <a:rPr lang="en-US" sz="2000" i="1" dirty="0"/>
              <a:t>Also </a:t>
            </a:r>
            <a:r>
              <a:rPr lang="en-US" sz="2000" i="1" dirty="0">
                <a:hlinkClick r:id="rId4"/>
              </a:rPr>
              <a:t>www.msc.org/</a:t>
            </a:r>
            <a:r>
              <a:rPr lang="en-US" sz="2000" i="1" dirty="0"/>
              <a:t>  for more guidance on sustainably sourced fish.</a:t>
            </a:r>
          </a:p>
          <a:p>
            <a:endParaRPr lang="en-US" sz="2000" i="1" dirty="0"/>
          </a:p>
        </p:txBody>
      </p:sp>
      <p:sp>
        <p:nvSpPr>
          <p:cNvPr id="8" name="TextBox 8">
            <a:extLst>
              <a:ext uri="{FF2B5EF4-FFF2-40B4-BE49-F238E27FC236}">
                <a16:creationId xmlns:a16="http://schemas.microsoft.com/office/drawing/2014/main" id="{87A81397-4D36-7E62-F790-CC7D3087ACB8}"/>
              </a:ext>
            </a:extLst>
          </p:cNvPr>
          <p:cNvSpPr txBox="1"/>
          <p:nvPr/>
        </p:nvSpPr>
        <p:spPr>
          <a:xfrm>
            <a:off x="1063294" y="672207"/>
            <a:ext cx="13974118" cy="1661993"/>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Beans, pulses, fish, eggs, meat </a:t>
            </a:r>
            <a:br>
              <a:rPr lang="en-US" dirty="0">
                <a:sym typeface="Source Sans Pro Semi-Bold"/>
              </a:rPr>
            </a:br>
            <a:r>
              <a:rPr lang="en-US" dirty="0">
                <a:sym typeface="Source Sans Pro Semi-Bold"/>
              </a:rPr>
              <a:t>and other proteins</a:t>
            </a:r>
            <a:endParaRPr lang="en-US" dirty="0"/>
          </a:p>
        </p:txBody>
      </p:sp>
    </p:spTree>
    <p:extLst>
      <p:ext uri="{BB962C8B-B14F-4D97-AF65-F5344CB8AC3E}">
        <p14:creationId xmlns:p14="http://schemas.microsoft.com/office/powerpoint/2010/main" val="3985625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8C731-866B-91DA-1839-C1EFD1561A6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F04474A-A512-472E-9250-68B51FFF6FCD}"/>
              </a:ext>
            </a:extLst>
          </p:cNvPr>
          <p:cNvGrpSpPr/>
          <p:nvPr/>
        </p:nvGrpSpPr>
        <p:grpSpPr>
          <a:xfrm>
            <a:off x="9710796" y="2566321"/>
            <a:ext cx="7885097" cy="6627281"/>
            <a:chOff x="0" y="0"/>
            <a:chExt cx="2362379" cy="1572300"/>
          </a:xfrm>
        </p:grpSpPr>
        <p:sp>
          <p:nvSpPr>
            <p:cNvPr id="3" name="Freeform 3">
              <a:extLst>
                <a:ext uri="{FF2B5EF4-FFF2-40B4-BE49-F238E27FC236}">
                  <a16:creationId xmlns:a16="http://schemas.microsoft.com/office/drawing/2014/main" id="{B39851B9-E7B4-9099-B0F3-0990A0BDBA6B}"/>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8CDE8D87-8535-D4EB-F2DC-EDD9A09265D6}"/>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D05E7E03-7015-D76D-8316-ED7F8DC7C7B4}"/>
              </a:ext>
            </a:extLst>
          </p:cNvPr>
          <p:cNvSpPr txBox="1"/>
          <p:nvPr/>
        </p:nvSpPr>
        <p:spPr>
          <a:xfrm>
            <a:off x="1066690" y="2717160"/>
            <a:ext cx="8440566" cy="9356408"/>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Some types of meat are high in fat, particularly saturated fat. So, when </a:t>
            </a:r>
            <a:r>
              <a:rPr lang="en-US" dirty="0"/>
              <a:t>you’re</a:t>
            </a:r>
            <a:r>
              <a:rPr lang="en-US" dirty="0">
                <a:sym typeface="Source Sans Pro Light"/>
              </a:rPr>
              <a:t> buying </a:t>
            </a:r>
            <a:r>
              <a:rPr lang="en-US" dirty="0"/>
              <a:t>meat, remember that the type of cut or meat product you choose, and how you cook it, can make a big difference. </a:t>
            </a:r>
          </a:p>
          <a:p>
            <a:endParaRPr lang="en-US" dirty="0"/>
          </a:p>
          <a:p>
            <a:r>
              <a:rPr lang="en-US" dirty="0"/>
              <a:t>If you eat more than 90g of red or processed meat per day, try to cut down to no more than 70g per day. The term processed meat includes sausages, bacon, cured meats and reformed meat products.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E46E42B1-1774-1562-5969-343B8F34F381}"/>
              </a:ext>
            </a:extLst>
          </p:cNvPr>
          <p:cNvSpPr txBox="1"/>
          <p:nvPr/>
        </p:nvSpPr>
        <p:spPr>
          <a:xfrm>
            <a:off x="1063294" y="672207"/>
            <a:ext cx="13974118" cy="1661993"/>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Beans, pu</a:t>
            </a:r>
            <a:r>
              <a:rPr lang="en-US" dirty="0"/>
              <a:t>lses, fish, eggs, </a:t>
            </a:r>
            <a:br>
              <a:rPr lang="en-US" dirty="0"/>
            </a:br>
            <a:r>
              <a:rPr lang="en-US" dirty="0"/>
              <a:t>meat and other proteins</a:t>
            </a:r>
          </a:p>
        </p:txBody>
      </p:sp>
      <p:sp>
        <p:nvSpPr>
          <p:cNvPr id="9" name="TextBox 8">
            <a:extLst>
              <a:ext uri="{FF2B5EF4-FFF2-40B4-BE49-F238E27FC236}">
                <a16:creationId xmlns:a16="http://schemas.microsoft.com/office/drawing/2014/main" id="{17ABBA12-14E9-F10A-CC30-43FC5875D67C}"/>
              </a:ext>
            </a:extLst>
          </p:cNvPr>
          <p:cNvSpPr txBox="1"/>
          <p:nvPr/>
        </p:nvSpPr>
        <p:spPr>
          <a:xfrm>
            <a:off x="10006642" y="2857500"/>
            <a:ext cx="6965831" cy="7663636"/>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GB" dirty="0"/>
              <a:t>To cut down on fat:</a:t>
            </a:r>
            <a:endParaRPr lang="en-US" dirty="0"/>
          </a:p>
          <a:p>
            <a:pPr>
              <a:spcAft>
                <a:spcPts val="1200"/>
              </a:spcAft>
            </a:pPr>
            <a:endParaRPr lang="en-GB" dirty="0"/>
          </a:p>
          <a:p>
            <a:pPr>
              <a:spcAft>
                <a:spcPts val="1200"/>
              </a:spcAft>
            </a:pPr>
            <a:r>
              <a:rPr lang="en-GB" dirty="0"/>
              <a:t>• choose lean cuts of meat and go for leaner mince;</a:t>
            </a:r>
          </a:p>
          <a:p>
            <a:pPr>
              <a:spcAft>
                <a:spcPts val="1200"/>
              </a:spcAft>
            </a:pPr>
            <a:r>
              <a:rPr lang="en-GB" dirty="0"/>
              <a:t>• cut the fat off of meat and the skin off of chicken;</a:t>
            </a:r>
          </a:p>
          <a:p>
            <a:pPr>
              <a:spcAft>
                <a:spcPts val="1200"/>
              </a:spcAft>
            </a:pPr>
            <a:r>
              <a:rPr lang="en-GB" dirty="0"/>
              <a:t>• try to grill meat and fish instead of frying;</a:t>
            </a:r>
          </a:p>
          <a:p>
            <a:pPr>
              <a:spcAft>
                <a:spcPts val="1200"/>
              </a:spcAft>
            </a:pPr>
            <a:r>
              <a:rPr lang="en-GB" dirty="0"/>
              <a:t>• have a boiled or poached egg instead </a:t>
            </a:r>
            <a:br>
              <a:rPr lang="en-GB" dirty="0"/>
            </a:br>
            <a:r>
              <a:rPr lang="en-GB" dirty="0"/>
              <a:t>of fried. </a:t>
            </a:r>
          </a:p>
          <a:p>
            <a:endParaRPr lang="en-GB" dirty="0"/>
          </a:p>
          <a:p>
            <a:endParaRPr lang="en-GB" dirty="0"/>
          </a:p>
          <a:p>
            <a:endParaRPr lang="en-GB" dirty="0"/>
          </a:p>
          <a:p>
            <a:endParaRPr lang="en-GB" dirty="0"/>
          </a:p>
        </p:txBody>
      </p:sp>
      <p:pic>
        <p:nvPicPr>
          <p:cNvPr id="7" name="Picture 6" descr="A group of food items&#10;&#10;AI-generated content may be incorrect.">
            <a:extLst>
              <a:ext uri="{FF2B5EF4-FFF2-40B4-BE49-F238E27FC236}">
                <a16:creationId xmlns:a16="http://schemas.microsoft.com/office/drawing/2014/main" id="{1E292F40-6E36-13CC-916E-DDF0D9681252}"/>
              </a:ext>
            </a:extLst>
          </p:cNvPr>
          <p:cNvPicPr>
            <a:picLocks noChangeAspect="1"/>
          </p:cNvPicPr>
          <p:nvPr/>
        </p:nvPicPr>
        <p:blipFill>
          <a:blip r:embed="rId2"/>
          <a:stretch>
            <a:fillRect/>
          </a:stretch>
        </p:blipFill>
        <p:spPr>
          <a:xfrm>
            <a:off x="11253249" y="6352636"/>
            <a:ext cx="7038975" cy="4267200"/>
          </a:xfrm>
          <a:prstGeom prst="rect">
            <a:avLst/>
          </a:prstGeom>
        </p:spPr>
      </p:pic>
    </p:spTree>
    <p:extLst>
      <p:ext uri="{BB962C8B-B14F-4D97-AF65-F5344CB8AC3E}">
        <p14:creationId xmlns:p14="http://schemas.microsoft.com/office/powerpoint/2010/main" val="1933786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7E58F-BF50-4039-96F6-202A881CDD0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C93EBA3-E4C3-DAF7-68CE-C60ACC113AE2}"/>
              </a:ext>
            </a:extLst>
          </p:cNvPr>
          <p:cNvGrpSpPr/>
          <p:nvPr/>
        </p:nvGrpSpPr>
        <p:grpSpPr>
          <a:xfrm>
            <a:off x="9710796" y="2566321"/>
            <a:ext cx="7885097" cy="7048472"/>
            <a:chOff x="0" y="0"/>
            <a:chExt cx="2362379" cy="1572300"/>
          </a:xfrm>
        </p:grpSpPr>
        <p:sp>
          <p:nvSpPr>
            <p:cNvPr id="3" name="Freeform 3">
              <a:extLst>
                <a:ext uri="{FF2B5EF4-FFF2-40B4-BE49-F238E27FC236}">
                  <a16:creationId xmlns:a16="http://schemas.microsoft.com/office/drawing/2014/main" id="{781F1AF1-B2D6-FBE3-2910-2CD368E7E03A}"/>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9A8556E6-ED0D-2153-CC82-98531BC78A02}"/>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1953130C-ABB3-1AE1-805B-C10D644A67C0}"/>
              </a:ext>
            </a:extLst>
          </p:cNvPr>
          <p:cNvSpPr txBox="1"/>
          <p:nvPr/>
        </p:nvSpPr>
        <p:spPr>
          <a:xfrm>
            <a:off x="1066689" y="2717160"/>
            <a:ext cx="8213789" cy="11695509"/>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pPr>
              <a:spcAft>
                <a:spcPts val="1200"/>
              </a:spcAft>
            </a:pPr>
            <a:r>
              <a:rPr lang="en-US" dirty="0">
                <a:sym typeface="Source Sans Pro Light"/>
              </a:rPr>
              <a:t>• Try to have some milk and dairy </a:t>
            </a:r>
            <a:r>
              <a:rPr lang="en-US" dirty="0"/>
              <a:t>food (</a:t>
            </a:r>
            <a:r>
              <a:rPr lang="en-US" dirty="0">
                <a:sym typeface="Source Sans Pro Light"/>
              </a:rPr>
              <a:t>or dairy</a:t>
            </a:r>
            <a:r>
              <a:rPr lang="en-US" dirty="0"/>
              <a:t> alternatives) such as cheese, yoghurt and fromage frais.</a:t>
            </a:r>
          </a:p>
          <a:p>
            <a:pPr>
              <a:spcAft>
                <a:spcPts val="1200"/>
              </a:spcAft>
            </a:pPr>
            <a:r>
              <a:rPr lang="en-US" dirty="0"/>
              <a:t>• These are good sources of protein and vitamins, and they’re also an important source of calcium, which helps to keep our bones strong.</a:t>
            </a:r>
          </a:p>
          <a:p>
            <a:pPr>
              <a:spcAft>
                <a:spcPts val="1200"/>
              </a:spcAft>
            </a:pPr>
            <a:r>
              <a:rPr lang="en-US" dirty="0"/>
              <a:t>•</a:t>
            </a:r>
            <a:r>
              <a:rPr lang="en-US" dirty="0">
                <a:sym typeface="Source Sans Pro Light"/>
              </a:rPr>
              <a:t> Some </a:t>
            </a:r>
            <a:r>
              <a:rPr lang="en-US" dirty="0"/>
              <a:t>dairy food can be </a:t>
            </a:r>
            <a:r>
              <a:rPr lang="en-US" dirty="0">
                <a:sym typeface="Source Sans Pro Light"/>
              </a:rPr>
              <a:t>high in fat</a:t>
            </a:r>
            <a:r>
              <a:rPr lang="en-US" dirty="0"/>
              <a:t> and </a:t>
            </a:r>
            <a:r>
              <a:rPr lang="en-US" dirty="0">
                <a:sym typeface="Source Sans Pro Light"/>
              </a:rPr>
              <a:t>saturated fat</a:t>
            </a:r>
            <a:r>
              <a:rPr lang="en-US" dirty="0"/>
              <a:t>, but there are plenty of lower-fat options to choose from.</a:t>
            </a:r>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a:p>
            <a:pPr>
              <a:spcAft>
                <a:spcPts val="1200"/>
              </a:spcAft>
            </a:pPr>
            <a:endParaRPr lang="en-US" dirty="0"/>
          </a:p>
        </p:txBody>
      </p:sp>
      <p:sp>
        <p:nvSpPr>
          <p:cNvPr id="8" name="TextBox 8">
            <a:extLst>
              <a:ext uri="{FF2B5EF4-FFF2-40B4-BE49-F238E27FC236}">
                <a16:creationId xmlns:a16="http://schemas.microsoft.com/office/drawing/2014/main" id="{31D5A651-9BE4-1A0C-4972-DE57163E3305}"/>
              </a:ext>
            </a:extLst>
          </p:cNvPr>
          <p:cNvSpPr txBox="1"/>
          <p:nvPr/>
        </p:nvSpPr>
        <p:spPr>
          <a:xfrm>
            <a:off x="1063294" y="672207"/>
            <a:ext cx="13974118"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Dairy and alternatives</a:t>
            </a:r>
            <a:endParaRPr lang="en-US" dirty="0"/>
          </a:p>
        </p:txBody>
      </p:sp>
      <p:sp>
        <p:nvSpPr>
          <p:cNvPr id="9" name="TextBox 8">
            <a:extLst>
              <a:ext uri="{FF2B5EF4-FFF2-40B4-BE49-F238E27FC236}">
                <a16:creationId xmlns:a16="http://schemas.microsoft.com/office/drawing/2014/main" id="{1F470E28-2546-DF37-1507-823CEA3EFA14}"/>
              </a:ext>
            </a:extLst>
          </p:cNvPr>
          <p:cNvSpPr txBox="1"/>
          <p:nvPr/>
        </p:nvSpPr>
        <p:spPr>
          <a:xfrm>
            <a:off x="9963509" y="2717160"/>
            <a:ext cx="7632384" cy="9479518"/>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GB" dirty="0"/>
              <a:t>Go for lower fat and lower sugar products where possible. For example, try:</a:t>
            </a:r>
            <a:br>
              <a:rPr lang="en-GB" dirty="0"/>
            </a:br>
            <a:endParaRPr lang="en-US" dirty="0"/>
          </a:p>
          <a:p>
            <a:pPr>
              <a:spcAft>
                <a:spcPts val="1200"/>
              </a:spcAft>
            </a:pPr>
            <a:r>
              <a:rPr lang="en-GB" dirty="0"/>
              <a:t>• 1% fat milk which contains about half the fat of semi-skimmed milk without a noticeable change in taste or texture;</a:t>
            </a:r>
          </a:p>
          <a:p>
            <a:pPr>
              <a:spcAft>
                <a:spcPts val="1200"/>
              </a:spcAft>
            </a:pPr>
            <a:r>
              <a:rPr lang="en-GB" dirty="0"/>
              <a:t>• reduced fat cheese which is also widely available;</a:t>
            </a:r>
          </a:p>
          <a:p>
            <a:pPr>
              <a:spcAft>
                <a:spcPts val="1200"/>
              </a:spcAft>
            </a:pPr>
            <a:r>
              <a:rPr lang="en-GB" dirty="0"/>
              <a:t>• have a smaller amount of the full-fat varieties less often;</a:t>
            </a:r>
          </a:p>
          <a:p>
            <a:pPr>
              <a:spcAft>
                <a:spcPts val="1200"/>
              </a:spcAft>
            </a:pPr>
            <a:r>
              <a:rPr lang="en-GB" dirty="0"/>
              <a:t>• going for unsweetened, calcium-</a:t>
            </a:r>
            <a:br>
              <a:rPr lang="en-GB" dirty="0"/>
            </a:br>
            <a:r>
              <a:rPr lang="en-GB" dirty="0"/>
              <a:t>fortified versions when buying </a:t>
            </a:r>
            <a:br>
              <a:rPr lang="en-GB" dirty="0"/>
            </a:br>
            <a:r>
              <a:rPr lang="en-GB" dirty="0"/>
              <a:t>dairy alternatives.</a:t>
            </a:r>
          </a:p>
          <a:p>
            <a:endParaRPr lang="en-GB" dirty="0"/>
          </a:p>
          <a:p>
            <a:endParaRPr lang="en-GB" dirty="0"/>
          </a:p>
          <a:p>
            <a:endParaRPr lang="en-GB" dirty="0"/>
          </a:p>
          <a:p>
            <a:endParaRPr lang="en-GB" dirty="0"/>
          </a:p>
          <a:p>
            <a:endParaRPr lang="en-GB" dirty="0"/>
          </a:p>
        </p:txBody>
      </p:sp>
      <p:pic>
        <p:nvPicPr>
          <p:cNvPr id="5" name="Picture 4" descr="A group of dairy products&#10;&#10;AI-generated content may be incorrect.">
            <a:extLst>
              <a:ext uri="{FF2B5EF4-FFF2-40B4-BE49-F238E27FC236}">
                <a16:creationId xmlns:a16="http://schemas.microsoft.com/office/drawing/2014/main" id="{34D6DF2F-91ED-2E2D-ACCB-46070043F961}"/>
              </a:ext>
            </a:extLst>
          </p:cNvPr>
          <p:cNvPicPr>
            <a:picLocks noChangeAspect="1"/>
          </p:cNvPicPr>
          <p:nvPr/>
        </p:nvPicPr>
        <p:blipFill>
          <a:blip r:embed="rId2"/>
          <a:stretch>
            <a:fillRect/>
          </a:stretch>
        </p:blipFill>
        <p:spPr>
          <a:xfrm>
            <a:off x="15568973" y="6627783"/>
            <a:ext cx="2720735" cy="3652208"/>
          </a:xfrm>
          <a:prstGeom prst="rect">
            <a:avLst/>
          </a:prstGeom>
        </p:spPr>
      </p:pic>
    </p:spTree>
    <p:extLst>
      <p:ext uri="{BB962C8B-B14F-4D97-AF65-F5344CB8AC3E}">
        <p14:creationId xmlns:p14="http://schemas.microsoft.com/office/powerpoint/2010/main" val="897039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47BB9-AA38-2708-AFF3-24E7B0B796DB}"/>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3065BADF-BBF3-5084-F332-7509B31A3F51}"/>
              </a:ext>
            </a:extLst>
          </p:cNvPr>
          <p:cNvSpPr txBox="1"/>
          <p:nvPr/>
        </p:nvSpPr>
        <p:spPr>
          <a:xfrm>
            <a:off x="1066689" y="2717160"/>
            <a:ext cx="16443389" cy="11818620"/>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Although some fat in the diet is essential</a:t>
            </a:r>
            <a:r>
              <a:rPr lang="en-US" dirty="0"/>
              <a:t>, generally we are eating too much saturated fat and need to reduce our consumption.</a:t>
            </a:r>
          </a:p>
          <a:p>
            <a:endParaRPr lang="en-US" dirty="0"/>
          </a:p>
          <a:p>
            <a:r>
              <a:rPr lang="en-US" dirty="0"/>
              <a:t>Unsaturated fats are healthier fats that are usually from plant sources and in liquid form as oil, for example vegetable oil, rapeseed oil and olive oil.</a:t>
            </a:r>
          </a:p>
          <a:p>
            <a:endParaRPr lang="en-US" dirty="0"/>
          </a:p>
          <a:p>
            <a:r>
              <a:rPr lang="en-US" dirty="0"/>
              <a:t>Swapping to unsaturated fats will help to reduce cholesterol in the blood, therefore it is important to get most of our fat from unsaturated oils.</a:t>
            </a:r>
          </a:p>
          <a:p>
            <a:endParaRPr lang="en-US" dirty="0"/>
          </a:p>
          <a:p>
            <a:r>
              <a:rPr lang="en-US" dirty="0"/>
              <a:t>Choosing lower fat spreads, as opposed to butter, is a good way to reduce </a:t>
            </a:r>
            <a:r>
              <a:rPr lang="en-US" dirty="0">
                <a:sym typeface="Source Sans Pro Light"/>
              </a:rPr>
              <a:t>your </a:t>
            </a:r>
            <a:r>
              <a:rPr lang="en-US" dirty="0"/>
              <a:t>saturated fat </a:t>
            </a:r>
            <a:r>
              <a:rPr lang="en-US" dirty="0">
                <a:sym typeface="Source Sans Pro Light"/>
              </a:rPr>
              <a:t>intake</a:t>
            </a:r>
            <a:r>
              <a:rPr lang="en-US" dirty="0"/>
              <a:t>.</a:t>
            </a:r>
          </a:p>
          <a:p>
            <a:endParaRPr lang="en-US" dirty="0"/>
          </a:p>
          <a:p>
            <a:r>
              <a:rPr lang="en-US" dirty="0">
                <a:sym typeface="Source Sans Pro Light"/>
              </a:rPr>
              <a:t>Remember</a:t>
            </a:r>
            <a:r>
              <a:rPr lang="en-US" dirty="0"/>
              <a:t> that</a:t>
            </a:r>
            <a:r>
              <a:rPr lang="en-US" dirty="0">
                <a:sym typeface="Source Sans Pro Light"/>
              </a:rPr>
              <a:t> all types of</a:t>
            </a:r>
            <a:r>
              <a:rPr lang="en-US" dirty="0"/>
              <a:t> fat are </a:t>
            </a:r>
            <a:r>
              <a:rPr lang="en-US" dirty="0">
                <a:sym typeface="Source Sans Pro Light"/>
              </a:rPr>
              <a:t>high in </a:t>
            </a:r>
            <a:r>
              <a:rPr lang="en-US" dirty="0"/>
              <a:t>energy and should be limited in the diet.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582EE3CB-9462-929F-A391-4EDB51FC9E75}"/>
              </a:ext>
            </a:extLst>
          </p:cNvPr>
          <p:cNvSpPr txBox="1"/>
          <p:nvPr/>
        </p:nvSpPr>
        <p:spPr>
          <a:xfrm>
            <a:off x="1063294" y="672207"/>
            <a:ext cx="13974118"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Oils and spreads</a:t>
            </a:r>
            <a:endParaRPr lang="en-US" dirty="0"/>
          </a:p>
        </p:txBody>
      </p:sp>
      <p:pic>
        <p:nvPicPr>
          <p:cNvPr id="7" name="Picture 6" descr="A container and a bottle of vegetable oil&#10;&#10;AI-generated content may be incorrect.">
            <a:extLst>
              <a:ext uri="{FF2B5EF4-FFF2-40B4-BE49-F238E27FC236}">
                <a16:creationId xmlns:a16="http://schemas.microsoft.com/office/drawing/2014/main" id="{504D59BB-3949-0689-0C55-0A5C266D7F35}"/>
              </a:ext>
            </a:extLst>
          </p:cNvPr>
          <p:cNvPicPr>
            <a:picLocks noChangeAspect="1"/>
          </p:cNvPicPr>
          <p:nvPr/>
        </p:nvPicPr>
        <p:blipFill>
          <a:blip r:embed="rId2"/>
          <a:stretch>
            <a:fillRect/>
          </a:stretch>
        </p:blipFill>
        <p:spPr>
          <a:xfrm>
            <a:off x="14981753" y="6952415"/>
            <a:ext cx="3306247" cy="3885663"/>
          </a:xfrm>
          <a:prstGeom prst="rect">
            <a:avLst/>
          </a:prstGeom>
        </p:spPr>
      </p:pic>
    </p:spTree>
    <p:extLst>
      <p:ext uri="{BB962C8B-B14F-4D97-AF65-F5344CB8AC3E}">
        <p14:creationId xmlns:p14="http://schemas.microsoft.com/office/powerpoint/2010/main" val="3023117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98C97-CEED-5A1A-80F4-A550614446B6}"/>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5DE12584-F2B5-2113-8A0E-216B21AFBBA0}"/>
              </a:ext>
            </a:extLst>
          </p:cNvPr>
          <p:cNvSpPr txBox="1"/>
          <p:nvPr/>
        </p:nvSpPr>
        <p:spPr>
          <a:xfrm>
            <a:off x="1066689" y="2717160"/>
            <a:ext cx="13030610" cy="12311063"/>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Aim</a:t>
            </a:r>
            <a:r>
              <a:rPr lang="en-US" dirty="0"/>
              <a:t> to drink 6-8 glasses of fluid every day. </a:t>
            </a:r>
          </a:p>
          <a:p>
            <a:endParaRPr lang="en-US" dirty="0"/>
          </a:p>
          <a:p>
            <a:r>
              <a:rPr lang="en-US" dirty="0"/>
              <a:t>Water, lower fat milk and sugar-free drinks including tea and coffee all count. </a:t>
            </a:r>
          </a:p>
          <a:p>
            <a:endParaRPr lang="en-US" dirty="0"/>
          </a:p>
          <a:p>
            <a:r>
              <a:rPr lang="en-US" dirty="0"/>
              <a:t>Fruit juice and smoothies also count towards your fluid consumption, although they are a source of free sugars and so you should limit consumption to no more than a combined total of 150ml per day.</a:t>
            </a:r>
          </a:p>
          <a:p>
            <a:endParaRPr lang="en-US" dirty="0"/>
          </a:p>
          <a:p>
            <a:r>
              <a:rPr lang="en-US" dirty="0"/>
              <a:t>Sugary drinks are one of the main contributors to excess sugar consumption amongst children and adults in the UK. </a:t>
            </a:r>
          </a:p>
          <a:p>
            <a:endParaRPr lang="en-US" dirty="0"/>
          </a:p>
          <a:p>
            <a:r>
              <a:rPr lang="en-US" dirty="0"/>
              <a:t>Swap </a:t>
            </a:r>
            <a:r>
              <a:rPr lang="en-US" dirty="0">
                <a:sym typeface="Source Sans Pro Light"/>
              </a:rPr>
              <a:t>sugary </a:t>
            </a:r>
            <a:r>
              <a:rPr lang="en-US" dirty="0"/>
              <a:t>soft drinks </a:t>
            </a:r>
            <a:r>
              <a:rPr lang="en-US" dirty="0">
                <a:sym typeface="Source Sans Pro Light"/>
              </a:rPr>
              <a:t>for diet</a:t>
            </a:r>
            <a:r>
              <a:rPr lang="en-US" dirty="0"/>
              <a:t>, sugar-free or </a:t>
            </a:r>
            <a:r>
              <a:rPr lang="en-US" dirty="0">
                <a:sym typeface="Source Sans Pro Light"/>
              </a:rPr>
              <a:t>no added </a:t>
            </a:r>
            <a:r>
              <a:rPr lang="en-US" dirty="0"/>
              <a:t>sugar </a:t>
            </a:r>
            <a:r>
              <a:rPr lang="en-US" dirty="0">
                <a:sym typeface="Source Sans Pro Light"/>
              </a:rPr>
              <a:t>varieties </a:t>
            </a:r>
            <a:r>
              <a:rPr lang="en-US" dirty="0"/>
              <a:t>to reduce </a:t>
            </a:r>
            <a:r>
              <a:rPr lang="en-US" dirty="0">
                <a:sym typeface="Source Sans Pro Light"/>
              </a:rPr>
              <a:t>your </a:t>
            </a:r>
            <a:r>
              <a:rPr lang="en-US" dirty="0"/>
              <a:t>sugar </a:t>
            </a:r>
            <a:r>
              <a:rPr lang="en-US" dirty="0">
                <a:sym typeface="Source Sans Pro Light"/>
              </a:rPr>
              <a:t>intake</a:t>
            </a:r>
            <a:r>
              <a:rPr lang="en-US" dirty="0"/>
              <a:t> in a simple step.</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9162C9BE-8116-14B2-73C9-9D426BBA7709}"/>
              </a:ext>
            </a:extLst>
          </p:cNvPr>
          <p:cNvSpPr txBox="1"/>
          <p:nvPr/>
        </p:nvSpPr>
        <p:spPr>
          <a:xfrm>
            <a:off x="1063294" y="672207"/>
            <a:ext cx="13974118"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Hydration</a:t>
            </a:r>
            <a:endParaRPr lang="en-US" dirty="0"/>
          </a:p>
        </p:txBody>
      </p:sp>
      <p:pic>
        <p:nvPicPr>
          <p:cNvPr id="2" name="Picture 1" descr="A blue and white label with a glass of milk&#10;&#10;AI-generated content may be incorrect.">
            <a:extLst>
              <a:ext uri="{FF2B5EF4-FFF2-40B4-BE49-F238E27FC236}">
                <a16:creationId xmlns:a16="http://schemas.microsoft.com/office/drawing/2014/main" id="{F933387A-C678-FAA1-0EA5-644A2FAB72B4}"/>
              </a:ext>
            </a:extLst>
          </p:cNvPr>
          <p:cNvPicPr>
            <a:picLocks noChangeAspect="1"/>
          </p:cNvPicPr>
          <p:nvPr/>
        </p:nvPicPr>
        <p:blipFill>
          <a:blip r:embed="rId2"/>
          <a:stretch>
            <a:fillRect/>
          </a:stretch>
        </p:blipFill>
        <p:spPr>
          <a:xfrm>
            <a:off x="14370254" y="2717160"/>
            <a:ext cx="3325539" cy="6970285"/>
          </a:xfrm>
          <a:prstGeom prst="rect">
            <a:avLst/>
          </a:prstGeom>
        </p:spPr>
      </p:pic>
    </p:spTree>
    <p:extLst>
      <p:ext uri="{BB962C8B-B14F-4D97-AF65-F5344CB8AC3E}">
        <p14:creationId xmlns:p14="http://schemas.microsoft.com/office/powerpoint/2010/main" val="260540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3B077-3BB1-8F24-C7AA-56D666721D20}"/>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DC7D6B60-98E6-2CC4-3AED-25B1023CA442}"/>
              </a:ext>
            </a:extLst>
          </p:cNvPr>
          <p:cNvSpPr txBox="1"/>
          <p:nvPr/>
        </p:nvSpPr>
        <p:spPr>
          <a:xfrm>
            <a:off x="1066689" y="2717160"/>
            <a:ext cx="15191574" cy="12203341"/>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r>
              <a:rPr lang="en-US" dirty="0">
                <a:sym typeface="Source Sans Pro Light"/>
              </a:rPr>
              <a:t>This</a:t>
            </a:r>
            <a:r>
              <a:rPr lang="en-US" dirty="0"/>
              <a:t> includes products such as chocolate, cakes, biscuits, full-sugar soft drinks, butter and ice-cream. </a:t>
            </a:r>
          </a:p>
          <a:p>
            <a:endParaRPr lang="en-US" dirty="0"/>
          </a:p>
          <a:p>
            <a:r>
              <a:rPr lang="en-US" dirty="0"/>
              <a:t>These foods are not needed in the diet. If they are included, have infrequently and in small amounts. </a:t>
            </a:r>
          </a:p>
          <a:p>
            <a:endParaRPr lang="en-US" dirty="0"/>
          </a:p>
          <a:p>
            <a:r>
              <a:rPr lang="en-US" dirty="0"/>
              <a:t>If you consume these foods and drinks often, try to limit their consumption so you have them less often and in smaller amounts. Food and drinks high in fat and sugar contain lots of energy, particularly when you have large servings. </a:t>
            </a:r>
          </a:p>
          <a:p>
            <a:endParaRPr lang="en-US" dirty="0"/>
          </a:p>
          <a:p>
            <a:r>
              <a:rPr lang="en-US" dirty="0"/>
              <a:t>Check</a:t>
            </a:r>
            <a:r>
              <a:rPr lang="en-US" dirty="0">
                <a:sym typeface="Source Sans Pro Light"/>
              </a:rPr>
              <a:t> the </a:t>
            </a:r>
            <a:r>
              <a:rPr lang="en-US" dirty="0"/>
              <a:t>label </a:t>
            </a:r>
            <a:r>
              <a:rPr lang="en-US" dirty="0">
                <a:sym typeface="Source Sans Pro Light"/>
              </a:rPr>
              <a:t>and avoid </a:t>
            </a:r>
            <a:r>
              <a:rPr lang="en-US" dirty="0"/>
              <a:t>foods </a:t>
            </a:r>
            <a:r>
              <a:rPr lang="en-US" dirty="0">
                <a:sym typeface="Source Sans Pro Light"/>
              </a:rPr>
              <a:t>which are</a:t>
            </a:r>
            <a:r>
              <a:rPr lang="en-US" dirty="0"/>
              <a:t> high </a:t>
            </a:r>
            <a:r>
              <a:rPr lang="en-US" dirty="0">
                <a:sym typeface="Source Sans Pro Light"/>
              </a:rPr>
              <a:t>in fat</a:t>
            </a:r>
            <a:r>
              <a:rPr lang="en-US" dirty="0"/>
              <a:t>, </a:t>
            </a:r>
            <a:br>
              <a:rPr lang="en-US" dirty="0"/>
            </a:br>
            <a:r>
              <a:rPr lang="en-US" dirty="0"/>
              <a:t>salt and sugar!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6AF54DEB-4029-94B6-E418-3ED7292E250F}"/>
              </a:ext>
            </a:extLst>
          </p:cNvPr>
          <p:cNvSpPr txBox="1"/>
          <p:nvPr/>
        </p:nvSpPr>
        <p:spPr>
          <a:xfrm>
            <a:off x="1063294" y="672207"/>
            <a:ext cx="13974118"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Foods high in fat, salt and sugars</a:t>
            </a:r>
            <a:endParaRPr lang="en-US" dirty="0"/>
          </a:p>
        </p:txBody>
      </p:sp>
      <p:pic>
        <p:nvPicPr>
          <p:cNvPr id="4" name="Picture 3" descr="A variety of food items&#10;&#10;AI-generated content may be incorrect.">
            <a:extLst>
              <a:ext uri="{FF2B5EF4-FFF2-40B4-BE49-F238E27FC236}">
                <a16:creationId xmlns:a16="http://schemas.microsoft.com/office/drawing/2014/main" id="{73E0EA67-868E-B82D-93E2-366D7635AE3B}"/>
              </a:ext>
            </a:extLst>
          </p:cNvPr>
          <p:cNvPicPr>
            <a:picLocks noChangeAspect="1"/>
          </p:cNvPicPr>
          <p:nvPr/>
        </p:nvPicPr>
        <p:blipFill>
          <a:blip r:embed="rId2"/>
          <a:stretch>
            <a:fillRect/>
          </a:stretch>
        </p:blipFill>
        <p:spPr>
          <a:xfrm>
            <a:off x="11673696" y="6306179"/>
            <a:ext cx="6629400" cy="3971925"/>
          </a:xfrm>
          <a:prstGeom prst="rect">
            <a:avLst/>
          </a:prstGeom>
        </p:spPr>
      </p:pic>
    </p:spTree>
    <p:extLst>
      <p:ext uri="{BB962C8B-B14F-4D97-AF65-F5344CB8AC3E}">
        <p14:creationId xmlns:p14="http://schemas.microsoft.com/office/powerpoint/2010/main" val="1126863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B40BC-A255-5E3B-00F6-B1A35BE134F9}"/>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D5963BDB-1743-0326-BCC0-6A78C2034F21}"/>
              </a:ext>
            </a:extLst>
          </p:cNvPr>
          <p:cNvSpPr txBox="1"/>
          <p:nvPr/>
        </p:nvSpPr>
        <p:spPr>
          <a:xfrm>
            <a:off x="1066689" y="2717160"/>
            <a:ext cx="14393105" cy="5201424"/>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pPr marL="514350" indent="-514350">
              <a:spcAft>
                <a:spcPts val="1200"/>
              </a:spcAft>
              <a:buFont typeface="+mj-lt"/>
              <a:buAutoNum type="arabicPeriod"/>
            </a:pPr>
            <a:r>
              <a:rPr lang="en-US" dirty="0">
                <a:sym typeface="Source Sans Pro Light"/>
              </a:rPr>
              <a:t>Eat at least 5 </a:t>
            </a:r>
            <a:r>
              <a:rPr lang="en-US" dirty="0"/>
              <a:t>portions of a variety of fruit and vegetables every day.</a:t>
            </a:r>
          </a:p>
          <a:p>
            <a:pPr marL="514350" indent="-514350">
              <a:spcAft>
                <a:spcPts val="1200"/>
              </a:spcAft>
              <a:buFont typeface="+mj-lt"/>
              <a:buAutoNum type="arabicPeriod"/>
            </a:pPr>
            <a:r>
              <a:rPr lang="en-US" dirty="0"/>
              <a:t>Base meals on potatoes, bread, rice, pasta or other starchy carbohydrates; choosing wholegrain versions where possible.</a:t>
            </a:r>
          </a:p>
          <a:p>
            <a:pPr marL="514350" indent="-514350">
              <a:spcAft>
                <a:spcPts val="1200"/>
              </a:spcAft>
              <a:buFont typeface="+mj-lt"/>
              <a:buAutoNum type="arabicPeriod"/>
            </a:pPr>
            <a:r>
              <a:rPr lang="en-US" dirty="0"/>
              <a:t>Eat some beans, pulses, fish, eggs, meat and other proteins (including 2 portions of fish every week, one of which should be oily).</a:t>
            </a:r>
          </a:p>
          <a:p>
            <a:pPr marL="514350" indent="-514350">
              <a:spcAft>
                <a:spcPts val="1200"/>
              </a:spcAft>
              <a:buFont typeface="+mj-lt"/>
              <a:buAutoNum type="arabicPeriod"/>
            </a:pPr>
            <a:r>
              <a:rPr lang="en-US" dirty="0"/>
              <a:t>Have some dairy or dairy alternatives (such as soya drinks); choosing lower fat and lower sugar options.</a:t>
            </a:r>
          </a:p>
          <a:p>
            <a:pPr marL="514350" indent="-514350">
              <a:spcAft>
                <a:spcPts val="1200"/>
              </a:spcAft>
              <a:buFont typeface="+mj-lt"/>
              <a:buAutoNum type="arabicPeriod"/>
            </a:pPr>
            <a:r>
              <a:rPr lang="en-US" dirty="0"/>
              <a:t>Choose unsaturated oils and spreads and eat in </a:t>
            </a:r>
            <a:r>
              <a:rPr lang="en-US" dirty="0">
                <a:sym typeface="Source Sans Pro Light"/>
              </a:rPr>
              <a:t>small </a:t>
            </a:r>
            <a:r>
              <a:rPr lang="en-US" dirty="0"/>
              <a:t>amounts.</a:t>
            </a:r>
          </a:p>
          <a:p>
            <a:pPr marL="514350" indent="-514350">
              <a:spcAft>
                <a:spcPts val="1200"/>
              </a:spcAft>
              <a:buFont typeface="+mj-lt"/>
              <a:buAutoNum type="arabicPeriod"/>
            </a:pPr>
            <a:r>
              <a:rPr lang="en-US" dirty="0">
                <a:sym typeface="Source Sans Pro Light"/>
              </a:rPr>
              <a:t>Drink 6-8 </a:t>
            </a:r>
            <a:r>
              <a:rPr lang="en-US" dirty="0"/>
              <a:t>cups/</a:t>
            </a:r>
            <a:r>
              <a:rPr lang="en-US" dirty="0">
                <a:sym typeface="Source Sans Pro Light"/>
              </a:rPr>
              <a:t>glasses</a:t>
            </a:r>
            <a:r>
              <a:rPr lang="en-US" dirty="0"/>
              <a:t> of fluid a day.  </a:t>
            </a:r>
          </a:p>
        </p:txBody>
      </p:sp>
      <p:sp>
        <p:nvSpPr>
          <p:cNvPr id="8" name="TextBox 8">
            <a:extLst>
              <a:ext uri="{FF2B5EF4-FFF2-40B4-BE49-F238E27FC236}">
                <a16:creationId xmlns:a16="http://schemas.microsoft.com/office/drawing/2014/main" id="{6DEAABB3-5246-C59B-D007-A1811C8B91BA}"/>
              </a:ext>
            </a:extLst>
          </p:cNvPr>
          <p:cNvSpPr txBox="1"/>
          <p:nvPr/>
        </p:nvSpPr>
        <p:spPr>
          <a:xfrm>
            <a:off x="1063294" y="672207"/>
            <a:ext cx="13974118"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Key messages summary</a:t>
            </a:r>
            <a:endParaRPr lang="en-US" dirty="0"/>
          </a:p>
        </p:txBody>
      </p:sp>
      <p:pic>
        <p:nvPicPr>
          <p:cNvPr id="3" name="Picture 2">
            <a:extLst>
              <a:ext uri="{FF2B5EF4-FFF2-40B4-BE49-F238E27FC236}">
                <a16:creationId xmlns:a16="http://schemas.microsoft.com/office/drawing/2014/main" id="{A5B7142A-8738-B042-5EF6-37FCD6E03E0A}"/>
              </a:ext>
            </a:extLst>
          </p:cNvPr>
          <p:cNvPicPr>
            <a:picLocks noChangeAspect="1"/>
          </p:cNvPicPr>
          <p:nvPr/>
        </p:nvPicPr>
        <p:blipFill>
          <a:blip r:embed="rId2"/>
          <a:stretch>
            <a:fillRect/>
          </a:stretch>
        </p:blipFill>
        <p:spPr>
          <a:xfrm>
            <a:off x="12855562" y="7951559"/>
            <a:ext cx="1895834" cy="2619375"/>
          </a:xfrm>
          <a:prstGeom prst="rect">
            <a:avLst/>
          </a:prstGeom>
        </p:spPr>
      </p:pic>
      <p:pic>
        <p:nvPicPr>
          <p:cNvPr id="5" name="Picture 4" descr="A group of milk and cheese&#10;&#10;AI-generated content may be incorrect.">
            <a:extLst>
              <a:ext uri="{FF2B5EF4-FFF2-40B4-BE49-F238E27FC236}">
                <a16:creationId xmlns:a16="http://schemas.microsoft.com/office/drawing/2014/main" id="{CBB6E742-E0A2-863F-247E-BB6CD1BCB515}"/>
              </a:ext>
            </a:extLst>
          </p:cNvPr>
          <p:cNvPicPr>
            <a:picLocks noChangeAspect="1"/>
          </p:cNvPicPr>
          <p:nvPr/>
        </p:nvPicPr>
        <p:blipFill>
          <a:blip r:embed="rId3"/>
          <a:stretch>
            <a:fillRect/>
          </a:stretch>
        </p:blipFill>
        <p:spPr>
          <a:xfrm>
            <a:off x="13590453" y="7217236"/>
            <a:ext cx="2806819" cy="2039247"/>
          </a:xfrm>
          <a:prstGeom prst="rect">
            <a:avLst/>
          </a:prstGeom>
        </p:spPr>
      </p:pic>
      <p:pic>
        <p:nvPicPr>
          <p:cNvPr id="7" name="Picture 6" descr="A close-up of food&#10;&#10;AI-generated content may be incorrect.">
            <a:extLst>
              <a:ext uri="{FF2B5EF4-FFF2-40B4-BE49-F238E27FC236}">
                <a16:creationId xmlns:a16="http://schemas.microsoft.com/office/drawing/2014/main" id="{1ED05375-E97E-AB8F-1978-0C1EC441054D}"/>
              </a:ext>
            </a:extLst>
          </p:cNvPr>
          <p:cNvPicPr>
            <a:picLocks noChangeAspect="1"/>
          </p:cNvPicPr>
          <p:nvPr/>
        </p:nvPicPr>
        <p:blipFill>
          <a:blip r:embed="rId4"/>
          <a:stretch>
            <a:fillRect/>
          </a:stretch>
        </p:blipFill>
        <p:spPr>
          <a:xfrm>
            <a:off x="14997906" y="6810514"/>
            <a:ext cx="2864149" cy="1615835"/>
          </a:xfrm>
          <a:prstGeom prst="rect">
            <a:avLst/>
          </a:prstGeom>
        </p:spPr>
      </p:pic>
      <p:pic>
        <p:nvPicPr>
          <p:cNvPr id="9" name="Picture 8" descr="A group of food items&#10;&#10;AI-generated content may be incorrect.">
            <a:extLst>
              <a:ext uri="{FF2B5EF4-FFF2-40B4-BE49-F238E27FC236}">
                <a16:creationId xmlns:a16="http://schemas.microsoft.com/office/drawing/2014/main" id="{A2AA2AE5-6B2A-4D18-060E-116973D81372}"/>
              </a:ext>
            </a:extLst>
          </p:cNvPr>
          <p:cNvPicPr>
            <a:picLocks noChangeAspect="1"/>
          </p:cNvPicPr>
          <p:nvPr/>
        </p:nvPicPr>
        <p:blipFill>
          <a:blip r:embed="rId5"/>
          <a:stretch>
            <a:fillRect/>
          </a:stretch>
        </p:blipFill>
        <p:spPr>
          <a:xfrm>
            <a:off x="15469589" y="5553837"/>
            <a:ext cx="2811672" cy="1656990"/>
          </a:xfrm>
          <a:prstGeom prst="rect">
            <a:avLst/>
          </a:prstGeom>
        </p:spPr>
      </p:pic>
      <p:pic>
        <p:nvPicPr>
          <p:cNvPr id="10" name="Picture 9" descr="A group of fruits and vegetables&#10;&#10;AI-generated content may be incorrect.">
            <a:extLst>
              <a:ext uri="{FF2B5EF4-FFF2-40B4-BE49-F238E27FC236}">
                <a16:creationId xmlns:a16="http://schemas.microsoft.com/office/drawing/2014/main" id="{15D81623-F87F-764B-DD13-D0C542CC6A42}"/>
              </a:ext>
            </a:extLst>
          </p:cNvPr>
          <p:cNvPicPr>
            <a:picLocks noChangeAspect="1"/>
          </p:cNvPicPr>
          <p:nvPr/>
        </p:nvPicPr>
        <p:blipFill>
          <a:blip r:embed="rId6"/>
          <a:stretch>
            <a:fillRect/>
          </a:stretch>
        </p:blipFill>
        <p:spPr>
          <a:xfrm>
            <a:off x="15627463" y="4053103"/>
            <a:ext cx="2663593" cy="1515589"/>
          </a:xfrm>
          <a:prstGeom prst="rect">
            <a:avLst/>
          </a:prstGeom>
        </p:spPr>
      </p:pic>
    </p:spTree>
    <p:extLst>
      <p:ext uri="{BB962C8B-B14F-4D97-AF65-F5344CB8AC3E}">
        <p14:creationId xmlns:p14="http://schemas.microsoft.com/office/powerpoint/2010/main" val="2349590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10C7FD-FF69-382B-F0CD-9D0EEF6C66DF}"/>
              </a:ext>
            </a:extLst>
          </p:cNvPr>
          <p:cNvSpPr>
            <a:spLocks noGrp="1"/>
          </p:cNvSpPr>
          <p:nvPr>
            <p:ph type="body" sz="quarter" idx="11"/>
          </p:nvPr>
        </p:nvSpPr>
        <p:spPr>
          <a:xfrm>
            <a:off x="9197436" y="3441700"/>
            <a:ext cx="9010769" cy="2771954"/>
          </a:xfrm>
        </p:spPr>
        <p:txBody>
          <a:bodyPr lIns="91440" tIns="45720" rIns="91440" bIns="45720" anchor="t"/>
          <a:lstStyle/>
          <a:p>
            <a:r>
              <a:rPr lang="en-GB">
                <a:ea typeface="Source Sans Pro SemiBold"/>
              </a:rPr>
              <a:t>The Eatwell Guide</a:t>
            </a:r>
            <a:endParaRPr lang="en-GB"/>
          </a:p>
        </p:txBody>
      </p:sp>
      <p:pic>
        <p:nvPicPr>
          <p:cNvPr id="9" name="Picture Placeholder 5">
            <a:extLst>
              <a:ext uri="{FF2B5EF4-FFF2-40B4-BE49-F238E27FC236}">
                <a16:creationId xmlns:a16="http://schemas.microsoft.com/office/drawing/2014/main" id="{CBCD362C-BE25-EC82-7B7B-DD34CEB9983A}"/>
              </a:ext>
            </a:extLst>
          </p:cNvPr>
          <p:cNvPicPr>
            <a:picLocks noChangeAspect="1"/>
          </p:cNvPicPr>
          <p:nvPr/>
        </p:nvPicPr>
        <p:blipFill>
          <a:blip r:embed="rId2">
            <a:extLst>
              <a:ext uri="{28A0092B-C50C-407E-A947-70E740481C1C}">
                <a14:useLocalDpi xmlns:a14="http://schemas.microsoft.com/office/drawing/2010/main" val="0"/>
              </a:ext>
            </a:extLst>
          </a:blip>
          <a:srcRect l="30422" t="1644" r="29149" b="3820"/>
          <a:stretch>
            <a:fillRect/>
          </a:stretch>
        </p:blipFill>
        <p:spPr>
          <a:xfrm>
            <a:off x="152400" y="152400"/>
            <a:ext cx="6223000" cy="10287000"/>
          </a:xfrm>
          <a:prstGeom prst="rect">
            <a:avLst/>
          </a:prstGeom>
          <a:effectLst>
            <a:softEdge rad="317500"/>
          </a:effectLst>
        </p:spPr>
      </p:pic>
      <p:pic>
        <p:nvPicPr>
          <p:cNvPr id="3" name="Picture Placeholder 2">
            <a:extLst>
              <a:ext uri="{FF2B5EF4-FFF2-40B4-BE49-F238E27FC236}">
                <a16:creationId xmlns:a16="http://schemas.microsoft.com/office/drawing/2014/main" id="{60C7E6AA-293F-7854-B987-84DF329E1FA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9832" r="9832"/>
          <a:stretch>
            <a:fillRect/>
          </a:stretch>
        </p:blipFill>
        <p:spPr>
          <a:prstGeom prst="rect">
            <a:avLst/>
          </a:prstGeom>
        </p:spPr>
      </p:pic>
    </p:spTree>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88D47F-72B8-4B16-9F68-31D2A3AD1D55}">
  <ds:schemaRefs>
    <ds:schemaRef ds:uri="http://schemas.microsoft.com/office/2006/documentManagement/types"/>
    <ds:schemaRef ds:uri="http://purl.org/dc/elements/1.1/"/>
    <ds:schemaRef ds:uri="http://purl.org/dc/dcmitype/"/>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e23bd75c-2c0f-42ec-881a-8c8145746009"/>
    <ds:schemaRef ds:uri="4c7d02dd-d8f6-4ac9-bd74-b11e6dbbf829"/>
  </ds:schemaRefs>
</ds:datastoreItem>
</file>

<file path=customXml/itemProps2.xml><?xml version="1.0" encoding="utf-8"?>
<ds:datastoreItem xmlns:ds="http://schemas.openxmlformats.org/officeDocument/2006/customXml" ds:itemID="{7A312309-D77D-4FCD-BBBA-F52028816C79}">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D060835-64FD-4DC1-95B8-3BD144F574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90</TotalTime>
  <Words>1678</Words>
  <Application>Microsoft Office PowerPoint</Application>
  <PresentationFormat>Custom</PresentationFormat>
  <Paragraphs>214</Paragraphs>
  <Slides>20</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20</vt:i4>
      </vt:variant>
    </vt:vector>
  </HeadingPairs>
  <TitlesOfParts>
    <vt:vector size="29" baseType="lpstr">
      <vt:lpstr>Source Sans Pro Semi-Bold</vt:lpstr>
      <vt:lpstr>Source Sans Pro Light</vt:lpstr>
      <vt:lpstr>Arial</vt:lpstr>
      <vt:lpstr>Source Sans Pro SemiBold</vt:lpstr>
      <vt:lpstr>Source Sans 3 SemiBold</vt:lpstr>
      <vt:lpstr>Source Sans Pro</vt:lpstr>
      <vt:lpstr>Front and Back</vt:lpstr>
      <vt:lpstr>White Palace</vt:lpstr>
      <vt:lpstr>Lost Verdania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Claire Theobald</cp:lastModifiedBy>
  <cp:revision>2</cp:revision>
  <dcterms:created xsi:type="dcterms:W3CDTF">2026-03-04T15:22:34Z</dcterms:created>
  <dcterms:modified xsi:type="dcterms:W3CDTF">2026-09-08T05:16:49Z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