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C4D9"/>
    <a:srgbClr val="B8B8D1"/>
    <a:srgbClr val="263B83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111" d="100"/>
          <a:sy n="111" d="100"/>
        </p:scale>
        <p:origin x="57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microsoft.com/office/2007/relationships/hdphoto" Target="../media/hdphoto1.wdp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7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9.png"/><Relationship Id="rId7" Type="http://schemas.openxmlformats.org/officeDocument/2006/relationships/image" Target="../media/image31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11" Type="http://schemas.microsoft.com/office/2007/relationships/hdphoto" Target="../media/hdphoto5.wdp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microsoft.com/office/2007/relationships/hdphoto" Target="../media/hdphoto3.wdp"/><Relationship Id="rId9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10" Type="http://schemas.openxmlformats.org/officeDocument/2006/relationships/image" Target="../media/image42.jpeg"/><Relationship Id="rId4" Type="http://schemas.openxmlformats.org/officeDocument/2006/relationships/image" Target="../media/image37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11" Type="http://schemas.openxmlformats.org/officeDocument/2006/relationships/image" Target="../media/image49.jpeg"/><Relationship Id="rId5" Type="http://schemas.microsoft.com/office/2007/relationships/hdphoto" Target="../media/hdphoto8.wdp"/><Relationship Id="rId10" Type="http://schemas.openxmlformats.org/officeDocument/2006/relationships/image" Target="../media/image48.jpeg"/><Relationship Id="rId4" Type="http://schemas.openxmlformats.org/officeDocument/2006/relationships/image" Target="../media/image44.png"/><Relationship Id="rId9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452" y="3261311"/>
            <a:ext cx="9144000" cy="733096"/>
          </a:xfrm>
        </p:spPr>
        <p:txBody>
          <a:bodyPr/>
          <a:lstStyle/>
          <a:p>
            <a:r>
              <a:rPr lang="en-US" dirty="0" smtClean="0"/>
              <a:t>Seasonality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6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is seasonality?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Fruit and vegetables naturally grow in cycles, and ripen during a certain season each year. When they are in season they are harvested.</a:t>
            </a:r>
          </a:p>
          <a:p>
            <a:pPr marL="0" indent="0" algn="just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mostly think of fruit and vegetables as seasonal however, some fish and meat can also be seasonal. </a:t>
            </a:r>
          </a:p>
          <a:p>
            <a:pPr marL="0" indent="0" algn="just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There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are advantages to buying and eating food that is in season. What are these? </a:t>
            </a:r>
            <a:endParaRPr lang="en-US" dirty="0"/>
          </a:p>
          <a:p>
            <a:pPr marL="0" indent="0" algn="just">
              <a:buNone/>
            </a:pPr>
            <a:endParaRPr lang="en-GB" dirty="0"/>
          </a:p>
        </p:txBody>
      </p:sp>
      <p:pic>
        <p:nvPicPr>
          <p:cNvPr id="5" name="Picture 7" descr="C:\Users\Jenny\AppData\Local\Microsoft\Windows\INetCache\IE\W52D0TNO\kill-rhubarb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97416" y="4280566"/>
            <a:ext cx="2161794" cy="216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C:\Users\Jenny\AppData\Local\Microsoft\Windows\INetCache\IE\EPRO8C7F\87-1229553305PJ3K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4140" y="4470522"/>
            <a:ext cx="3027426" cy="201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6477" y="4503822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498" y="4737628"/>
            <a:ext cx="2321560" cy="159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65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Seasonality – the advantages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8535833" cy="3600000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Buying and eating food that is season means that 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is fresh;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has the best flavour, texture and colour;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has optimum nutritional value.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Other benefits include: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lower cost;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supporting local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growers;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reduced energy needed to grow and transport the ingredients and food.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14" descr="C:\Users\Jenny\AppData\Local\Microsoft\Windows\INetCache\IE\W52D0TNO\530316492_6626d205e7_z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72850" y="2352286"/>
            <a:ext cx="2535926" cy="381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04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 season or not?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Consider the range of ingredients and food that is found in supermarkets. We expect, and take for granted, that the food is available all year round. </a:t>
            </a:r>
          </a:p>
          <a:p>
            <a:pPr marL="0" indent="0" algn="just">
              <a:buNone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Consumers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have become used to buying ingredients and food that are out of season in the UK.</a:t>
            </a:r>
          </a:p>
          <a:p>
            <a:pPr marL="0" indent="0" algn="just">
              <a:buNone/>
            </a:pPr>
            <a:endParaRPr lang="en-GB" dirty="0"/>
          </a:p>
        </p:txBody>
      </p:sp>
      <p:pic>
        <p:nvPicPr>
          <p:cNvPr id="4" name="Picture 2" descr="C:\Users\Jenny\AppData\Local\Microsoft\Windows\INetCache\IE\6T7W4HTR\lattuga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2286" y="3747312"/>
            <a:ext cx="1804986" cy="1804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Jenny\AppData\Local\Microsoft\Windows\INetCache\IE\W52D0TNO\Three_Raspberries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7272" y="3863241"/>
            <a:ext cx="2614115" cy="174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Jenny\AppData\Local\Microsoft\Windows\INetCache\IE\EPRO8C7F\fresh-tomatoes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22891" y="3905754"/>
            <a:ext cx="2566385" cy="170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Jenny\AppData\Local\Microsoft\Windows\INetCache\IE\6T7W4HTR\오이%201개%20칼로리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8640" y="3863240"/>
            <a:ext cx="2604251" cy="1733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25759" y="5841228"/>
            <a:ext cx="10424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This food is in season in the summer in the UK, yet we can buy them all year round.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32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 season or not?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Ingredients and food are generally available throughout the year because they have been imported from other countries where they are in season at different times of the year. </a:t>
            </a:r>
          </a:p>
          <a:p>
            <a:pPr marL="0" indent="0" algn="just">
              <a:buNone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means that the ingredients and foods may have travelled a long way. </a:t>
            </a:r>
          </a:p>
          <a:p>
            <a:pPr marL="0" indent="0" algn="just">
              <a:buNone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Why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do you think some consumers are concerned about this?</a:t>
            </a:r>
            <a:endParaRPr lang="en-GB" dirty="0"/>
          </a:p>
        </p:txBody>
      </p:sp>
      <p:pic>
        <p:nvPicPr>
          <p:cNvPr id="8" name="Picture 2" descr="C:\Users\Jenny\AppData\Local\Microsoft\Windows\INetCache\IE\6T7W4HTR\US_Navy_100125-N-9402B-001_Paul_Reardon_of_Empire_Cargo_loads_pallets_of_food_and_humanitarian_supplies_onto_a_transport_aircraft_for_shipment_to_Naval_Station_Guantanamo_Bay,_Cuba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9276" y="4358211"/>
            <a:ext cx="3009477" cy="199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Jenny\AppData\Local\Microsoft\Windows\INetCache\IE\0RYEYTLC\Container_ship_Olga_Maersk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7527" y="4366604"/>
            <a:ext cx="2974734" cy="203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C:\Users\Jenny\AppData\Local\Microsoft\Windows\INetCache\IE\W52D0TNO\6817159989_c61081cd1d_z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20506" y="4358212"/>
            <a:ext cx="3079521" cy="204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41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 season or not?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538306" cy="3600000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UK imports about half of its food. </a:t>
            </a:r>
          </a:p>
          <a:p>
            <a:pPr marL="0" indent="0">
              <a:buNone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Some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consumers are concerned about the origins of their food and the distance it has travelled. Reducing the distance can help lessen the impact.</a:t>
            </a: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How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consumers help lessen the distance food has travelled?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13" descr="C:\Users\Jenny\AppData\Local\Microsoft\Windows\INetCache\IE\0RYEYTLC\Discover-it-Miles-Traveling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64780" y="2283798"/>
            <a:ext cx="2613235" cy="1955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 descr="C:\Users\Jenny\AppData\Local\Microsoft\Windows\INetCache\IE\W52D0TNO\Apple_Display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64781" y="4391710"/>
            <a:ext cx="2613235" cy="195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04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Seasonal food in the UK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475960" cy="3600000"/>
          </a:xfrm>
        </p:spPr>
        <p:txBody>
          <a:bodyPr/>
          <a:lstStyle/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As weather changes across the world so does the fresh foods that are available. </a:t>
            </a:r>
          </a:p>
          <a:p>
            <a:pPr marL="0" indent="0" algn="just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 the UK we have four distinct seasons with each offering a range of different foods.</a:t>
            </a:r>
          </a:p>
          <a:p>
            <a:pPr marL="0" indent="0" algn="just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Name five foods that are available in each of the seasons. </a:t>
            </a:r>
          </a:p>
          <a:p>
            <a:pPr marL="0" indent="0" algn="just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Remember that it is not just fruit and vegetables that are available during certain seasons.</a:t>
            </a:r>
          </a:p>
          <a:p>
            <a:pPr marL="0" indent="0" algn="just">
              <a:buNone/>
            </a:pPr>
            <a:endParaRPr lang="en-GB" dirty="0"/>
          </a:p>
        </p:txBody>
      </p:sp>
      <p:pic>
        <p:nvPicPr>
          <p:cNvPr id="4" name="Picture 10" descr="C:\Users\Jenny\AppData\Local\Microsoft\Windows\INetCache\IE\6T7W4HTR\17030758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574"/>
          <a:stretch/>
        </p:blipFill>
        <p:spPr bwMode="auto">
          <a:xfrm>
            <a:off x="10690466" y="1857730"/>
            <a:ext cx="1261931" cy="129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3" descr="C:\Users\Jenny\AppData\Local\Microsoft\Windows\INetCache\IE\6T7W4HTR\FruitVeg%20Runner%20Beans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1523" y="3154222"/>
            <a:ext cx="1624068" cy="918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C:\Users\Jenny\AppData\Local\Microsoft\Windows\INetCache\IE\6T7W4HTR\851pumpkin[1]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167" b="97500" l="5167" r="96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6077"/>
          <a:stretch/>
        </p:blipFill>
        <p:spPr bwMode="auto">
          <a:xfrm>
            <a:off x="10508793" y="4045428"/>
            <a:ext cx="1355694" cy="1137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 descr="C:\Users\Jenny\AppData\Local\Microsoft\Windows\INetCache\IE\EPRO8C7F\keljpupcar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73112" y="5183170"/>
            <a:ext cx="1153777" cy="98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98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Food ready to eat in spring (March - May)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576284" y="2513012"/>
            <a:ext cx="30707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Fruit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Gooseberries 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Rhubarb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9211" y="3895945"/>
            <a:ext cx="307074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Beef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Chicken</a:t>
            </a: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Spring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Lamb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16486" y="2513012"/>
            <a:ext cx="307074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Fish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Crab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Haddock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John Dory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Lobster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Mackerel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Monkfish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Prawns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Sea Bass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Sea Salmon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Trout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Turbot</a:t>
            </a:r>
          </a:p>
        </p:txBody>
      </p:sp>
      <p:sp>
        <p:nvSpPr>
          <p:cNvPr id="8" name="Subtitle 7"/>
          <p:cNvSpPr txBox="1">
            <a:spLocks noGrp="1"/>
          </p:cNvSpPr>
          <p:nvPr>
            <p:ph type="subTitle" idx="1"/>
          </p:nvPr>
        </p:nvSpPr>
        <p:spPr>
          <a:xfrm>
            <a:off x="1169988" y="2571750"/>
            <a:ext cx="9718675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Vegetables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Asparagus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Carrots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Cauliflowers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Celeriac</a:t>
            </a:r>
          </a:p>
          <a:p>
            <a:pPr marL="0" indent="0">
              <a:buNone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Curly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Kale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Purple Sprouting Broccoli</a:t>
            </a:r>
          </a:p>
          <a:p>
            <a:pPr marL="0" indent="0">
              <a:buNone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Spinach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Spring Greens</a:t>
            </a:r>
          </a:p>
          <a:p>
            <a:pPr marL="0" indent="0">
              <a:buNone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Watercress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5100" y="5250162"/>
            <a:ext cx="1428222" cy="1361064"/>
          </a:xfrm>
          <a:prstGeom prst="rect">
            <a:avLst/>
          </a:prstGeom>
        </p:spPr>
      </p:pic>
      <p:pic>
        <p:nvPicPr>
          <p:cNvPr id="10" name="Picture 2" descr="C:\Users\Jenny\AppData\Local\Microsoft\Windows\INetCache\IE\EPRO8C7F\CSA-Red-Russian-Kale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8560" y="5709169"/>
            <a:ext cx="1126194" cy="77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Users\Jenny\AppData\Local\Microsoft\Windows\INetCache\IE\6T7W4HTR\lamb_cuttlets[1]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505" b="85745" l="13429" r="893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1" t="18905" r="7448" b="11244"/>
          <a:stretch/>
        </p:blipFill>
        <p:spPr bwMode="auto">
          <a:xfrm>
            <a:off x="9655896" y="2835291"/>
            <a:ext cx="1810062" cy="106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5080" y="5291504"/>
            <a:ext cx="1354824" cy="902418"/>
          </a:xfrm>
          <a:prstGeom prst="rect">
            <a:avLst/>
          </a:prstGeom>
        </p:spPr>
      </p:pic>
      <p:pic>
        <p:nvPicPr>
          <p:cNvPr id="13" name="Picture 10" descr="Image result for sea bas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24201" y="4316414"/>
            <a:ext cx="2041757" cy="79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45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3" y="1563798"/>
            <a:ext cx="9969781" cy="720000"/>
          </a:xfrm>
        </p:spPr>
        <p:txBody>
          <a:bodyPr/>
          <a:lstStyle/>
          <a:p>
            <a:r>
              <a:rPr lang="en-GB" dirty="0" smtClean="0"/>
              <a:t>Food ready to eat in Summer (June-Sept)</a:t>
            </a:r>
            <a:endParaRPr lang="en-GB" dirty="0"/>
          </a:p>
        </p:txBody>
      </p:sp>
      <p:sp>
        <p:nvSpPr>
          <p:cNvPr id="4" name="Subtitle 3"/>
          <p:cNvSpPr txBox="1">
            <a:spLocks noGrp="1"/>
          </p:cNvSpPr>
          <p:nvPr>
            <p:ph type="subTitle" idx="1"/>
          </p:nvPr>
        </p:nvSpPr>
        <p:spPr>
          <a:xfrm>
            <a:off x="1169276" y="2571092"/>
            <a:ext cx="9720000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Vegetables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Broad Beans</a:t>
            </a:r>
          </a:p>
          <a:p>
            <a:pPr marL="0" indent="0">
              <a:buNone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Courgettes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Fennel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Fresh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Peas and green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Beans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Lettuce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and salad leaves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New potatoes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Radishes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Runner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Beans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Tomatoes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42538" y="2521475"/>
            <a:ext cx="324140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Fruit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Blueberries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Currants – black, white and red</a:t>
            </a: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Greengages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Loganberries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Plums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Raspberries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Strawberries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Tayberries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38995" y="2521475"/>
            <a:ext cx="307074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Fish</a:t>
            </a: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Crab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Pilchards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Wild Salmon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68168" y="3997901"/>
            <a:ext cx="30707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Meat</a:t>
            </a: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Beef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Chicken </a:t>
            </a: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Lamb </a:t>
            </a: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Pork </a:t>
            </a: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Saltmarsh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Lamb</a:t>
            </a: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Venison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11" descr="Image result for wild salmo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09" t="17214" r="4158" b="21458"/>
          <a:stretch/>
        </p:blipFill>
        <p:spPr bwMode="auto">
          <a:xfrm>
            <a:off x="10044767" y="2521475"/>
            <a:ext cx="1364975" cy="902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3" descr="C:\Users\Jenny\AppData\Local\Microsoft\Windows\INetCache\IE\0RYEYTLC\Venison_Steaks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19608" y="3798337"/>
            <a:ext cx="1772391" cy="131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5" descr="Image result for saltmarsh lamb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433" b="75622" l="18327" r="888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0326" t="11365" r="9459" b="22645"/>
          <a:stretch/>
        </p:blipFill>
        <p:spPr bwMode="auto">
          <a:xfrm>
            <a:off x="10727254" y="5131906"/>
            <a:ext cx="1528550" cy="115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Jenny\AppData\Local\Microsoft\Windows\INetCache\IE\0RYEYTLC\peapod[1]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502"/>
          <a:stretch/>
        </p:blipFill>
        <p:spPr bwMode="auto">
          <a:xfrm>
            <a:off x="2855992" y="5167375"/>
            <a:ext cx="1408563" cy="82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Jenny\AppData\Local\Microsoft\Windows\INetCache\IE\0RYEYTLC\IMG_1385[1]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104" b="22467"/>
          <a:stretch/>
        </p:blipFill>
        <p:spPr bwMode="auto">
          <a:xfrm>
            <a:off x="5300256" y="5691574"/>
            <a:ext cx="1062982" cy="96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C:\Users\Jenny\AppData\Local\Microsoft\Windows\INetCache\IE\0RYEYTLC\1-1248158051Ix2h[1]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3238" y="4933818"/>
            <a:ext cx="1592543" cy="1061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Jenny\AppData\Local\Microsoft\Windows\INetCache\IE\6T7W4HTR\120604669[1]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14" b="8992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4999"/>
          <a:stretch/>
        </p:blipFill>
        <p:spPr bwMode="auto">
          <a:xfrm>
            <a:off x="3534294" y="5533703"/>
            <a:ext cx="1460521" cy="1150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97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Food ready to eat in autumn (Oct - Nov)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69274" y="2283798"/>
            <a:ext cx="307074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Vegetables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Field Mushrooms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Lettuce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Marrow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Potatoes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Pumpkin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Rocket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Squashes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Sweetcorn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Watercress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31005" y="2291622"/>
            <a:ext cx="324140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Fruit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Apples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Blackberries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Damsons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Elderberries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Pears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Plums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Sloes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76716" y="2258894"/>
            <a:ext cx="30707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Fish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Brill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Dabs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Dover Sole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Flounders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Oysters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Skate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02005" y="4611231"/>
            <a:ext cx="30707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Chicken</a:t>
            </a: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Grouse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Heather-fed Lamb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Pork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Venison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9274" y="5453897"/>
            <a:ext cx="1223309" cy="1226679"/>
          </a:xfrm>
          <a:prstGeom prst="rect">
            <a:avLst/>
          </a:prstGeom>
        </p:spPr>
      </p:pic>
      <p:pic>
        <p:nvPicPr>
          <p:cNvPr id="9" name="Picture 2" descr="C:\Users\Jenny\AppData\Local\Microsoft\Windows\INetCache\IE\6T7W4HTR\597076,1312288371,2[1]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75" r="14881" b="6621"/>
          <a:stretch/>
        </p:blipFill>
        <p:spPr bwMode="auto">
          <a:xfrm>
            <a:off x="2738671" y="5203406"/>
            <a:ext cx="842726" cy="136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8514" y="5886753"/>
            <a:ext cx="1404578" cy="9352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1149" y="5965596"/>
            <a:ext cx="941112" cy="623269"/>
          </a:xfrm>
          <a:prstGeom prst="rect">
            <a:avLst/>
          </a:prstGeom>
        </p:spPr>
      </p:pic>
      <p:pic>
        <p:nvPicPr>
          <p:cNvPr id="12" name="Picture 5" descr="Image result for sloe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48" t="8122" r="8750" b="20027"/>
          <a:stretch/>
        </p:blipFill>
        <p:spPr bwMode="auto">
          <a:xfrm>
            <a:off x="4531005" y="5020375"/>
            <a:ext cx="1382629" cy="87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C:\Users\Jenny\AppData\Local\Microsoft\Windows\INetCache\IE\W52D0TNO\1200px-Microstomus_kitt_1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7778" b="81444" l="4000" r="939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8917483" y="2417364"/>
            <a:ext cx="1535373" cy="115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 descr="C:\Users\Jenny\AppData\Local\Microsoft\Windows\INetCache\IE\W52D0TNO\meat_PNG3925[1]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77297" y="5541789"/>
            <a:ext cx="1209447" cy="722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Jenny\AppData\Local\Microsoft\Windows\INetCache\IE\W52D0TNO\Pacific_oysters_01[1]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81518" y="3384566"/>
            <a:ext cx="1531889" cy="112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09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Food ready to eat in Winter (Dec – Feb)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152627" y="2111365"/>
            <a:ext cx="307074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Vegetables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Brussels Sprouts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Cabbage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Carrots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Cauliflower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Celeriac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Curly Kale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Fennel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Leeks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Parsnips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Potatoes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Red Cabbage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Swede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Turnips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72756" y="2200702"/>
            <a:ext cx="324140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Fruit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Apples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Pears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Quince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66010" y="2242234"/>
            <a:ext cx="307074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Fish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Grey Mullet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Mussels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Scallops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66009" y="3657248"/>
            <a:ext cx="307074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Meat</a:t>
            </a: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Chicken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Goose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Partridge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Pheasant</a:t>
            </a: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Turkey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Venison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Wild Duck </a:t>
            </a:r>
          </a:p>
        </p:txBody>
      </p:sp>
      <p:pic>
        <p:nvPicPr>
          <p:cNvPr id="10" name="Picture 4" descr="C:\Users\Jenny\AppData\Local\Microsoft\Windows\INetCache\IE\6T7W4HTR\Brimley_Apples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71" b="89894" l="1721" r="974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9098" y="4137257"/>
            <a:ext cx="1511484" cy="862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Jenny\AppData\Local\Microsoft\Windows\INetCache\IE\W52D0TNO\diulya[1]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23" b="92733" l="286" r="934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078" b="8035"/>
          <a:stretch/>
        </p:blipFill>
        <p:spPr bwMode="auto">
          <a:xfrm>
            <a:off x="5586780" y="2729781"/>
            <a:ext cx="1252074" cy="108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C:\Users\Jenny\AppData\Local\Microsoft\Windows\INetCache\IE\6T7W4HTR\1024px-Mussels_at_Trouville_fish_market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23" b="95898" l="98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71221" y="2257813"/>
            <a:ext cx="1365535" cy="136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9891" y="5071504"/>
            <a:ext cx="1832976" cy="15030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6091" y="4347582"/>
            <a:ext cx="2286162" cy="168261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6456" y="5342796"/>
            <a:ext cx="1564259" cy="96045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8166" y="3607462"/>
            <a:ext cx="1888219" cy="12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59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575</Words>
  <Application>Microsoft Office PowerPoint</Application>
  <PresentationFormat>Widescreen</PresentationFormat>
  <Paragraphs>161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Office Theme</vt:lpstr>
      <vt:lpstr>Custom Design</vt:lpstr>
      <vt:lpstr>1_Custom Design</vt:lpstr>
      <vt:lpstr>3_Custom Design</vt:lpstr>
      <vt:lpstr>Seasonality</vt:lpstr>
      <vt:lpstr>What is seasonality?</vt:lpstr>
      <vt:lpstr>Seasonality – the advantages</vt:lpstr>
      <vt:lpstr>In season or not?</vt:lpstr>
      <vt:lpstr>In season or not?</vt:lpstr>
      <vt:lpstr>In season or not? </vt:lpstr>
      <vt:lpstr>Seasonal food in the UK</vt:lpstr>
      <vt:lpstr>Food ready to eat in spring (March - May)</vt:lpstr>
      <vt:lpstr>Food ready to eat in Summer (June-Sept)</vt:lpstr>
      <vt:lpstr>Food ready to eat in autumn (Oct - Nov)</vt:lpstr>
      <vt:lpstr>Food ready to eat in Winter (Dec – Feb)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Roy Ballam</cp:lastModifiedBy>
  <cp:revision>25</cp:revision>
  <dcterms:created xsi:type="dcterms:W3CDTF">2018-10-10T09:22:08Z</dcterms:created>
  <dcterms:modified xsi:type="dcterms:W3CDTF">2019-08-28T12:25:20Z</dcterms:modified>
</cp:coreProperties>
</file>