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slideLayouts/slideLayout8.xml" ContentType="application/vnd.openxmlformats-officedocument.presentationml.slideLayout+xml"/>
  <Override PartName="/ppt/theme/theme3.xml" ContentType="application/vnd.openxmlformats-officedocument.them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  <p:sldMasterId id="2147483657" r:id="rId5"/>
    <p:sldMasterId id="2147483667" r:id="rId6"/>
  </p:sldMasterIdLst>
  <p:sldIdLst>
    <p:sldId id="282" r:id="rId7"/>
    <p:sldId id="283" r:id="rId8"/>
    <p:sldId id="303" r:id="rId9"/>
    <p:sldId id="292" r:id="rId10"/>
    <p:sldId id="304" r:id="rId11"/>
    <p:sldId id="305" r:id="rId12"/>
    <p:sldId id="306" r:id="rId13"/>
    <p:sldId id="307" r:id="rId14"/>
    <p:sldId id="308" r:id="rId15"/>
    <p:sldId id="309" r:id="rId16"/>
    <p:sldId id="288" r:id="rId17"/>
  </p:sldIdLst>
  <p:sldSz cx="18288000" cy="10287000"/>
  <p:notesSz cx="6858000" cy="9144000"/>
  <p:embeddedFontLst>
    <p:embeddedFont>
      <p:font typeface="Source Sans Pro" panose="020B0503030403020204" pitchFamily="34" charset="0"/>
      <p:regular r:id="rId18"/>
      <p:bold r:id="rId19"/>
      <p:italic r:id="rId20"/>
      <p:boldItalic r:id="rId21"/>
    </p:embeddedFont>
    <p:embeddedFont>
      <p:font typeface="Source Sans Pro Light" panose="020B0403030403020204" pitchFamily="34" charset="0"/>
      <p:regular r:id="rId22"/>
      <p:italic r:id="rId23"/>
    </p:embeddedFont>
    <p:embeddedFont>
      <p:font typeface="Source Sans Pro SemiBold" panose="020B0603030403020204" pitchFamily="34" charset="0"/>
      <p:bold r:id="rId24"/>
      <p:boldItalic r:id="rId25"/>
    </p:embeddedFont>
    <p:embeddedFont>
      <p:font typeface="Source Sans Pro Semi-Bold" panose="020B0604020202020204" charset="0"/>
      <p:regular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ore Slides" id="{C30045EF-6F57-4A0C-B3E0-7EA64EA0F0A4}">
          <p14:sldIdLst>
            <p14:sldId id="282"/>
            <p14:sldId id="283"/>
            <p14:sldId id="303"/>
            <p14:sldId id="292"/>
            <p14:sldId id="304"/>
            <p14:sldId id="305"/>
            <p14:sldId id="306"/>
            <p14:sldId id="307"/>
            <p14:sldId id="308"/>
            <p14:sldId id="309"/>
            <p14:sldId id="28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177616F-F9AE-CD03-A4D6-7E57B4094898}" name="Rachel Cheng" initials="RC" userId="S::r.cheng@nutrition.org.uk::dec850aa-0996-47e5-9536-52bac4f5fc5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471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228F30-4741-4520-B581-E2041DBAFAB7}" v="20" dt="2026-06-25T10:27:03.598"/>
    <p1510:client id="{17576FEC-0F55-4B24-9C37-C6B0863FD7D0}" v="1" dt="2026-06-25T08:41:29.03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39" d="100"/>
          <a:sy n="39" d="100"/>
        </p:scale>
        <p:origin x="940" y="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customXml" Target="../customXml/item3.xml"/><Relationship Id="rId21" Type="http://schemas.openxmlformats.org/officeDocument/2006/relationships/font" Target="fonts/font4.fntdata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font" Target="fonts/font8.fntdata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font" Target="fonts/font3.fntdata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font" Target="fonts/font7.fntdata"/><Relationship Id="rId32" Type="http://schemas.microsoft.com/office/2018/10/relationships/authors" Target="author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font" Target="fonts/font6.fntdata"/><Relationship Id="rId28" Type="http://schemas.openxmlformats.org/officeDocument/2006/relationships/viewProps" Target="viewProps.xml"/><Relationship Id="rId10" Type="http://schemas.openxmlformats.org/officeDocument/2006/relationships/slide" Target="slides/slide4.xml"/><Relationship Id="rId19" Type="http://schemas.openxmlformats.org/officeDocument/2006/relationships/font" Target="fonts/font2.fntdata"/><Relationship Id="rId31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font" Target="fonts/font5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3A5148-146A-6049-81A3-EEB61875F01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010400" y="3771900"/>
            <a:ext cx="10439400" cy="2362200"/>
          </a:xfrm>
          <a:prstGeom prst="rect">
            <a:avLst/>
          </a:prstGeom>
        </p:spPr>
        <p:txBody>
          <a:bodyPr/>
          <a:lstStyle>
            <a:lvl1pPr marL="0">
              <a:lnSpc>
                <a:spcPct val="80000"/>
              </a:lnSpc>
              <a:spcBef>
                <a:spcPts val="0"/>
              </a:spcBef>
              <a:buNone/>
              <a:defRPr sz="96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FAD2299E-6A60-1A76-F1DD-FDFFC3A0C3A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6223000" cy="10287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01547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D5135332-7DB9-D4DC-7792-FC33E98585A7}"/>
              </a:ext>
            </a:extLst>
          </p:cNvPr>
          <p:cNvSpPr txBox="1"/>
          <p:nvPr userDrawn="1"/>
        </p:nvSpPr>
        <p:spPr>
          <a:xfrm>
            <a:off x="6461650" y="6186948"/>
            <a:ext cx="10797650" cy="1371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5400"/>
              </a:lnSpc>
            </a:pPr>
            <a:r>
              <a:rPr lang="en-US" sz="4500">
                <a:solidFill>
                  <a:srgbClr val="34713B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For further information, go to: www.foodafactoflife.org.uk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9E2A9C8A-78E3-BA13-BCD8-1F5FB9EF67F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283700" y="3441700"/>
            <a:ext cx="7975600" cy="2362200"/>
          </a:xfrm>
          <a:prstGeom prst="rect">
            <a:avLst/>
          </a:prstGeom>
        </p:spPr>
        <p:txBody>
          <a:bodyPr/>
          <a:lstStyle>
            <a:lvl1pPr marL="0">
              <a:lnSpc>
                <a:spcPct val="80000"/>
              </a:lnSpc>
              <a:spcBef>
                <a:spcPts val="0"/>
              </a:spcBef>
              <a:buNone/>
              <a:defRPr sz="72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29A9B221-F917-E0DB-DFE9-DF8921E4217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6223000" cy="10287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arning Objectiv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0B57125-827F-CF4A-095A-5403CF34501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93305" y="627676"/>
            <a:ext cx="11779250" cy="8302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lang="en-US" sz="5400" b="1" kern="1200" dirty="0" smtClean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D24670FC-1D57-F8A6-4799-7C69F4B0888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66689" y="2717161"/>
            <a:ext cx="7480800" cy="629778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308834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081B947C-AEBF-4A1E-D502-F9B07E41EAF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93305" y="627676"/>
            <a:ext cx="11779250" cy="8302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lang="en-US" sz="5400" b="1" kern="1200" dirty="0" smtClean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2D5367-7646-26C9-0DB8-EEA9C8047B1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66689" y="2717161"/>
            <a:ext cx="7480800" cy="629778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857072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B2BE1F0C-2058-216D-6007-A752A9D2D58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07800" y="3479800"/>
            <a:ext cx="5359400" cy="5384800"/>
          </a:xfrm>
          <a:prstGeom prst="round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2F48C537-5EC1-2BB4-0E32-F42C61613DF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93305" y="627676"/>
            <a:ext cx="11779250" cy="8302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lang="en-US" sz="5400" b="1" kern="1200" dirty="0" smtClean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F074DD80-7E98-693B-5340-8CBB57EB4F7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689" y="2717161"/>
            <a:ext cx="7480800" cy="629778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858746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 Pictur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6A407556-09A4-9B4D-4C11-5E3E91C56DB7}"/>
              </a:ext>
            </a:extLst>
          </p:cNvPr>
          <p:cNvGrpSpPr/>
          <p:nvPr userDrawn="1"/>
        </p:nvGrpSpPr>
        <p:grpSpPr>
          <a:xfrm rot="456000">
            <a:off x="13397471" y="3788536"/>
            <a:ext cx="3655899" cy="4701282"/>
            <a:chOff x="0" y="0"/>
            <a:chExt cx="989738" cy="1272747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9F5E13B9-2181-18CD-30D5-4541119BA681}"/>
                </a:ext>
              </a:extLst>
            </p:cNvPr>
            <p:cNvSpPr/>
            <p:nvPr/>
          </p:nvSpPr>
          <p:spPr>
            <a:xfrm>
              <a:off x="0" y="0"/>
              <a:ext cx="989738" cy="1272747"/>
            </a:xfrm>
            <a:custGeom>
              <a:avLst/>
              <a:gdLst/>
              <a:ahLst/>
              <a:cxnLst/>
              <a:rect l="l" t="t" r="r" b="b"/>
              <a:pathLst>
                <a:path w="989738" h="1272747">
                  <a:moveTo>
                    <a:pt x="95294" y="0"/>
                  </a:moveTo>
                  <a:lnTo>
                    <a:pt x="894443" y="0"/>
                  </a:lnTo>
                  <a:cubicBezTo>
                    <a:pt x="919717" y="0"/>
                    <a:pt x="943955" y="10040"/>
                    <a:pt x="961826" y="27911"/>
                  </a:cubicBezTo>
                  <a:cubicBezTo>
                    <a:pt x="979698" y="45782"/>
                    <a:pt x="989738" y="70021"/>
                    <a:pt x="989738" y="95294"/>
                  </a:cubicBezTo>
                  <a:lnTo>
                    <a:pt x="989738" y="1177453"/>
                  </a:lnTo>
                  <a:cubicBezTo>
                    <a:pt x="989738" y="1230083"/>
                    <a:pt x="947073" y="1272747"/>
                    <a:pt x="894443" y="1272747"/>
                  </a:cubicBezTo>
                  <a:lnTo>
                    <a:pt x="95294" y="1272747"/>
                  </a:lnTo>
                  <a:cubicBezTo>
                    <a:pt x="70021" y="1272747"/>
                    <a:pt x="45782" y="1262707"/>
                    <a:pt x="27911" y="1244836"/>
                  </a:cubicBezTo>
                  <a:cubicBezTo>
                    <a:pt x="10040" y="1226965"/>
                    <a:pt x="0" y="1202727"/>
                    <a:pt x="0" y="1177453"/>
                  </a:cubicBezTo>
                  <a:lnTo>
                    <a:pt x="0" y="95294"/>
                  </a:lnTo>
                  <a:cubicBezTo>
                    <a:pt x="0" y="70021"/>
                    <a:pt x="10040" y="45782"/>
                    <a:pt x="27911" y="27911"/>
                  </a:cubicBezTo>
                  <a:cubicBezTo>
                    <a:pt x="45782" y="10040"/>
                    <a:pt x="70021" y="0"/>
                    <a:pt x="95294" y="0"/>
                  </a:cubicBezTo>
                  <a:close/>
                </a:path>
              </a:pathLst>
            </a:custGeom>
            <a:solidFill>
              <a:srgbClr val="34713B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6" name="TextBox 4">
              <a:extLst>
                <a:ext uri="{FF2B5EF4-FFF2-40B4-BE49-F238E27FC236}">
                  <a16:creationId xmlns:a16="http://schemas.microsoft.com/office/drawing/2014/main" id="{71EE9BBC-F530-FFDB-52D2-7B6E6A9DFB3C}"/>
                </a:ext>
              </a:extLst>
            </p:cNvPr>
            <p:cNvSpPr txBox="1"/>
            <p:nvPr/>
          </p:nvSpPr>
          <p:spPr>
            <a:xfrm>
              <a:off x="0" y="-38100"/>
              <a:ext cx="989738" cy="13108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" name="Picture Placeholder 6">
            <a:extLst>
              <a:ext uri="{FF2B5EF4-FFF2-40B4-BE49-F238E27FC236}">
                <a16:creationId xmlns:a16="http://schemas.microsoft.com/office/drawing/2014/main" id="{9A854099-7F26-E2FE-37CC-D4107C16DB8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2420600" y="3937001"/>
            <a:ext cx="3860800" cy="4241800"/>
          </a:xfrm>
          <a:prstGeom prst="round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2096BAA7-E959-D1D5-C19A-7B3DECBAB5D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93305" y="627676"/>
            <a:ext cx="11779250" cy="8302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lang="en-US" sz="5400" b="1" kern="1200" dirty="0" smtClean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91FA1596-A8EB-1FE3-6808-C2004B9504F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689" y="2717161"/>
            <a:ext cx="7480800" cy="629778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138760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ard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0CAC7606-EB8C-DDE7-2B98-5649AB0B0C69}"/>
              </a:ext>
            </a:extLst>
          </p:cNvPr>
          <p:cNvGrpSpPr/>
          <p:nvPr userDrawn="1"/>
        </p:nvGrpSpPr>
        <p:grpSpPr>
          <a:xfrm rot="4687369">
            <a:off x="13902" y="1774307"/>
            <a:ext cx="5044137" cy="6486479"/>
            <a:chOff x="0" y="0"/>
            <a:chExt cx="989738" cy="1272747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D3E20062-37FC-A2F5-9CE9-FAEAD69A5E27}"/>
                </a:ext>
              </a:extLst>
            </p:cNvPr>
            <p:cNvSpPr/>
            <p:nvPr/>
          </p:nvSpPr>
          <p:spPr>
            <a:xfrm>
              <a:off x="0" y="0"/>
              <a:ext cx="989738" cy="1272747"/>
            </a:xfrm>
            <a:custGeom>
              <a:avLst/>
              <a:gdLst/>
              <a:ahLst/>
              <a:cxnLst/>
              <a:rect l="l" t="t" r="r" b="b"/>
              <a:pathLst>
                <a:path w="989738" h="1272747">
                  <a:moveTo>
                    <a:pt x="69068" y="0"/>
                  </a:moveTo>
                  <a:lnTo>
                    <a:pt x="920670" y="0"/>
                  </a:lnTo>
                  <a:cubicBezTo>
                    <a:pt x="958815" y="0"/>
                    <a:pt x="989738" y="30923"/>
                    <a:pt x="989738" y="69068"/>
                  </a:cubicBezTo>
                  <a:lnTo>
                    <a:pt x="989738" y="1203680"/>
                  </a:lnTo>
                  <a:cubicBezTo>
                    <a:pt x="989738" y="1241825"/>
                    <a:pt x="958815" y="1272747"/>
                    <a:pt x="920670" y="1272747"/>
                  </a:cubicBezTo>
                  <a:lnTo>
                    <a:pt x="69068" y="1272747"/>
                  </a:lnTo>
                  <a:cubicBezTo>
                    <a:pt x="30923" y="1272747"/>
                    <a:pt x="0" y="1241825"/>
                    <a:pt x="0" y="1203680"/>
                  </a:cubicBezTo>
                  <a:lnTo>
                    <a:pt x="0" y="69068"/>
                  </a:lnTo>
                  <a:cubicBezTo>
                    <a:pt x="0" y="30923"/>
                    <a:pt x="30923" y="0"/>
                    <a:pt x="69068" y="0"/>
                  </a:cubicBezTo>
                  <a:close/>
                </a:path>
              </a:pathLst>
            </a:custGeom>
            <a:solidFill>
              <a:srgbClr val="34713B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6" name="TextBox 4">
              <a:extLst>
                <a:ext uri="{FF2B5EF4-FFF2-40B4-BE49-F238E27FC236}">
                  <a16:creationId xmlns:a16="http://schemas.microsoft.com/office/drawing/2014/main" id="{9E50D55D-E753-4DD2-ECE6-FC29E2ED2CDA}"/>
                </a:ext>
              </a:extLst>
            </p:cNvPr>
            <p:cNvSpPr txBox="1"/>
            <p:nvPr/>
          </p:nvSpPr>
          <p:spPr>
            <a:xfrm>
              <a:off x="0" y="-38100"/>
              <a:ext cx="989738" cy="13108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" name="Freeform 5">
            <a:extLst>
              <a:ext uri="{FF2B5EF4-FFF2-40B4-BE49-F238E27FC236}">
                <a16:creationId xmlns:a16="http://schemas.microsoft.com/office/drawing/2014/main" id="{15EFCB56-7F19-3D75-EC51-0677A7A4C811}"/>
              </a:ext>
            </a:extLst>
          </p:cNvPr>
          <p:cNvSpPr/>
          <p:nvPr userDrawn="1"/>
        </p:nvSpPr>
        <p:spPr>
          <a:xfrm>
            <a:off x="-359479" y="1279007"/>
            <a:ext cx="7201891" cy="7201891"/>
          </a:xfrm>
          <a:custGeom>
            <a:avLst/>
            <a:gdLst/>
            <a:ahLst/>
            <a:cxnLst/>
            <a:rect l="l" t="t" r="r" b="b"/>
            <a:pathLst>
              <a:path w="7201891" h="7201891">
                <a:moveTo>
                  <a:pt x="0" y="0"/>
                </a:moveTo>
                <a:lnTo>
                  <a:pt x="7201891" y="0"/>
                </a:lnTo>
                <a:lnTo>
                  <a:pt x="7201891" y="7201891"/>
                </a:lnTo>
                <a:lnTo>
                  <a:pt x="0" y="720189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BFB34D8-4B5E-DB9E-3E7E-6C506125D60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010400" y="3771900"/>
            <a:ext cx="10439400" cy="2362200"/>
          </a:xfrm>
          <a:prstGeom prst="rect">
            <a:avLst/>
          </a:prstGeom>
        </p:spPr>
        <p:txBody>
          <a:bodyPr/>
          <a:lstStyle>
            <a:lvl1pPr marL="0">
              <a:lnSpc>
                <a:spcPct val="80000"/>
              </a:lnSpc>
              <a:spcBef>
                <a:spcPts val="0"/>
              </a:spcBef>
              <a:buNone/>
              <a:defRPr sz="9600" b="0">
                <a:solidFill>
                  <a:srgbClr val="34713B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48701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ard (Gre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4170B0F-69DD-4C79-F6FB-4C9A021BAFE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010400" y="3771900"/>
            <a:ext cx="10134600" cy="2362200"/>
          </a:xfrm>
          <a:prstGeom prst="rect">
            <a:avLst/>
          </a:prstGeom>
        </p:spPr>
        <p:txBody>
          <a:bodyPr/>
          <a:lstStyle>
            <a:lvl1pPr>
              <a:buNone/>
              <a:defRPr sz="9600">
                <a:solidFill>
                  <a:schemeClr val="bg1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1pPr>
            <a:lvl2pPr>
              <a:defRPr sz="9600"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2pPr>
            <a:lvl3pPr>
              <a:defRPr sz="9600"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3pPr>
            <a:lvl4pPr>
              <a:defRPr sz="9600"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4pPr>
            <a:lvl5pPr>
              <a:defRPr sz="9600"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06305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2017DAC-E2A9-A4F5-8063-A04E7EA8B2C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0172" y="390104"/>
            <a:ext cx="2926800" cy="201913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46EF914-615B-CF34-DED8-0436CB8848F8}"/>
              </a:ext>
            </a:extLst>
          </p:cNvPr>
          <p:cNvSpPr txBox="1"/>
          <p:nvPr userDrawn="1"/>
        </p:nvSpPr>
        <p:spPr>
          <a:xfrm>
            <a:off x="9300714" y="9377823"/>
            <a:ext cx="7958586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400"/>
              </a:lnSpc>
            </a:pPr>
            <a:r>
              <a:rPr lang="en-US" sz="2000">
                <a:solidFill>
                  <a:srgbClr val="196B2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© Food – a fact of life </a:t>
            </a:r>
            <a:fld id="{09AC2304-7B6E-4DF8-8A54-B8BE5DD8BEDB}" type="datetimeyyyy">
              <a:rPr lang="en-US" sz="2000" smtClean="0">
                <a:solidFill>
                  <a:srgbClr val="196B2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2026</a:t>
            </a:fld>
            <a:endParaRPr lang="en-US" sz="2000">
              <a:solidFill>
                <a:srgbClr val="196B24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5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3">
            <a:extLst>
              <a:ext uri="{FF2B5EF4-FFF2-40B4-BE49-F238E27FC236}">
                <a16:creationId xmlns:a16="http://schemas.microsoft.com/office/drawing/2014/main" id="{574DD910-F061-4A4B-AC85-2BE7B22C9EF3}"/>
              </a:ext>
            </a:extLst>
          </p:cNvPr>
          <p:cNvSpPr txBox="1"/>
          <p:nvPr userDrawn="1"/>
        </p:nvSpPr>
        <p:spPr>
          <a:xfrm>
            <a:off x="443324" y="9754378"/>
            <a:ext cx="7958586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34713B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© Food – a fact of life </a:t>
            </a:r>
            <a:fld id="{AFF80E5D-775B-4FB6-BE9A-D6043CCEDCA0}" type="datetimeyyyy">
              <a:rPr lang="en-US" sz="2000" smtClean="0">
                <a:solidFill>
                  <a:srgbClr val="34713B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2026</a:t>
            </a:fld>
            <a:endParaRPr lang="en-US" sz="2000">
              <a:solidFill>
                <a:srgbClr val="34713B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C0C8236-9D1D-8C7C-75EE-29C34B1D601B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0172" y="390104"/>
            <a:ext cx="2926800" cy="2019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3058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58" r:id="rId2"/>
    <p:sldLayoutId id="2147483668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59BCE69D-AC72-BD3A-6586-D8C07E275C7C}"/>
              </a:ext>
            </a:extLst>
          </p:cNvPr>
          <p:cNvSpPr/>
          <p:nvPr userDrawn="1"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34713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A610F46-0AEC-F804-088F-04685E081B6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7672" y="279831"/>
            <a:ext cx="2926800" cy="2019133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0748BF0F-C82D-F7E3-3872-4D146861CB76}"/>
              </a:ext>
            </a:extLst>
          </p:cNvPr>
          <p:cNvGrpSpPr/>
          <p:nvPr userDrawn="1"/>
        </p:nvGrpSpPr>
        <p:grpSpPr>
          <a:xfrm>
            <a:off x="-1156913" y="1416601"/>
            <a:ext cx="8064310" cy="7201891"/>
            <a:chOff x="0" y="0"/>
            <a:chExt cx="10752413" cy="9602521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DF276F21-505E-186C-1411-83935640B56B}"/>
                </a:ext>
              </a:extLst>
            </p:cNvPr>
            <p:cNvGrpSpPr/>
            <p:nvPr/>
          </p:nvGrpSpPr>
          <p:grpSpPr>
            <a:xfrm rot="4687369">
              <a:off x="1561086" y="476941"/>
              <a:ext cx="6725516" cy="8648639"/>
              <a:chOff x="0" y="0"/>
              <a:chExt cx="989738" cy="1272747"/>
            </a:xfrm>
          </p:grpSpPr>
          <p:sp>
            <p:nvSpPr>
              <p:cNvPr id="11" name="Freeform 5">
                <a:extLst>
                  <a:ext uri="{FF2B5EF4-FFF2-40B4-BE49-F238E27FC236}">
                    <a16:creationId xmlns:a16="http://schemas.microsoft.com/office/drawing/2014/main" id="{94EBA6A1-CF61-25EA-BCDC-605423DCE344}"/>
                  </a:ext>
                </a:extLst>
              </p:cNvPr>
              <p:cNvSpPr/>
              <p:nvPr/>
            </p:nvSpPr>
            <p:spPr>
              <a:xfrm>
                <a:off x="0" y="0"/>
                <a:ext cx="989738" cy="1272747"/>
              </a:xfrm>
              <a:custGeom>
                <a:avLst/>
                <a:gdLst/>
                <a:ahLst/>
                <a:cxnLst/>
                <a:rect l="l" t="t" r="r" b="b"/>
                <a:pathLst>
                  <a:path w="989738" h="1272747">
                    <a:moveTo>
                      <a:pt x="69068" y="0"/>
                    </a:moveTo>
                    <a:lnTo>
                      <a:pt x="920670" y="0"/>
                    </a:lnTo>
                    <a:cubicBezTo>
                      <a:pt x="958815" y="0"/>
                      <a:pt x="989738" y="30923"/>
                      <a:pt x="989738" y="69068"/>
                    </a:cubicBezTo>
                    <a:lnTo>
                      <a:pt x="989738" y="1203680"/>
                    </a:lnTo>
                    <a:cubicBezTo>
                      <a:pt x="989738" y="1241825"/>
                      <a:pt x="958815" y="1272747"/>
                      <a:pt x="920670" y="1272747"/>
                    </a:cubicBezTo>
                    <a:lnTo>
                      <a:pt x="69068" y="1272747"/>
                    </a:lnTo>
                    <a:cubicBezTo>
                      <a:pt x="30923" y="1272747"/>
                      <a:pt x="0" y="1241825"/>
                      <a:pt x="0" y="1203680"/>
                    </a:cubicBezTo>
                    <a:lnTo>
                      <a:pt x="0" y="69068"/>
                    </a:lnTo>
                    <a:cubicBezTo>
                      <a:pt x="0" y="30923"/>
                      <a:pt x="30923" y="0"/>
                      <a:pt x="69068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2" name="TextBox 6">
                <a:extLst>
                  <a:ext uri="{FF2B5EF4-FFF2-40B4-BE49-F238E27FC236}">
                    <a16:creationId xmlns:a16="http://schemas.microsoft.com/office/drawing/2014/main" id="{33167FCC-C0B4-D9E9-E8F9-B8A32D7B8968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989738" cy="131084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id="{D5DD0029-4DAB-7F95-F47F-4AC75A0E4C71}"/>
                </a:ext>
              </a:extLst>
            </p:cNvPr>
            <p:cNvSpPr/>
            <p:nvPr/>
          </p:nvSpPr>
          <p:spPr>
            <a:xfrm>
              <a:off x="1149891" y="0"/>
              <a:ext cx="9602521" cy="9602521"/>
            </a:xfrm>
            <a:custGeom>
              <a:avLst/>
              <a:gdLst/>
              <a:ahLst/>
              <a:cxnLst/>
              <a:rect l="l" t="t" r="r" b="b"/>
              <a:pathLst>
                <a:path w="9602521" h="9602521">
                  <a:moveTo>
                    <a:pt x="0" y="0"/>
                  </a:moveTo>
                  <a:lnTo>
                    <a:pt x="9602522" y="0"/>
                  </a:lnTo>
                  <a:lnTo>
                    <a:pt x="9602522" y="9602521"/>
                  </a:lnTo>
                  <a:lnTo>
                    <a:pt x="0" y="96025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5" name="TextBox 9"/>
          <p:cNvSpPr txBox="1"/>
          <p:nvPr userDrawn="1"/>
        </p:nvSpPr>
        <p:spPr>
          <a:xfrm>
            <a:off x="424274" y="9754378"/>
            <a:ext cx="7958586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FFFFFF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© Food – a fact of life </a:t>
            </a:r>
            <a:fld id="{0B86BC18-1AB3-4707-B134-2DAFAC197933}" type="datetimeyyyy">
              <a:rPr lang="en-US" sz="2000" smtClean="0">
                <a:solidFill>
                  <a:srgbClr val="FFFFFF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2026</a:t>
            </a:fld>
            <a:endParaRPr lang="en-US" sz="2000">
              <a:solidFill>
                <a:srgbClr val="FFFFFF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</p:spTree>
    <p:extLst>
      <p:ext uri="{BB962C8B-B14F-4D97-AF65-F5344CB8AC3E}">
        <p14:creationId xmlns:p14="http://schemas.microsoft.com/office/powerpoint/2010/main" val="11542352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EF71296-1FDB-AF91-4307-E23E47C8636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Special occasions</a:t>
            </a: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EB8D2B98-358E-A760-E89A-028E4188AA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19" r="11019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19176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A4C3EFE-B001-DEB8-9727-55DAEBF90D1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28700" y="1102298"/>
            <a:ext cx="11779250" cy="830263"/>
          </a:xfrm>
        </p:spPr>
        <p:txBody>
          <a:bodyPr/>
          <a:lstStyle/>
          <a:p>
            <a:r>
              <a:rPr lang="en-GB" dirty="0"/>
              <a:t>Special occasions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F3ECAA-7A67-2880-44E2-F3CAE37C184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66689" y="2306715"/>
            <a:ext cx="15392511" cy="587008"/>
          </a:xfrm>
        </p:spPr>
        <p:txBody>
          <a:bodyPr/>
          <a:lstStyle/>
          <a:p>
            <a:r>
              <a:rPr lang="en-US" sz="4400" dirty="0">
                <a:solidFill>
                  <a:schemeClr val="tx2">
                    <a:lumMod val="95000"/>
                    <a:lumOff val="5000"/>
                  </a:schemeClr>
                </a:solidFill>
              </a:rPr>
              <a:t>People often eat different food on special occasions.</a:t>
            </a:r>
            <a:endParaRPr lang="en-GB" sz="4400" dirty="0">
              <a:solidFill>
                <a:schemeClr val="tx2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56D89EC2-2243-B8DD-06F1-76C4471A9E73}"/>
              </a:ext>
            </a:extLst>
          </p:cNvPr>
          <p:cNvSpPr txBox="1">
            <a:spLocks/>
          </p:cNvSpPr>
          <p:nvPr/>
        </p:nvSpPr>
        <p:spPr>
          <a:xfrm>
            <a:off x="9960431" y="5143500"/>
            <a:ext cx="7021158" cy="105104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4400" dirty="0">
                <a:solidFill>
                  <a:schemeClr val="tx2"/>
                </a:solidFill>
              </a:rPr>
              <a:t>What is a special occasion?</a:t>
            </a:r>
          </a:p>
          <a:p>
            <a:endParaRPr lang="en-GB" sz="4400" dirty="0">
              <a:solidFill>
                <a:schemeClr val="tx2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E8102AB-FE4F-235C-7BC7-16FF6556F3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176" y="3414834"/>
            <a:ext cx="8336805" cy="5418923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5637075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483394-3165-2720-639B-B18320A1F2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1FF253B-D201-1320-003F-21FE0208C93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28700" y="1102298"/>
            <a:ext cx="11779250" cy="830263"/>
          </a:xfrm>
        </p:spPr>
        <p:txBody>
          <a:bodyPr/>
          <a:lstStyle/>
          <a:p>
            <a:r>
              <a:rPr lang="en-GB" dirty="0"/>
              <a:t>Special occasions 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C0AB926A-5075-AA2B-6F79-632A85104BCB}"/>
              </a:ext>
            </a:extLst>
          </p:cNvPr>
          <p:cNvSpPr txBox="1">
            <a:spLocks/>
          </p:cNvSpPr>
          <p:nvPr/>
        </p:nvSpPr>
        <p:spPr>
          <a:xfrm>
            <a:off x="1028700" y="2395144"/>
            <a:ext cx="10716986" cy="77780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4400" dirty="0">
                <a:solidFill>
                  <a:schemeClr val="tx2"/>
                </a:solidFill>
              </a:rPr>
              <a:t>What special occasions do you celebrate? 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6EE906B-B1CF-5BE5-F224-D6CD58C411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698"/>
          <a:stretch>
            <a:fillRect/>
          </a:stretch>
        </p:blipFill>
        <p:spPr>
          <a:xfrm>
            <a:off x="1158925" y="3406934"/>
            <a:ext cx="8684502" cy="5777768"/>
          </a:xfrm>
          <a:prstGeom prst="roundRect">
            <a:avLst/>
          </a:prstGeom>
        </p:spPr>
      </p:pic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498BE0A6-B098-ACD9-04AF-48E9F9400F69}"/>
              </a:ext>
            </a:extLst>
          </p:cNvPr>
          <p:cNvSpPr txBox="1">
            <a:spLocks/>
          </p:cNvSpPr>
          <p:nvPr/>
        </p:nvSpPr>
        <p:spPr>
          <a:xfrm>
            <a:off x="10515601" y="4830476"/>
            <a:ext cx="4898569" cy="105104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4400" dirty="0">
                <a:solidFill>
                  <a:schemeClr val="tx2"/>
                </a:solidFill>
              </a:rPr>
              <a:t>What do you do?</a:t>
            </a:r>
          </a:p>
          <a:p>
            <a:endParaRPr lang="en-GB" sz="4400" dirty="0">
              <a:solidFill>
                <a:schemeClr val="tx2"/>
              </a:solidFill>
            </a:endParaRP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BDBF575E-9171-2E21-B690-1030199E9DE8}"/>
              </a:ext>
            </a:extLst>
          </p:cNvPr>
          <p:cNvSpPr txBox="1">
            <a:spLocks/>
          </p:cNvSpPr>
          <p:nvPr/>
        </p:nvSpPr>
        <p:spPr>
          <a:xfrm>
            <a:off x="10515602" y="6596388"/>
            <a:ext cx="4898569" cy="105104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4400" dirty="0">
                <a:solidFill>
                  <a:schemeClr val="tx2"/>
                </a:solidFill>
              </a:rPr>
              <a:t>What do you eat?</a:t>
            </a:r>
          </a:p>
          <a:p>
            <a:endParaRPr lang="en-GB" sz="4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67704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5620BE-122F-3CC4-488F-C1974478D7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DB5725D-A612-0E98-E973-8617F4BA94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28700" y="1102298"/>
            <a:ext cx="11779250" cy="830263"/>
          </a:xfrm>
        </p:spPr>
        <p:txBody>
          <a:bodyPr/>
          <a:lstStyle/>
          <a:p>
            <a:r>
              <a:rPr lang="en-GB" dirty="0"/>
              <a:t>What is this special occasion?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6E366A-38C7-1324-83BC-66123357E44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548258" y="3898106"/>
            <a:ext cx="6302828" cy="830262"/>
          </a:xfrm>
        </p:spPr>
        <p:txBody>
          <a:bodyPr/>
          <a:lstStyle/>
          <a:p>
            <a:r>
              <a:rPr lang="en-GB" sz="4400" dirty="0">
                <a:solidFill>
                  <a:srgbClr val="34713B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What might people eat?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222615D-0472-336B-B1F9-B5651B2FD29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29"/>
          <a:stretch/>
        </p:blipFill>
        <p:spPr>
          <a:xfrm>
            <a:off x="1028700" y="2520151"/>
            <a:ext cx="8784771" cy="5501840"/>
          </a:xfrm>
          <a:prstGeom prst="roundRect">
            <a:avLst/>
          </a:prstGeom>
        </p:spPr>
      </p:pic>
      <p:sp>
        <p:nvSpPr>
          <p:cNvPr id="6" name="Subtitle 2">
            <a:extLst>
              <a:ext uri="{FF2B5EF4-FFF2-40B4-BE49-F238E27FC236}">
                <a16:creationId xmlns:a16="http://schemas.microsoft.com/office/drawing/2014/main" id="{2CEB854C-4A5C-95BA-5D30-309A01E794C5}"/>
              </a:ext>
            </a:extLst>
          </p:cNvPr>
          <p:cNvSpPr txBox="1">
            <a:spLocks/>
          </p:cNvSpPr>
          <p:nvPr/>
        </p:nvSpPr>
        <p:spPr>
          <a:xfrm>
            <a:off x="3783244" y="8446296"/>
            <a:ext cx="3135081" cy="738406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90000"/>
              <a:buFont typeface="Arial" charset="0"/>
              <a:buChar char="•"/>
              <a:defRPr sz="18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altLang="en-US" sz="5400" b="1" dirty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</a:rPr>
              <a:t>Hanukah</a:t>
            </a:r>
          </a:p>
          <a:p>
            <a:pPr marL="0" indent="0" algn="ctr">
              <a:buFont typeface="Arial" charset="0"/>
              <a:buNone/>
            </a:pP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indent="0">
              <a:buFont typeface="Arial" charset="0"/>
              <a:buNone/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8F312ED-0A76-8F57-04F7-CA4A436C75C9}"/>
              </a:ext>
            </a:extLst>
          </p:cNvPr>
          <p:cNvSpPr txBox="1"/>
          <p:nvPr/>
        </p:nvSpPr>
        <p:spPr>
          <a:xfrm>
            <a:off x="10548258" y="5428005"/>
            <a:ext cx="6711042" cy="21770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90000"/>
              </a:lnSpc>
              <a:spcBef>
                <a:spcPts val="1000"/>
              </a:spcBef>
              <a:buSzPct val="90000"/>
            </a:pPr>
            <a:r>
              <a:rPr lang="en-US" sz="4400" dirty="0">
                <a:solidFill>
                  <a:schemeClr val="tx2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Jam filled doughnuts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SzPct val="90000"/>
            </a:pPr>
            <a:endParaRPr lang="en-US" sz="4400" dirty="0">
              <a:solidFill>
                <a:schemeClr val="tx2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SzPct val="90000"/>
            </a:pPr>
            <a:r>
              <a:rPr lang="en-US" sz="4400" dirty="0">
                <a:solidFill>
                  <a:schemeClr val="tx2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Potato pancakes</a:t>
            </a:r>
            <a:endParaRPr lang="en-GB" sz="4400" dirty="0">
              <a:solidFill>
                <a:schemeClr val="tx2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3728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1D8A52-8FB2-88EB-C2FD-5CEE726460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45F0FED-9C8F-3430-C178-01F7F12967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28700" y="1102298"/>
            <a:ext cx="11779250" cy="830263"/>
          </a:xfrm>
        </p:spPr>
        <p:txBody>
          <a:bodyPr/>
          <a:lstStyle/>
          <a:p>
            <a:r>
              <a:rPr lang="en-GB" dirty="0"/>
              <a:t>What is this special occasion?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8334DA-D05D-74E9-8588-B7DA80A1F2F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548258" y="3898106"/>
            <a:ext cx="6302828" cy="830262"/>
          </a:xfrm>
        </p:spPr>
        <p:txBody>
          <a:bodyPr/>
          <a:lstStyle/>
          <a:p>
            <a:r>
              <a:rPr lang="en-GB" sz="4400" dirty="0">
                <a:solidFill>
                  <a:srgbClr val="34713B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What might people eat?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3D0CB3FD-6B45-502B-CF79-B83427681BEC}"/>
              </a:ext>
            </a:extLst>
          </p:cNvPr>
          <p:cNvSpPr txBox="1">
            <a:spLocks/>
          </p:cNvSpPr>
          <p:nvPr/>
        </p:nvSpPr>
        <p:spPr>
          <a:xfrm>
            <a:off x="2781304" y="8446296"/>
            <a:ext cx="5360756" cy="738406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90000"/>
              <a:buFont typeface="Arial" charset="0"/>
              <a:buChar char="•"/>
              <a:defRPr sz="18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altLang="en-US" sz="5400" b="1" dirty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</a:rPr>
              <a:t>Chinese New Year</a:t>
            </a:r>
          </a:p>
          <a:p>
            <a:pPr marL="0" indent="0" algn="ctr">
              <a:buFont typeface="Arial" charset="0"/>
              <a:buNone/>
            </a:pP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indent="0">
              <a:buFont typeface="Arial" charset="0"/>
              <a:buNone/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C64700-F724-91AB-4FD3-99F47693CB87}"/>
              </a:ext>
            </a:extLst>
          </p:cNvPr>
          <p:cNvSpPr txBox="1"/>
          <p:nvPr/>
        </p:nvSpPr>
        <p:spPr>
          <a:xfrm>
            <a:off x="10548258" y="5428005"/>
            <a:ext cx="6711042" cy="21770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90000"/>
              </a:lnSpc>
              <a:spcBef>
                <a:spcPts val="1000"/>
              </a:spcBef>
              <a:buSzPct val="90000"/>
            </a:pPr>
            <a:r>
              <a:rPr lang="en-US" sz="4400" dirty="0">
                <a:solidFill>
                  <a:schemeClr val="tx2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Dumplings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SzPct val="90000"/>
            </a:pPr>
            <a:endParaRPr lang="en-US" sz="4400" dirty="0">
              <a:solidFill>
                <a:schemeClr val="tx2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SzPct val="90000"/>
            </a:pPr>
            <a:r>
              <a:rPr lang="en-US" sz="4400" dirty="0">
                <a:solidFill>
                  <a:schemeClr val="tx2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Tangerines</a:t>
            </a:r>
            <a:endParaRPr lang="en-GB" sz="4400" dirty="0">
              <a:solidFill>
                <a:schemeClr val="tx2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21EB0EB-721D-D477-247B-463535F209F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07"/>
          <a:stretch/>
        </p:blipFill>
        <p:spPr>
          <a:xfrm>
            <a:off x="1028700" y="2438406"/>
            <a:ext cx="8865964" cy="5632673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4092623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DFF8D9-C3AC-2B6B-D80C-D163DEE2E5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435E429-5133-716D-572D-5CABC0AC87F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28700" y="1102298"/>
            <a:ext cx="11779250" cy="830263"/>
          </a:xfrm>
        </p:spPr>
        <p:txBody>
          <a:bodyPr/>
          <a:lstStyle/>
          <a:p>
            <a:r>
              <a:rPr lang="en-GB" dirty="0"/>
              <a:t>What is this special occasion?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8B497B-22B5-9A7C-6B53-0646EE45F1C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548258" y="3898106"/>
            <a:ext cx="6302828" cy="830262"/>
          </a:xfrm>
        </p:spPr>
        <p:txBody>
          <a:bodyPr/>
          <a:lstStyle/>
          <a:p>
            <a:r>
              <a:rPr lang="en-GB" sz="4400" dirty="0">
                <a:solidFill>
                  <a:srgbClr val="34713B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What might people eat?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F204ACC2-66C4-CC44-663B-4429B8E88C9F}"/>
              </a:ext>
            </a:extLst>
          </p:cNvPr>
          <p:cNvSpPr txBox="1">
            <a:spLocks/>
          </p:cNvSpPr>
          <p:nvPr/>
        </p:nvSpPr>
        <p:spPr>
          <a:xfrm>
            <a:off x="3783244" y="8185039"/>
            <a:ext cx="5360756" cy="738406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90000"/>
              <a:buFont typeface="Arial" charset="0"/>
              <a:buChar char="•"/>
              <a:defRPr sz="18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altLang="en-US" sz="5400" b="1" dirty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</a:rPr>
              <a:t>Christmas</a:t>
            </a:r>
          </a:p>
          <a:p>
            <a:pPr marL="0" indent="0" algn="ctr">
              <a:buFont typeface="Arial" charset="0"/>
              <a:buNone/>
            </a:pP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indent="0">
              <a:buFont typeface="Arial" charset="0"/>
              <a:buNone/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C3E64DD-AE1D-1256-A02F-B262DCBC177A}"/>
              </a:ext>
            </a:extLst>
          </p:cNvPr>
          <p:cNvSpPr txBox="1"/>
          <p:nvPr/>
        </p:nvSpPr>
        <p:spPr>
          <a:xfrm>
            <a:off x="10548258" y="5428005"/>
            <a:ext cx="6711042" cy="21770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90000"/>
              </a:lnSpc>
              <a:spcBef>
                <a:spcPts val="1000"/>
              </a:spcBef>
              <a:buSzPct val="90000"/>
            </a:pPr>
            <a:r>
              <a:rPr lang="en-US" sz="4400" dirty="0">
                <a:solidFill>
                  <a:schemeClr val="tx2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Turkey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SzPct val="90000"/>
            </a:pPr>
            <a:endParaRPr lang="en-US" sz="4400" dirty="0">
              <a:solidFill>
                <a:schemeClr val="tx2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SzPct val="90000"/>
            </a:pPr>
            <a:r>
              <a:rPr lang="en-US" sz="4400" dirty="0">
                <a:solidFill>
                  <a:schemeClr val="tx2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Mince pies</a:t>
            </a:r>
            <a:endParaRPr lang="en-GB" sz="4400" dirty="0">
              <a:solidFill>
                <a:schemeClr val="tx2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34A25EA-8E39-851B-B8D2-58F0153A3C8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37" b="6447"/>
          <a:stretch/>
        </p:blipFill>
        <p:spPr>
          <a:xfrm>
            <a:off x="1226831" y="2414038"/>
            <a:ext cx="8377692" cy="5458924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866883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BC7FBD-4889-4EBF-CF3F-6DA7B4C930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01EE3E9-C59D-A896-110F-D326019420E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28700" y="1102298"/>
            <a:ext cx="11779250" cy="830263"/>
          </a:xfrm>
        </p:spPr>
        <p:txBody>
          <a:bodyPr/>
          <a:lstStyle/>
          <a:p>
            <a:r>
              <a:rPr lang="en-GB" dirty="0"/>
              <a:t>What is this special occasion?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6AD821-1B1A-780F-9E91-608BE074B1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548258" y="3898106"/>
            <a:ext cx="6302828" cy="830262"/>
          </a:xfrm>
        </p:spPr>
        <p:txBody>
          <a:bodyPr/>
          <a:lstStyle/>
          <a:p>
            <a:r>
              <a:rPr lang="en-GB" sz="4400" dirty="0">
                <a:solidFill>
                  <a:srgbClr val="34713B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What might people eat?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683DE0E8-292D-5C7E-FD7D-F10FA819A5C6}"/>
              </a:ext>
            </a:extLst>
          </p:cNvPr>
          <p:cNvSpPr txBox="1">
            <a:spLocks/>
          </p:cNvSpPr>
          <p:nvPr/>
        </p:nvSpPr>
        <p:spPr>
          <a:xfrm>
            <a:off x="2781304" y="8446296"/>
            <a:ext cx="5360756" cy="738406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90000"/>
              <a:buFont typeface="Arial" charset="0"/>
              <a:buChar char="•"/>
              <a:defRPr sz="18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altLang="en-US" sz="5400" b="1" dirty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</a:rPr>
              <a:t>Birthday party</a:t>
            </a:r>
          </a:p>
          <a:p>
            <a:pPr marL="0" indent="0" algn="ctr">
              <a:buFont typeface="Arial" charset="0"/>
              <a:buNone/>
            </a:pP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indent="0">
              <a:buFont typeface="Arial" charset="0"/>
              <a:buNone/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B8EA900-0253-2E6D-DA9D-7E2628920444}"/>
              </a:ext>
            </a:extLst>
          </p:cNvPr>
          <p:cNvSpPr txBox="1"/>
          <p:nvPr/>
        </p:nvSpPr>
        <p:spPr>
          <a:xfrm>
            <a:off x="10548258" y="5428005"/>
            <a:ext cx="6711042" cy="21770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90000"/>
              </a:lnSpc>
              <a:spcBef>
                <a:spcPts val="1000"/>
              </a:spcBef>
              <a:buSzPct val="90000"/>
            </a:pPr>
            <a:r>
              <a:rPr lang="en-US" sz="4400" dirty="0">
                <a:solidFill>
                  <a:schemeClr val="tx2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Cakes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SzPct val="90000"/>
            </a:pPr>
            <a:endParaRPr lang="en-US" sz="4400" dirty="0">
              <a:solidFill>
                <a:schemeClr val="tx2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SzPct val="90000"/>
            </a:pPr>
            <a:r>
              <a:rPr lang="en-US" sz="4400" dirty="0">
                <a:solidFill>
                  <a:schemeClr val="tx2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Crisps </a:t>
            </a:r>
            <a:endParaRPr lang="en-GB" sz="4400" dirty="0">
              <a:solidFill>
                <a:schemeClr val="tx2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4A70A73-CA1A-C24B-4467-C31E842AEA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2783" y="2591994"/>
            <a:ext cx="8170644" cy="5457991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313964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A68A40-EF01-02E8-8D95-29F129FC77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5419A47-2E3D-D30F-40A7-87166140591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28700" y="1102298"/>
            <a:ext cx="11779250" cy="830263"/>
          </a:xfrm>
        </p:spPr>
        <p:txBody>
          <a:bodyPr/>
          <a:lstStyle/>
          <a:p>
            <a:r>
              <a:rPr lang="en-GB" dirty="0"/>
              <a:t>What is this special occasion?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7CE874-DA90-9E39-965C-FCCE534569C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548258" y="3898106"/>
            <a:ext cx="6302828" cy="830262"/>
          </a:xfrm>
        </p:spPr>
        <p:txBody>
          <a:bodyPr/>
          <a:lstStyle/>
          <a:p>
            <a:r>
              <a:rPr lang="en-GB" sz="4400" dirty="0">
                <a:solidFill>
                  <a:srgbClr val="34713B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What might people eat?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E535F74A-147E-5D91-8538-07D8A8C51579}"/>
              </a:ext>
            </a:extLst>
          </p:cNvPr>
          <p:cNvSpPr txBox="1">
            <a:spLocks/>
          </p:cNvSpPr>
          <p:nvPr/>
        </p:nvSpPr>
        <p:spPr>
          <a:xfrm>
            <a:off x="3755570" y="8446296"/>
            <a:ext cx="4386489" cy="738406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90000"/>
              <a:buFont typeface="Arial" charset="0"/>
              <a:buChar char="•"/>
              <a:defRPr sz="18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altLang="en-US" sz="5400" b="1" dirty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</a:rPr>
              <a:t>Eid al-Fitr</a:t>
            </a:r>
          </a:p>
          <a:p>
            <a:pPr marL="0" indent="0">
              <a:lnSpc>
                <a:spcPct val="100000"/>
              </a:lnSpc>
              <a:buNone/>
            </a:pPr>
            <a:endParaRPr lang="en-US" altLang="en-US" sz="5400" b="1" dirty="0">
              <a:solidFill>
                <a:srgbClr val="34713B"/>
              </a:solidFill>
              <a:latin typeface="Source Sans Pro Semi-Bold"/>
              <a:ea typeface="Source Sans Pro Semi-Bold"/>
              <a:cs typeface="Source Sans Pro Semi-Bold"/>
            </a:endParaRPr>
          </a:p>
          <a:p>
            <a:pPr marL="0" indent="0" algn="ctr">
              <a:buFont typeface="Arial" charset="0"/>
              <a:buNone/>
            </a:pP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indent="0">
              <a:buFont typeface="Arial" charset="0"/>
              <a:buNone/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D8C4183-007F-F45C-89C3-9C3865C086E5}"/>
              </a:ext>
            </a:extLst>
          </p:cNvPr>
          <p:cNvSpPr txBox="1"/>
          <p:nvPr/>
        </p:nvSpPr>
        <p:spPr>
          <a:xfrm>
            <a:off x="10548258" y="5428005"/>
            <a:ext cx="6711042" cy="21770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90000"/>
              </a:lnSpc>
              <a:spcBef>
                <a:spcPts val="1000"/>
              </a:spcBef>
              <a:buSzPct val="90000"/>
            </a:pPr>
            <a:r>
              <a:rPr lang="en-US" sz="4400" dirty="0">
                <a:solidFill>
                  <a:schemeClr val="tx2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Special rice pudding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SzPct val="90000"/>
            </a:pPr>
            <a:endParaRPr lang="en-US" sz="4400" dirty="0">
              <a:solidFill>
                <a:schemeClr val="tx2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SzPct val="90000"/>
            </a:pPr>
            <a:r>
              <a:rPr lang="en-US" sz="4400" dirty="0">
                <a:solidFill>
                  <a:schemeClr val="tx2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Sweets and chocolates </a:t>
            </a:r>
            <a:endParaRPr lang="en-GB" sz="4400" dirty="0">
              <a:solidFill>
                <a:schemeClr val="tx2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66827B2-611C-165A-10B2-57C53B570E9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40" r="20720" b="9682"/>
          <a:stretch/>
        </p:blipFill>
        <p:spPr>
          <a:xfrm>
            <a:off x="1161140" y="2269426"/>
            <a:ext cx="8170644" cy="5905318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088205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AF3FE1-A984-206C-F757-3A7B1CAB75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4EE7A52-2CE5-484C-42B0-33646A593C7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28700" y="1102298"/>
            <a:ext cx="11779250" cy="830263"/>
          </a:xfrm>
        </p:spPr>
        <p:txBody>
          <a:bodyPr/>
          <a:lstStyle/>
          <a:p>
            <a:r>
              <a:rPr lang="en-GB" dirty="0"/>
              <a:t>What is this special occasion?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3E5D9D-D3A5-DA25-6CD0-8E77EAA64BC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548258" y="3898106"/>
            <a:ext cx="6302828" cy="830262"/>
          </a:xfrm>
        </p:spPr>
        <p:txBody>
          <a:bodyPr/>
          <a:lstStyle/>
          <a:p>
            <a:r>
              <a:rPr lang="en-GB" sz="4400" dirty="0">
                <a:solidFill>
                  <a:srgbClr val="34713B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What might people eat?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BCB14541-6BFF-1149-D45C-88C58996D04C}"/>
              </a:ext>
            </a:extLst>
          </p:cNvPr>
          <p:cNvSpPr txBox="1">
            <a:spLocks/>
          </p:cNvSpPr>
          <p:nvPr/>
        </p:nvSpPr>
        <p:spPr>
          <a:xfrm>
            <a:off x="3771898" y="8446296"/>
            <a:ext cx="4386489" cy="738406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90000"/>
              <a:buFont typeface="Arial" charset="0"/>
              <a:buChar char="•"/>
              <a:defRPr sz="18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altLang="en-US" sz="5400" b="1" dirty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</a:rPr>
              <a:t>Songkran</a:t>
            </a:r>
          </a:p>
          <a:p>
            <a:pPr marL="0" indent="0" algn="ctr">
              <a:buFont typeface="Arial" charset="0"/>
              <a:buNone/>
            </a:pP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indent="0">
              <a:buFont typeface="Arial" charset="0"/>
              <a:buNone/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4A396C1-AD34-ED14-15FC-A5B94E5E5FAD}"/>
              </a:ext>
            </a:extLst>
          </p:cNvPr>
          <p:cNvSpPr txBox="1"/>
          <p:nvPr/>
        </p:nvSpPr>
        <p:spPr>
          <a:xfrm>
            <a:off x="10548258" y="5428005"/>
            <a:ext cx="6711042" cy="21770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90000"/>
              </a:lnSpc>
              <a:spcBef>
                <a:spcPts val="1000"/>
              </a:spcBef>
              <a:buSzPct val="90000"/>
            </a:pPr>
            <a:r>
              <a:rPr lang="en-US" sz="4400" dirty="0">
                <a:solidFill>
                  <a:schemeClr val="tx2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Mango sticky rice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SzPct val="90000"/>
            </a:pPr>
            <a:endParaRPr lang="en-US" sz="4400" dirty="0">
              <a:solidFill>
                <a:schemeClr val="tx2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SzPct val="90000"/>
            </a:pPr>
            <a:r>
              <a:rPr lang="en-GB" sz="4400" dirty="0">
                <a:solidFill>
                  <a:schemeClr val="tx2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Spicy and sour soup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4A7EECE-BE5B-FE2C-17CC-D14F157319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870" y="2220204"/>
            <a:ext cx="8684915" cy="6006989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524981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AFCA48-D27F-CF77-0D96-F14525C578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381DCB7-1D2D-6FE5-9114-3B12496B8DA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53732" y="1678685"/>
            <a:ext cx="17912443" cy="830263"/>
          </a:xfrm>
        </p:spPr>
        <p:txBody>
          <a:bodyPr/>
          <a:lstStyle/>
          <a:p>
            <a:r>
              <a:rPr lang="en-GB" dirty="0"/>
              <a:t>What special occasions can you think of?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BF493DB-6297-DBA2-4168-B35445E683C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16"/>
          <a:stretch/>
        </p:blipFill>
        <p:spPr>
          <a:xfrm>
            <a:off x="953732" y="3460445"/>
            <a:ext cx="5460638" cy="4317607"/>
          </a:xfrm>
          <a:prstGeom prst="round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73EDB77-1502-972D-275A-6FCDAF8869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36" t="4565" r="11307" b="9208"/>
          <a:stretch>
            <a:fillRect/>
          </a:stretch>
        </p:blipFill>
        <p:spPr>
          <a:xfrm>
            <a:off x="6666774" y="3460446"/>
            <a:ext cx="5232038" cy="4317606"/>
          </a:xfrm>
          <a:prstGeom prst="round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1094633-A465-24F4-1888-DDAC23C5F1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60" t="5598" r="20669" b="9094"/>
          <a:stretch>
            <a:fillRect/>
          </a:stretch>
        </p:blipFill>
        <p:spPr>
          <a:xfrm>
            <a:off x="12151216" y="3460446"/>
            <a:ext cx="5263933" cy="4317606"/>
          </a:xfrm>
          <a:prstGeom prst="roundRect">
            <a:avLst/>
          </a:prstGeom>
        </p:spPr>
      </p:pic>
      <p:sp>
        <p:nvSpPr>
          <p:cNvPr id="17" name="Subtitle 2">
            <a:extLst>
              <a:ext uri="{FF2B5EF4-FFF2-40B4-BE49-F238E27FC236}">
                <a16:creationId xmlns:a16="http://schemas.microsoft.com/office/drawing/2014/main" id="{45C80C45-4DFA-E263-A129-18E2047A1F08}"/>
              </a:ext>
            </a:extLst>
          </p:cNvPr>
          <p:cNvSpPr txBox="1">
            <a:spLocks/>
          </p:cNvSpPr>
          <p:nvPr/>
        </p:nvSpPr>
        <p:spPr>
          <a:xfrm>
            <a:off x="6182019" y="8584623"/>
            <a:ext cx="6374651" cy="83026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en-US" sz="4400" dirty="0">
                <a:solidFill>
                  <a:srgbClr val="34713B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rPr>
              <a:t>What might people eat?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01396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5331278-8829-BD4F-3A36-3B552E06323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Special occasions </a:t>
            </a: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7D31F814-FE3B-2A45-F662-87E3040501B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19" r="11019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8296965"/>
      </p:ext>
    </p:extLst>
  </p:cSld>
  <p:clrMapOvr>
    <a:masterClrMapping/>
  </p:clrMapOvr>
</p:sld>
</file>

<file path=ppt/theme/theme1.xml><?xml version="1.0" encoding="utf-8"?>
<a:theme xmlns:a="http://schemas.openxmlformats.org/drawingml/2006/main" name="Front and Back">
  <a:themeElements>
    <a:clrScheme name="FFL branding">
      <a:dk1>
        <a:srgbClr val="34713B"/>
      </a:dk1>
      <a:lt1>
        <a:sysClr val="window" lastClr="FFFFFF"/>
      </a:lt1>
      <a:dk2>
        <a:srgbClr val="000000"/>
      </a:dk2>
      <a:lt2>
        <a:srgbClr val="EEECE1"/>
      </a:lt2>
      <a:accent1>
        <a:srgbClr val="34713B"/>
      </a:accent1>
      <a:accent2>
        <a:srgbClr val="C7331F"/>
      </a:accent2>
      <a:accent3>
        <a:srgbClr val="FDC92F"/>
      </a:accent3>
      <a:accent4>
        <a:srgbClr val="226E9D"/>
      </a:accent4>
      <a:accent5>
        <a:srgbClr val="56B058"/>
      </a:accent5>
      <a:accent6>
        <a:srgbClr val="EB6739"/>
      </a:accent6>
      <a:hlink>
        <a:srgbClr val="0000FF"/>
      </a:hlink>
      <a:folHlink>
        <a:srgbClr val="800080"/>
      </a:folHlink>
    </a:clrScheme>
    <a:fontScheme name="Custom 1">
      <a:majorFont>
        <a:latin typeface="Source Sans Pro SemiBold"/>
        <a:ea typeface=""/>
        <a:cs typeface=""/>
      </a:majorFont>
      <a:minorFont>
        <a:latin typeface="Source Sans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 Template FFL" id="{4BC506BF-7D5C-4BC1-91D1-0CC10A06C918}" vid="{0F2A1089-AD78-4B3C-AED7-59BFFBD1B2A0}"/>
    </a:ext>
  </a:extLst>
</a:theme>
</file>

<file path=ppt/theme/theme2.xml><?xml version="1.0" encoding="utf-8"?>
<a:theme xmlns:a="http://schemas.openxmlformats.org/drawingml/2006/main" name="White Palace">
  <a:themeElements>
    <a:clrScheme name="FFL branding">
      <a:dk1>
        <a:srgbClr val="34713B"/>
      </a:dk1>
      <a:lt1>
        <a:sysClr val="window" lastClr="FFFFFF"/>
      </a:lt1>
      <a:dk2>
        <a:srgbClr val="000000"/>
      </a:dk2>
      <a:lt2>
        <a:srgbClr val="EEECE1"/>
      </a:lt2>
      <a:accent1>
        <a:srgbClr val="34713B"/>
      </a:accent1>
      <a:accent2>
        <a:srgbClr val="C7331F"/>
      </a:accent2>
      <a:accent3>
        <a:srgbClr val="FDC92F"/>
      </a:accent3>
      <a:accent4>
        <a:srgbClr val="226E9D"/>
      </a:accent4>
      <a:accent5>
        <a:srgbClr val="56B058"/>
      </a:accent5>
      <a:accent6>
        <a:srgbClr val="EB6739"/>
      </a:accent6>
      <a:hlink>
        <a:srgbClr val="0000FF"/>
      </a:hlink>
      <a:folHlink>
        <a:srgbClr val="80008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owerPoint Template FFL" id="{4BC506BF-7D5C-4BC1-91D1-0CC10A06C918}" vid="{B9CEDEA6-FFFC-40C8-8683-BFF9D961934B}"/>
    </a:ext>
  </a:extLst>
</a:theme>
</file>

<file path=ppt/theme/theme3.xml><?xml version="1.0" encoding="utf-8"?>
<a:theme xmlns:a="http://schemas.openxmlformats.org/drawingml/2006/main" name="Lost Verdani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owerPoint Template FFL" id="{4BC506BF-7D5C-4BC1-91D1-0CC10A06C918}" vid="{2D839AB6-4599-46A8-9AD7-CCEF65E06480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B7717B116CB0458FBBE0A0DE0182DD" ma:contentTypeVersion="13" ma:contentTypeDescription="Create a new document." ma:contentTypeScope="" ma:versionID="ce0553dddd25d99b22cfbc3590afeb1a">
  <xsd:schema xmlns:xsd="http://www.w3.org/2001/XMLSchema" xmlns:xs="http://www.w3.org/2001/XMLSchema" xmlns:p="http://schemas.microsoft.com/office/2006/metadata/properties" xmlns:ns2="4c7d02dd-d8f6-4ac9-bd74-b11e6dbbf829" xmlns:ns3="e23bd75c-2c0f-42ec-881a-8c8145746009" targetNamespace="http://schemas.microsoft.com/office/2006/metadata/properties" ma:root="true" ma:fieldsID="c216a21d9ec43ded0ea9f5496cf36e2c" ns2:_="" ns3:_="">
    <xsd:import namespace="4c7d02dd-d8f6-4ac9-bd74-b11e6dbbf829"/>
    <xsd:import namespace="e23bd75c-2c0f-42ec-881a-8c814574600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7d02dd-d8f6-4ac9-bd74-b11e6dbbf82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a407c16c-d400-4155-af4b-d0582c07d42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3bd75c-2c0f-42ec-881a-8c8145746009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bee8a2b1-86da-4118-9ec0-6d7b842742b1}" ma:internalName="TaxCatchAll" ma:showField="CatchAllData" ma:web="e23bd75c-2c0f-42ec-881a-8c814574600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23bd75c-2c0f-42ec-881a-8c8145746009" xsi:nil="true"/>
    <lcf76f155ced4ddcb4097134ff3c332f xmlns="4c7d02dd-d8f6-4ac9-bd74-b11e6dbbf829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7A312309-D77D-4FCD-BBBA-F52028816C79}">
  <ds:schemaRefs>
    <ds:schemaRef ds:uri="4c7d02dd-d8f6-4ac9-bd74-b11e6dbbf829"/>
    <ds:schemaRef ds:uri="e23bd75c-2c0f-42ec-881a-8c814574600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ED060835-64FD-4DC1-95B8-3BD144F5741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888D47F-72B8-4B16-9F68-31D2A3AD1D55}">
  <ds:schemaRefs>
    <ds:schemaRef ds:uri="4c7d02dd-d8f6-4ac9-bd74-b11e6dbbf829"/>
    <ds:schemaRef ds:uri="e23bd75c-2c0f-42ec-881a-8c8145746009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PowerPoint Template FFL (1)</Template>
  <TotalTime>13217</TotalTime>
  <Words>160</Words>
  <Application>Microsoft Office PowerPoint</Application>
  <PresentationFormat>Custom</PresentationFormat>
  <Paragraphs>54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11</vt:i4>
      </vt:variant>
    </vt:vector>
  </HeadingPairs>
  <TitlesOfParts>
    <vt:vector size="20" baseType="lpstr">
      <vt:lpstr>Source Sans Pro Semi-Bold</vt:lpstr>
      <vt:lpstr>Source Sans Pro Light</vt:lpstr>
      <vt:lpstr>Arial</vt:lpstr>
      <vt:lpstr>Source Sans Pro SemiBold</vt:lpstr>
      <vt:lpstr>Source Sans Pro</vt:lpstr>
      <vt:lpstr>Aptos</vt:lpstr>
      <vt:lpstr>Front and Back</vt:lpstr>
      <vt:lpstr>White Palace</vt:lpstr>
      <vt:lpstr>Lost Verdania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Orla Condon</dc:creator>
  <cp:lastModifiedBy>Claire Theobald</cp:lastModifiedBy>
  <cp:revision>21</cp:revision>
  <dcterms:created xsi:type="dcterms:W3CDTF">2026-03-04T15:22:34Z</dcterms:created>
  <dcterms:modified xsi:type="dcterms:W3CDTF">2026-07-13T16:27:44Z</dcterms:modified>
  <dc:identifier>DAHBkqdMVyA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0x0101008BB7717B116CB0458FBBE0A0DE0182DD</vt:lpwstr>
  </property>
  <property fmtid="{D5CDD505-2E9C-101B-9397-08002B2CF9AE}" pid="3" name="MediaServiceImageTags">
    <vt:lpwstr/>
  </property>
</Properties>
</file>