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  <p:sldMasterId id="2147483657" r:id="rId5"/>
    <p:sldMasterId id="2147483667" r:id="rId6"/>
  </p:sldMasterIdLst>
  <p:sldIdLst>
    <p:sldId id="282" r:id="rId7"/>
    <p:sldId id="29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83" r:id="rId19"/>
    <p:sldId id="289" r:id="rId20"/>
    <p:sldId id="290" r:id="rId21"/>
    <p:sldId id="288" r:id="rId22"/>
  </p:sldIdLst>
  <p:sldSz cx="18288000" cy="10287000"/>
  <p:notesSz cx="6858000" cy="9144000"/>
  <p:embeddedFontLst>
    <p:embeddedFont>
      <p:font typeface="Source Sans Pro" panose="020B0503030403020204" pitchFamily="34" charset="0"/>
      <p:regular r:id="rId23"/>
      <p:bold r:id="rId24"/>
      <p:italic r:id="rId25"/>
      <p:boldItalic r:id="rId26"/>
    </p:embeddedFont>
    <p:embeddedFont>
      <p:font typeface="Source Sans Pro Light" panose="020B0403030403020204" pitchFamily="34" charset="0"/>
      <p:regular r:id="rId27"/>
      <p:italic r:id="rId28"/>
    </p:embeddedFont>
    <p:embeddedFont>
      <p:font typeface="Source Sans Pro SemiBold" panose="020B0603030403020204" pitchFamily="34" charset="0"/>
      <p:bold r:id="rId29"/>
      <p:boldItalic r:id="rId30"/>
    </p:embeddedFont>
    <p:embeddedFont>
      <p:font typeface="Source Sans Pro Semi-Bold" panose="020B0604020202020204" charset="0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re Slides" id="{C30045EF-6F57-4A0C-B3E0-7EA64EA0F0A4}">
          <p14:sldIdLst>
            <p14:sldId id="282"/>
            <p14:sldId id="291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83"/>
            <p14:sldId id="289"/>
            <p14:sldId id="290"/>
            <p14:sldId id="28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177616F-F9AE-CD03-A4D6-7E57B4094898}" name="Rachel Cheng" initials="RC" userId="S::r.cheng@nutrition.org.uk::dec850aa-0996-47e5-9536-52bac4f5fc5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71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microsoft.com/office/2018/10/relationships/authors" Target="author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3A5148-146A-6049-81A3-EEB61875F0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10400" y="3771900"/>
            <a:ext cx="10439400" cy="2362200"/>
          </a:xfrm>
          <a:prstGeom prst="rect">
            <a:avLst/>
          </a:prstGeom>
        </p:spPr>
        <p:txBody>
          <a:bodyPr/>
          <a:lstStyle>
            <a:lvl1pPr marL="0">
              <a:lnSpc>
                <a:spcPct val="80000"/>
              </a:lnSpc>
              <a:spcBef>
                <a:spcPts val="0"/>
              </a:spcBef>
              <a:buNone/>
              <a:defRPr sz="9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AD2299E-6A60-1A76-F1DD-FDFFC3A0C3A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6223000" cy="10287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154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5135332-7DB9-D4DC-7792-FC33E98585A7}"/>
              </a:ext>
            </a:extLst>
          </p:cNvPr>
          <p:cNvSpPr txBox="1"/>
          <p:nvPr userDrawn="1"/>
        </p:nvSpPr>
        <p:spPr>
          <a:xfrm>
            <a:off x="6461650" y="6186948"/>
            <a:ext cx="10797650" cy="1371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00"/>
              </a:lnSpc>
            </a:pPr>
            <a:r>
              <a:rPr lang="en-US" sz="4500">
                <a:solidFill>
                  <a:srgbClr val="34713B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For further information, go to: www.foodafactoflife.org.uk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9E2A9C8A-78E3-BA13-BCD8-1F5FB9EF67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283700" y="3441700"/>
            <a:ext cx="7975600" cy="2362200"/>
          </a:xfrm>
          <a:prstGeom prst="rect">
            <a:avLst/>
          </a:prstGeom>
        </p:spPr>
        <p:txBody>
          <a:bodyPr/>
          <a:lstStyle>
            <a:lvl1pPr marL="0">
              <a:lnSpc>
                <a:spcPct val="80000"/>
              </a:lnSpc>
              <a:spcBef>
                <a:spcPts val="0"/>
              </a:spcBef>
              <a:buNone/>
              <a:defRPr sz="72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29A9B221-F917-E0DB-DFE9-DF8921E4217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6223000" cy="10287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753911" y="2345697"/>
            <a:ext cx="14580000" cy="1080000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5100" b="1" i="0">
                <a:solidFill>
                  <a:srgbClr val="263B8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753914" y="3856638"/>
            <a:ext cx="14580000" cy="5400000"/>
          </a:xfrm>
          <a:prstGeom prst="rect">
            <a:avLst/>
          </a:prstGeom>
        </p:spPr>
        <p:txBody>
          <a:bodyPr lIns="0" tIns="0" rIns="0" bIns="0" numCol="1" anchor="t"/>
          <a:lstStyle>
            <a:lvl1pPr marL="428625" indent="-428625" algn="l">
              <a:buSzPct val="90000"/>
              <a:buFont typeface="Arial" charset="0"/>
              <a:buChar char="•"/>
              <a:defRPr sz="27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815768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B57125-827F-CF4A-095A-5403CF34501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93305" y="627676"/>
            <a:ext cx="11779250" cy="830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5400" b="1" kern="1200" dirty="0" smtClean="0">
                <a:solidFill>
                  <a:srgbClr val="34713B"/>
                </a:solidFill>
                <a:latin typeface="Source Sans Pro Semi-Bold"/>
                <a:ea typeface="Source Sans Pro Semi-Bold"/>
                <a:cs typeface="Source Sans Pro Semi-Bold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D24670FC-1D57-F8A6-4799-7C69F4B088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66689" y="2717161"/>
            <a:ext cx="7480800" cy="629778"/>
          </a:xfrm>
          <a:prstGeom prst="rect">
            <a:avLst/>
          </a:prstGeom>
        </p:spPr>
        <p:txBody>
          <a:bodyPr/>
          <a:lstStyle>
            <a:lvl1pPr>
              <a:buNone/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883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81B947C-AEBF-4A1E-D502-F9B07E41EA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93305" y="627676"/>
            <a:ext cx="11779250" cy="830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5400" b="1" kern="1200" dirty="0" smtClean="0">
                <a:solidFill>
                  <a:srgbClr val="34713B"/>
                </a:solidFill>
                <a:latin typeface="Source Sans Pro Semi-Bold"/>
                <a:ea typeface="Source Sans Pro Semi-Bold"/>
                <a:cs typeface="Source Sans Pro Semi-Bold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2D5367-7646-26C9-0DB8-EEA9C8047B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66689" y="2717161"/>
            <a:ext cx="7480800" cy="629778"/>
          </a:xfrm>
          <a:prstGeom prst="rect">
            <a:avLst/>
          </a:prstGeom>
        </p:spPr>
        <p:txBody>
          <a:bodyPr/>
          <a:lstStyle>
            <a:lvl1pPr>
              <a:buNone/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5707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2BE1F0C-2058-216D-6007-A752A9D2D58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607800" y="3479800"/>
            <a:ext cx="5359400" cy="5384800"/>
          </a:xfrm>
          <a:prstGeom prst="round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F48C537-5EC1-2BB4-0E32-F42C61613DF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93305" y="627676"/>
            <a:ext cx="11779250" cy="830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5400" b="1" kern="1200" dirty="0" smtClean="0">
                <a:solidFill>
                  <a:srgbClr val="34713B"/>
                </a:solidFill>
                <a:latin typeface="Source Sans Pro Semi-Bold"/>
                <a:ea typeface="Source Sans Pro Semi-Bold"/>
                <a:cs typeface="Source Sans Pro Semi-Bold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F074DD80-7E98-693B-5340-8CBB57EB4F7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6689" y="2717161"/>
            <a:ext cx="7480800" cy="629778"/>
          </a:xfrm>
          <a:prstGeom prst="rect">
            <a:avLst/>
          </a:prstGeom>
        </p:spPr>
        <p:txBody>
          <a:bodyPr/>
          <a:lstStyle>
            <a:lvl1pPr>
              <a:buNone/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5874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 Pictur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6A407556-09A4-9B4D-4C11-5E3E91C56DB7}"/>
              </a:ext>
            </a:extLst>
          </p:cNvPr>
          <p:cNvGrpSpPr/>
          <p:nvPr userDrawn="1"/>
        </p:nvGrpSpPr>
        <p:grpSpPr>
          <a:xfrm rot="456000">
            <a:off x="13397471" y="3788536"/>
            <a:ext cx="3655899" cy="4701282"/>
            <a:chOff x="0" y="0"/>
            <a:chExt cx="989738" cy="1272747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9F5E13B9-2181-18CD-30D5-4541119BA681}"/>
                </a:ext>
              </a:extLst>
            </p:cNvPr>
            <p:cNvSpPr/>
            <p:nvPr/>
          </p:nvSpPr>
          <p:spPr>
            <a:xfrm>
              <a:off x="0" y="0"/>
              <a:ext cx="989738" cy="1272747"/>
            </a:xfrm>
            <a:custGeom>
              <a:avLst/>
              <a:gdLst/>
              <a:ahLst/>
              <a:cxnLst/>
              <a:rect l="l" t="t" r="r" b="b"/>
              <a:pathLst>
                <a:path w="989738" h="1272747">
                  <a:moveTo>
                    <a:pt x="95294" y="0"/>
                  </a:moveTo>
                  <a:lnTo>
                    <a:pt x="894443" y="0"/>
                  </a:lnTo>
                  <a:cubicBezTo>
                    <a:pt x="919717" y="0"/>
                    <a:pt x="943955" y="10040"/>
                    <a:pt x="961826" y="27911"/>
                  </a:cubicBezTo>
                  <a:cubicBezTo>
                    <a:pt x="979698" y="45782"/>
                    <a:pt x="989738" y="70021"/>
                    <a:pt x="989738" y="95294"/>
                  </a:cubicBezTo>
                  <a:lnTo>
                    <a:pt x="989738" y="1177453"/>
                  </a:lnTo>
                  <a:cubicBezTo>
                    <a:pt x="989738" y="1230083"/>
                    <a:pt x="947073" y="1272747"/>
                    <a:pt x="894443" y="1272747"/>
                  </a:cubicBezTo>
                  <a:lnTo>
                    <a:pt x="95294" y="1272747"/>
                  </a:lnTo>
                  <a:cubicBezTo>
                    <a:pt x="70021" y="1272747"/>
                    <a:pt x="45782" y="1262707"/>
                    <a:pt x="27911" y="1244836"/>
                  </a:cubicBezTo>
                  <a:cubicBezTo>
                    <a:pt x="10040" y="1226965"/>
                    <a:pt x="0" y="1202727"/>
                    <a:pt x="0" y="1177453"/>
                  </a:cubicBezTo>
                  <a:lnTo>
                    <a:pt x="0" y="95294"/>
                  </a:lnTo>
                  <a:cubicBezTo>
                    <a:pt x="0" y="70021"/>
                    <a:pt x="10040" y="45782"/>
                    <a:pt x="27911" y="27911"/>
                  </a:cubicBezTo>
                  <a:cubicBezTo>
                    <a:pt x="45782" y="10040"/>
                    <a:pt x="70021" y="0"/>
                    <a:pt x="95294" y="0"/>
                  </a:cubicBezTo>
                  <a:close/>
                </a:path>
              </a:pathLst>
            </a:custGeom>
            <a:solidFill>
              <a:srgbClr val="34713B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4">
              <a:extLst>
                <a:ext uri="{FF2B5EF4-FFF2-40B4-BE49-F238E27FC236}">
                  <a16:creationId xmlns:a16="http://schemas.microsoft.com/office/drawing/2014/main" id="{71EE9BBC-F530-FFDB-52D2-7B6E6A9DFB3C}"/>
                </a:ext>
              </a:extLst>
            </p:cNvPr>
            <p:cNvSpPr txBox="1"/>
            <p:nvPr/>
          </p:nvSpPr>
          <p:spPr>
            <a:xfrm>
              <a:off x="0" y="-38100"/>
              <a:ext cx="989738" cy="13108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9A854099-7F26-E2FE-37CC-D4107C16DB8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420600" y="3937001"/>
            <a:ext cx="3860800" cy="4241800"/>
          </a:xfrm>
          <a:prstGeom prst="round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096BAA7-E959-D1D5-C19A-7B3DECBAB5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93305" y="627676"/>
            <a:ext cx="11779250" cy="830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5400" b="1" kern="1200" dirty="0" smtClean="0">
                <a:solidFill>
                  <a:srgbClr val="34713B"/>
                </a:solidFill>
                <a:latin typeface="Source Sans Pro Semi-Bold"/>
                <a:ea typeface="Source Sans Pro Semi-Bold"/>
                <a:cs typeface="Source Sans Pro Semi-Bold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91FA1596-A8EB-1FE3-6808-C2004B9504F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6689" y="2717161"/>
            <a:ext cx="7480800" cy="629778"/>
          </a:xfrm>
          <a:prstGeom prst="rect">
            <a:avLst/>
          </a:prstGeom>
        </p:spPr>
        <p:txBody>
          <a:bodyPr/>
          <a:lstStyle>
            <a:lvl1pPr>
              <a:buNone/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3876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ard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0CAC7606-EB8C-DDE7-2B98-5649AB0B0C69}"/>
              </a:ext>
            </a:extLst>
          </p:cNvPr>
          <p:cNvGrpSpPr/>
          <p:nvPr userDrawn="1"/>
        </p:nvGrpSpPr>
        <p:grpSpPr>
          <a:xfrm rot="4687369">
            <a:off x="13902" y="1774307"/>
            <a:ext cx="5044137" cy="6486479"/>
            <a:chOff x="0" y="0"/>
            <a:chExt cx="989738" cy="1272747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D3E20062-37FC-A2F5-9CE9-FAEAD69A5E27}"/>
                </a:ext>
              </a:extLst>
            </p:cNvPr>
            <p:cNvSpPr/>
            <p:nvPr/>
          </p:nvSpPr>
          <p:spPr>
            <a:xfrm>
              <a:off x="0" y="0"/>
              <a:ext cx="989738" cy="1272747"/>
            </a:xfrm>
            <a:custGeom>
              <a:avLst/>
              <a:gdLst/>
              <a:ahLst/>
              <a:cxnLst/>
              <a:rect l="l" t="t" r="r" b="b"/>
              <a:pathLst>
                <a:path w="989738" h="1272747">
                  <a:moveTo>
                    <a:pt x="69068" y="0"/>
                  </a:moveTo>
                  <a:lnTo>
                    <a:pt x="920670" y="0"/>
                  </a:lnTo>
                  <a:cubicBezTo>
                    <a:pt x="958815" y="0"/>
                    <a:pt x="989738" y="30923"/>
                    <a:pt x="989738" y="69068"/>
                  </a:cubicBezTo>
                  <a:lnTo>
                    <a:pt x="989738" y="1203680"/>
                  </a:lnTo>
                  <a:cubicBezTo>
                    <a:pt x="989738" y="1241825"/>
                    <a:pt x="958815" y="1272747"/>
                    <a:pt x="920670" y="1272747"/>
                  </a:cubicBezTo>
                  <a:lnTo>
                    <a:pt x="69068" y="1272747"/>
                  </a:lnTo>
                  <a:cubicBezTo>
                    <a:pt x="30923" y="1272747"/>
                    <a:pt x="0" y="1241825"/>
                    <a:pt x="0" y="1203680"/>
                  </a:cubicBezTo>
                  <a:lnTo>
                    <a:pt x="0" y="69068"/>
                  </a:lnTo>
                  <a:cubicBezTo>
                    <a:pt x="0" y="30923"/>
                    <a:pt x="30923" y="0"/>
                    <a:pt x="69068" y="0"/>
                  </a:cubicBezTo>
                  <a:close/>
                </a:path>
              </a:pathLst>
            </a:custGeom>
            <a:solidFill>
              <a:srgbClr val="34713B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4">
              <a:extLst>
                <a:ext uri="{FF2B5EF4-FFF2-40B4-BE49-F238E27FC236}">
                  <a16:creationId xmlns:a16="http://schemas.microsoft.com/office/drawing/2014/main" id="{9E50D55D-E753-4DD2-ECE6-FC29E2ED2CDA}"/>
                </a:ext>
              </a:extLst>
            </p:cNvPr>
            <p:cNvSpPr txBox="1"/>
            <p:nvPr/>
          </p:nvSpPr>
          <p:spPr>
            <a:xfrm>
              <a:off x="0" y="-38100"/>
              <a:ext cx="989738" cy="13108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" name="Freeform 5">
            <a:extLst>
              <a:ext uri="{FF2B5EF4-FFF2-40B4-BE49-F238E27FC236}">
                <a16:creationId xmlns:a16="http://schemas.microsoft.com/office/drawing/2014/main" id="{15EFCB56-7F19-3D75-EC51-0677A7A4C811}"/>
              </a:ext>
            </a:extLst>
          </p:cNvPr>
          <p:cNvSpPr/>
          <p:nvPr userDrawn="1"/>
        </p:nvSpPr>
        <p:spPr>
          <a:xfrm>
            <a:off x="-359479" y="1279007"/>
            <a:ext cx="7201891" cy="7201891"/>
          </a:xfrm>
          <a:custGeom>
            <a:avLst/>
            <a:gdLst/>
            <a:ahLst/>
            <a:cxnLst/>
            <a:rect l="l" t="t" r="r" b="b"/>
            <a:pathLst>
              <a:path w="7201891" h="7201891">
                <a:moveTo>
                  <a:pt x="0" y="0"/>
                </a:moveTo>
                <a:lnTo>
                  <a:pt x="7201891" y="0"/>
                </a:lnTo>
                <a:lnTo>
                  <a:pt x="7201891" y="7201891"/>
                </a:lnTo>
                <a:lnTo>
                  <a:pt x="0" y="72018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BFB34D8-4B5E-DB9E-3E7E-6C506125D6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10400" y="3771900"/>
            <a:ext cx="10439400" cy="2362200"/>
          </a:xfrm>
          <a:prstGeom prst="rect">
            <a:avLst/>
          </a:prstGeom>
        </p:spPr>
        <p:txBody>
          <a:bodyPr/>
          <a:lstStyle>
            <a:lvl1pPr marL="0">
              <a:lnSpc>
                <a:spcPct val="80000"/>
              </a:lnSpc>
              <a:spcBef>
                <a:spcPts val="0"/>
              </a:spcBef>
              <a:buNone/>
              <a:defRPr sz="9600" b="0">
                <a:solidFill>
                  <a:srgbClr val="34713B"/>
                </a:solidFill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48701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ard (G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4170B0F-69DD-4C79-F6FB-4C9A021BAF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010400" y="3771900"/>
            <a:ext cx="10134600" cy="2362200"/>
          </a:xfrm>
          <a:prstGeom prst="rect">
            <a:avLst/>
          </a:prstGeom>
        </p:spPr>
        <p:txBody>
          <a:bodyPr/>
          <a:lstStyle>
            <a:lvl1pPr>
              <a:buNone/>
              <a:defRPr sz="9600">
                <a:solidFill>
                  <a:schemeClr val="bg1"/>
                </a:solidFill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1pPr>
            <a:lvl2pPr>
              <a:defRPr sz="9600"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2pPr>
            <a:lvl3pPr>
              <a:defRPr sz="9600"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3pPr>
            <a:lvl4pPr>
              <a:defRPr sz="9600"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4pPr>
            <a:lvl5pPr>
              <a:defRPr sz="9600"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6305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017DAC-E2A9-A4F5-8063-A04E7EA8B2C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0172" y="390104"/>
            <a:ext cx="2926800" cy="201913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46EF914-615B-CF34-DED8-0436CB8848F8}"/>
              </a:ext>
            </a:extLst>
          </p:cNvPr>
          <p:cNvSpPr txBox="1"/>
          <p:nvPr userDrawn="1"/>
        </p:nvSpPr>
        <p:spPr>
          <a:xfrm>
            <a:off x="9300714" y="9377823"/>
            <a:ext cx="7958586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000">
                <a:solidFill>
                  <a:srgbClr val="196B24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© Food – a fact of life </a:t>
            </a:r>
            <a:fld id="{09AC2304-7B6E-4DF8-8A54-B8BE5DD8BEDB}" type="datetimeyyyy">
              <a:rPr lang="en-US" sz="2000" smtClean="0">
                <a:solidFill>
                  <a:srgbClr val="196B24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2026</a:t>
            </a:fld>
            <a:endParaRPr lang="en-US" sz="2000">
              <a:solidFill>
                <a:srgbClr val="196B24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  <p:sldLayoutId id="2147483671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>
            <a:extLst>
              <a:ext uri="{FF2B5EF4-FFF2-40B4-BE49-F238E27FC236}">
                <a16:creationId xmlns:a16="http://schemas.microsoft.com/office/drawing/2014/main" id="{574DD910-F061-4A4B-AC85-2BE7B22C9EF3}"/>
              </a:ext>
            </a:extLst>
          </p:cNvPr>
          <p:cNvSpPr txBox="1"/>
          <p:nvPr userDrawn="1"/>
        </p:nvSpPr>
        <p:spPr>
          <a:xfrm>
            <a:off x="443324" y="9754378"/>
            <a:ext cx="7958586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sz="2000">
                <a:solidFill>
                  <a:srgbClr val="34713B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© Food – a fact of life </a:t>
            </a:r>
            <a:fld id="{AFF80E5D-775B-4FB6-BE9A-D6043CCEDCA0}" type="datetimeyyyy">
              <a:rPr lang="en-US" sz="2000" smtClean="0">
                <a:solidFill>
                  <a:srgbClr val="34713B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2026</a:t>
            </a:fld>
            <a:endParaRPr lang="en-US" sz="2000">
              <a:solidFill>
                <a:srgbClr val="34713B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0C8236-9D1D-8C7C-75EE-29C34B1D601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0172" y="390104"/>
            <a:ext cx="2926800" cy="201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305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58" r:id="rId2"/>
    <p:sldLayoutId id="2147483668" r:id="rId3"/>
    <p:sldLayoutId id="2147483669" r:id="rId4"/>
    <p:sldLayoutId id="21474836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9BCE69D-AC72-BD3A-6586-D8C07E275C7C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34713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610F46-0AEC-F804-088F-04685E081B6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672" y="279831"/>
            <a:ext cx="2926800" cy="2019133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0748BF0F-C82D-F7E3-3872-4D146861CB76}"/>
              </a:ext>
            </a:extLst>
          </p:cNvPr>
          <p:cNvGrpSpPr/>
          <p:nvPr userDrawn="1"/>
        </p:nvGrpSpPr>
        <p:grpSpPr>
          <a:xfrm>
            <a:off x="-1156913" y="1416601"/>
            <a:ext cx="8064310" cy="7201891"/>
            <a:chOff x="0" y="0"/>
            <a:chExt cx="10752413" cy="9602521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F276F21-505E-186C-1411-83935640B56B}"/>
                </a:ext>
              </a:extLst>
            </p:cNvPr>
            <p:cNvGrpSpPr/>
            <p:nvPr/>
          </p:nvGrpSpPr>
          <p:grpSpPr>
            <a:xfrm rot="4687369">
              <a:off x="1561086" y="476941"/>
              <a:ext cx="6725516" cy="8648639"/>
              <a:chOff x="0" y="0"/>
              <a:chExt cx="989738" cy="1272747"/>
            </a:xfrm>
          </p:grpSpPr>
          <p:sp>
            <p:nvSpPr>
              <p:cNvPr id="11" name="Freeform 5">
                <a:extLst>
                  <a:ext uri="{FF2B5EF4-FFF2-40B4-BE49-F238E27FC236}">
                    <a16:creationId xmlns:a16="http://schemas.microsoft.com/office/drawing/2014/main" id="{94EBA6A1-CF61-25EA-BCDC-605423DCE344}"/>
                  </a:ext>
                </a:extLst>
              </p:cNvPr>
              <p:cNvSpPr/>
              <p:nvPr/>
            </p:nvSpPr>
            <p:spPr>
              <a:xfrm>
                <a:off x="0" y="0"/>
                <a:ext cx="989738" cy="1272747"/>
              </a:xfrm>
              <a:custGeom>
                <a:avLst/>
                <a:gdLst/>
                <a:ahLst/>
                <a:cxnLst/>
                <a:rect l="l" t="t" r="r" b="b"/>
                <a:pathLst>
                  <a:path w="989738" h="1272747">
                    <a:moveTo>
                      <a:pt x="69068" y="0"/>
                    </a:moveTo>
                    <a:lnTo>
                      <a:pt x="920670" y="0"/>
                    </a:lnTo>
                    <a:cubicBezTo>
                      <a:pt x="958815" y="0"/>
                      <a:pt x="989738" y="30923"/>
                      <a:pt x="989738" y="69068"/>
                    </a:cubicBezTo>
                    <a:lnTo>
                      <a:pt x="989738" y="1203680"/>
                    </a:lnTo>
                    <a:cubicBezTo>
                      <a:pt x="989738" y="1241825"/>
                      <a:pt x="958815" y="1272747"/>
                      <a:pt x="920670" y="1272747"/>
                    </a:cubicBezTo>
                    <a:lnTo>
                      <a:pt x="69068" y="1272747"/>
                    </a:lnTo>
                    <a:cubicBezTo>
                      <a:pt x="30923" y="1272747"/>
                      <a:pt x="0" y="1241825"/>
                      <a:pt x="0" y="1203680"/>
                    </a:cubicBezTo>
                    <a:lnTo>
                      <a:pt x="0" y="69068"/>
                    </a:lnTo>
                    <a:cubicBezTo>
                      <a:pt x="0" y="30923"/>
                      <a:pt x="30923" y="0"/>
                      <a:pt x="69068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TextBox 6">
                <a:extLst>
                  <a:ext uri="{FF2B5EF4-FFF2-40B4-BE49-F238E27FC236}">
                    <a16:creationId xmlns:a16="http://schemas.microsoft.com/office/drawing/2014/main" id="{33167FCC-C0B4-D9E9-E8F9-B8A32D7B8968}"/>
                  </a:ext>
                </a:extLst>
              </p:cNvPr>
              <p:cNvSpPr txBox="1"/>
              <p:nvPr/>
            </p:nvSpPr>
            <p:spPr>
              <a:xfrm>
                <a:off x="0" y="-38100"/>
                <a:ext cx="989738" cy="131084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D5DD0029-4DAB-7F95-F47F-4AC75A0E4C71}"/>
                </a:ext>
              </a:extLst>
            </p:cNvPr>
            <p:cNvSpPr/>
            <p:nvPr/>
          </p:nvSpPr>
          <p:spPr>
            <a:xfrm>
              <a:off x="1149891" y="0"/>
              <a:ext cx="9602521" cy="9602521"/>
            </a:xfrm>
            <a:custGeom>
              <a:avLst/>
              <a:gdLst/>
              <a:ahLst/>
              <a:cxnLst/>
              <a:rect l="l" t="t" r="r" b="b"/>
              <a:pathLst>
                <a:path w="9602521" h="9602521">
                  <a:moveTo>
                    <a:pt x="0" y="0"/>
                  </a:moveTo>
                  <a:lnTo>
                    <a:pt x="9602522" y="0"/>
                  </a:lnTo>
                  <a:lnTo>
                    <a:pt x="9602522" y="9602521"/>
                  </a:lnTo>
                  <a:lnTo>
                    <a:pt x="0" y="96025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" name="TextBox 9"/>
          <p:cNvSpPr txBox="1"/>
          <p:nvPr userDrawn="1"/>
        </p:nvSpPr>
        <p:spPr>
          <a:xfrm>
            <a:off x="424274" y="9754378"/>
            <a:ext cx="7958586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sz="2000">
                <a:solidFill>
                  <a:srgbClr val="FFFFFF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© Food – a fact of life </a:t>
            </a:r>
            <a:fld id="{0B86BC18-1AB3-4707-B134-2DAFAC197933}" type="datetimeyyyy">
              <a:rPr lang="en-US" sz="2000" smtClean="0">
                <a:solidFill>
                  <a:srgbClr val="FFFFFF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2026</a:t>
            </a:fld>
            <a:endParaRPr lang="en-US" sz="2000">
              <a:solidFill>
                <a:srgbClr val="FFFFFF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</p:spTree>
    <p:extLst>
      <p:ext uri="{BB962C8B-B14F-4D97-AF65-F5344CB8AC3E}">
        <p14:creationId xmlns:p14="http://schemas.microsoft.com/office/powerpoint/2010/main" val="1154235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eg"/><Relationship Id="rId5" Type="http://schemas.microsoft.com/office/2007/relationships/hdphoto" Target="../media/hdphoto1.wdp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8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jpeg"/><Relationship Id="rId5" Type="http://schemas.microsoft.com/office/2007/relationships/hdphoto" Target="../media/hdphoto2.wdp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30.png"/><Relationship Id="rId7" Type="http://schemas.openxmlformats.org/officeDocument/2006/relationships/image" Target="../media/image3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6" Type="http://schemas.microsoft.com/office/2007/relationships/hdphoto" Target="../media/hdphoto4.wdp"/><Relationship Id="rId11" Type="http://schemas.microsoft.com/office/2007/relationships/hdphoto" Target="../media/hdphoto5.wdp"/><Relationship Id="rId5" Type="http://schemas.openxmlformats.org/officeDocument/2006/relationships/image" Target="../media/image31.png"/><Relationship Id="rId10" Type="http://schemas.openxmlformats.org/officeDocument/2006/relationships/image" Target="../media/image35.png"/><Relationship Id="rId4" Type="http://schemas.microsoft.com/office/2007/relationships/hdphoto" Target="../media/hdphoto3.wdp"/><Relationship Id="rId9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10" Type="http://schemas.openxmlformats.org/officeDocument/2006/relationships/image" Target="../media/image43.jpeg"/><Relationship Id="rId4" Type="http://schemas.openxmlformats.org/officeDocument/2006/relationships/image" Target="../media/image38.png"/><Relationship Id="rId9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11" Type="http://schemas.openxmlformats.org/officeDocument/2006/relationships/image" Target="../media/image50.jpeg"/><Relationship Id="rId5" Type="http://schemas.microsoft.com/office/2007/relationships/hdphoto" Target="../media/hdphoto8.wdp"/><Relationship Id="rId10" Type="http://schemas.openxmlformats.org/officeDocument/2006/relationships/image" Target="../media/image49.jpeg"/><Relationship Id="rId4" Type="http://schemas.openxmlformats.org/officeDocument/2006/relationships/image" Target="../media/image45.png"/><Relationship Id="rId9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EF71296-1FDB-AF91-4307-E23E47C863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Seasonality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75736D5A-72EC-1A38-9710-90917FA9488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25" r="29825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917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2EA8A3A-ED86-DB8A-F6D0-FD550EA322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31BAFE-714C-4906-56F8-2C525886A2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161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is seasonality?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Fruit and vegetables naturally grow in cycles, and ripen during a certain season each year. When they are in season they are harvested.</a:t>
            </a:r>
          </a:p>
          <a:p>
            <a:pPr marL="0" indent="0" algn="just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mostly think of fruit and vegetables as seasonal however, some fish and meat can also be seasonal. </a:t>
            </a:r>
          </a:p>
          <a:p>
            <a:pPr marL="0" indent="0" algn="just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There are advantages to buying and eating food that is in season. What are these? </a:t>
            </a:r>
            <a:endParaRPr lang="en-US" dirty="0"/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5" name="Picture 7" descr="C:\Users\Jenny\AppData\Local\Microsoft\Windows\INetCache\IE\W52D0TNO\kill-rhubarb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96124" y="6420849"/>
            <a:ext cx="3242691" cy="324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Jenny\AppData\Local\Microsoft\Windows\INetCache\IE\EPRO8C7F\87-1229553305PJ3K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6210" y="6705783"/>
            <a:ext cx="4541139" cy="302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04716" y="6755734"/>
            <a:ext cx="3929063" cy="261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4747" y="7106443"/>
            <a:ext cx="3482340" cy="2387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658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Seasonality – the advantages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3915" y="3856638"/>
            <a:ext cx="12803750" cy="540000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Buying and eating food that is season means that it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fresh;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has the best flavour, texture and colour;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has optimum nutritional value.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Other benefits include: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lower cost;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supporting local growers;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reduced energy needed to grow and transport the ingredients and food.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14" descr="C:\Users\Jenny\AppData\Local\Microsoft\Windows\INetCache\IE\W52D0TNO\530316492_6626d205e7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09275" y="3528429"/>
            <a:ext cx="3803889" cy="5728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046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 season or not?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Consider the range of ingredients and food that is found in supermarkets. We expect, and take for granted, that the food is available all year round. </a:t>
            </a:r>
          </a:p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Consumers have become used to buying ingredients and food that are out of season in the UK.</a:t>
            </a:r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4" name="Picture 2" descr="C:\Users\Jenny\AppData\Local\Microsoft\Windows\INetCache\IE\6T7W4HTR\lattuga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3429" y="5620968"/>
            <a:ext cx="2707479" cy="270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enny\AppData\Local\Microsoft\Windows\INetCache\IE\W52D0TNO\Three_Raspberrie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00909" y="5794862"/>
            <a:ext cx="3921173" cy="261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Jenny\AppData\Local\Microsoft\Windows\INetCache\IE\EPRO8C7F\fresh-tomatoes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84337" y="5858631"/>
            <a:ext cx="3849578" cy="255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Jenny\AppData\Local\Microsoft\Windows\INetCache\IE\6T7W4HTR\오이%201개%20칼로리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7961" y="5794861"/>
            <a:ext cx="3906377" cy="260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538639" y="8761843"/>
            <a:ext cx="156369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This food is in season in the summer in the UK, yet we can buy them all year round.</a:t>
            </a:r>
          </a:p>
        </p:txBody>
      </p:sp>
    </p:spTree>
    <p:extLst>
      <p:ext uri="{BB962C8B-B14F-4D97-AF65-F5344CB8AC3E}">
        <p14:creationId xmlns:p14="http://schemas.microsoft.com/office/powerpoint/2010/main" val="198232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 season or not?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Ingredients and food are generally available throughout the year because they have been imported from other countries where they are in season at different times of the year. </a:t>
            </a:r>
          </a:p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means that the ingredients and foods may have travelled a long way. </a:t>
            </a:r>
          </a:p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Why do you think some consumers are concerned about this?</a:t>
            </a:r>
            <a:endParaRPr lang="en-GB" dirty="0"/>
          </a:p>
        </p:txBody>
      </p:sp>
      <p:pic>
        <p:nvPicPr>
          <p:cNvPr id="8" name="Picture 2" descr="C:\Users\Jenny\AppData\Local\Microsoft\Windows\INetCache\IE\6T7W4HTR\US_Navy_100125-N-9402B-001_Paul_Reardon_of_Empire_Cargo_loads_pallets_of_food_and_humanitarian_supplies_onto_a_transport_aircraft_for_shipment_to_Naval_Station_Guantanamo_Bay,_Cuba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3915" y="6537317"/>
            <a:ext cx="4514216" cy="2993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Jenny\AppData\Local\Microsoft\Windows\INetCache\IE\0RYEYTLC\Container_ship_Olga_Maersk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71291" y="6549907"/>
            <a:ext cx="4462101" cy="305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Jenny\AppData\Local\Microsoft\Windows\INetCache\IE\W52D0TNO\6817159989_c61081cd1d_z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580760" y="6537318"/>
            <a:ext cx="4619282" cy="3067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414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 season or not?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3914" y="3856638"/>
            <a:ext cx="11307459" cy="540000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UK imports about half of its food. 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Some consumers are concerned about the origins of their food and the distance it has travelled. Reducing the distance can help lessen the impact.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How can consumers help lessen the distance food has travelled?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13" descr="C:\Users\Jenny\AppData\Local\Microsoft\Windows\INetCache\IE\0RYEYTLC\Discover-it-Miles-Traveling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47171" y="3425698"/>
            <a:ext cx="3919853" cy="293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Jenny\AppData\Local\Microsoft\Windows\INetCache\IE\W52D0TNO\Apple_Display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47172" y="6587565"/>
            <a:ext cx="3919853" cy="293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0461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Seasonal food in the UK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3914" y="3856638"/>
            <a:ext cx="11213940" cy="5400000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 weather changes across the world so does the fresh foods that are available. </a:t>
            </a:r>
          </a:p>
          <a:p>
            <a:pPr marL="0" indent="0" algn="just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the UK we have four distinct seasons with each offering a range of different foods.</a:t>
            </a:r>
          </a:p>
          <a:p>
            <a:pPr marL="0" indent="0" algn="just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Name five foods that are available in each of the seasons. </a:t>
            </a:r>
          </a:p>
          <a:p>
            <a:pPr marL="0" indent="0" algn="just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Remember that it is not just fruit and vegetables that are available during certain seasons.</a:t>
            </a:r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4" name="Picture 10" descr="C:\Users\Jenny\AppData\Local\Microsoft\Windows\INetCache\IE\6T7W4HTR\170307584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574"/>
          <a:stretch/>
        </p:blipFill>
        <p:spPr bwMode="auto">
          <a:xfrm>
            <a:off x="16035700" y="2786595"/>
            <a:ext cx="1892897" cy="194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Jenny\AppData\Local\Microsoft\Windows\INetCache\IE\6T7W4HTR\FruitVeg%20Runner%20Bean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62285" y="4731334"/>
            <a:ext cx="2436102" cy="1377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Jenny\AppData\Local\Microsoft\Windows\INetCache\IE\6T7W4HTR\851pumpkin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4167" b="97500" l="5167" r="96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16077"/>
          <a:stretch/>
        </p:blipFill>
        <p:spPr bwMode="auto">
          <a:xfrm>
            <a:off x="15763190" y="6068142"/>
            <a:ext cx="2033541" cy="170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C:\Users\Jenny\AppData\Local\Microsoft\Windows\INetCache\IE\EPRO8C7F\keljpupcar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09669" y="7774755"/>
            <a:ext cx="1730666" cy="148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981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Food ready to eat in spring (March - May)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64427" y="3769518"/>
            <a:ext cx="46061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Fruit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Gooseberries 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Rhubarb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73817" y="5843918"/>
            <a:ext cx="46061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Beef 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Chicken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Spring Lamb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824730" y="3769519"/>
            <a:ext cx="460612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Fish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Crab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Haddock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John Dory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Lobster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Mackerel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Monkfish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Prawns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Sea Bass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Sea Salmon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Trout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Turbot</a:t>
            </a:r>
          </a:p>
        </p:txBody>
      </p:sp>
      <p:sp>
        <p:nvSpPr>
          <p:cNvPr id="8" name="Subtitle 7"/>
          <p:cNvSpPr txBox="1">
            <a:spLocks noGrp="1"/>
          </p:cNvSpPr>
          <p:nvPr>
            <p:ph type="subTitle" idx="1"/>
          </p:nvPr>
        </p:nvSpPr>
        <p:spPr>
          <a:xfrm>
            <a:off x="1754983" y="3857626"/>
            <a:ext cx="14578013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3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Vegetables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Asparagus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Carrots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Cauliflowers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Celeriac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Curly Kale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Purple Sprouting Broccoli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Spinach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Spring Greens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Watercress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2650" y="7875243"/>
            <a:ext cx="2142333" cy="2041596"/>
          </a:xfrm>
          <a:prstGeom prst="rect">
            <a:avLst/>
          </a:prstGeom>
        </p:spPr>
      </p:pic>
      <p:pic>
        <p:nvPicPr>
          <p:cNvPr id="10" name="Picture 2" descr="C:\Users\Jenny\AppData\Local\Microsoft\Windows\INetCache\IE\EPRO8C7F\CSA-Red-Russian-Kale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22840" y="8563754"/>
            <a:ext cx="1689291" cy="1160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Jenny\AppData\Local\Microsoft\Windows\INetCache\IE\6T7W4HTR\lamb_cuttlets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505" b="85745" l="13429" r="893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3231" t="18905" r="7448" b="11244"/>
          <a:stretch/>
        </p:blipFill>
        <p:spPr bwMode="auto">
          <a:xfrm>
            <a:off x="14483844" y="4252937"/>
            <a:ext cx="2715093" cy="159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67620" y="7937256"/>
            <a:ext cx="2032236" cy="1353627"/>
          </a:xfrm>
          <a:prstGeom prst="rect">
            <a:avLst/>
          </a:prstGeom>
        </p:spPr>
      </p:pic>
      <p:pic>
        <p:nvPicPr>
          <p:cNvPr id="13" name="Picture 10" descr="Image result for sea bas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36302" y="6474622"/>
            <a:ext cx="3062636" cy="119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454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3910" y="2345697"/>
            <a:ext cx="14954672" cy="1080000"/>
          </a:xfrm>
        </p:spPr>
        <p:txBody>
          <a:bodyPr/>
          <a:lstStyle/>
          <a:p>
            <a:r>
              <a:rPr lang="en-GB" dirty="0"/>
              <a:t>Food ready to eat in Summer (June-Sept)</a:t>
            </a:r>
          </a:p>
        </p:txBody>
      </p:sp>
      <p:sp>
        <p:nvSpPr>
          <p:cNvPr id="4" name="Subtitle 3"/>
          <p:cNvSpPr txBox="1">
            <a:spLocks noGrp="1"/>
          </p:cNvSpPr>
          <p:nvPr>
            <p:ph type="subTitle" idx="1"/>
          </p:nvPr>
        </p:nvSpPr>
        <p:spPr>
          <a:xfrm>
            <a:off x="1753914" y="3856639"/>
            <a:ext cx="145800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3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Vegetables</a:t>
            </a:r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Broad Beans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Courgettes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Fennel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Fresh Peas and green Beans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Lettuce and salad leaves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New potatoes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Radishes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Runner Beans</a:t>
            </a: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Tomatoes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13808" y="3782213"/>
            <a:ext cx="486210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Fruit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Blueberries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Currants – black, white and red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Greengages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Loganberries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Plums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Raspberries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Strawberries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Tayberries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508493" y="3782213"/>
            <a:ext cx="46061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Fish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Crab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Pilchards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Wild Salmon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52253" y="5996852"/>
            <a:ext cx="460612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Beef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Chicken 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Lamb 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Pork 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Saltmarsh Lamb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Venison </a:t>
            </a:r>
          </a:p>
        </p:txBody>
      </p:sp>
      <p:pic>
        <p:nvPicPr>
          <p:cNvPr id="8" name="Picture 11" descr="Image result for wild salmon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09" t="17214" r="4158" b="21458"/>
          <a:stretch/>
        </p:blipFill>
        <p:spPr bwMode="auto">
          <a:xfrm>
            <a:off x="15067151" y="3782213"/>
            <a:ext cx="2047463" cy="135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3" descr="C:\Users\Jenny\AppData\Local\Microsoft\Windows\INetCache\IE\0RYEYTLC\Venison_Steak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0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29413" y="5697506"/>
            <a:ext cx="2658587" cy="1967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 descr="Image result for saltmarsh lamb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433" b="75622" l="18327" r="888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0326" t="11365" r="9459" b="22645"/>
          <a:stretch/>
        </p:blipFill>
        <p:spPr bwMode="auto">
          <a:xfrm>
            <a:off x="16090881" y="7697860"/>
            <a:ext cx="2292825" cy="1725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Jenny\AppData\Local\Microsoft\Windows\INetCache\IE\0RYEYTLC\peapod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502"/>
          <a:stretch/>
        </p:blipFill>
        <p:spPr bwMode="auto">
          <a:xfrm>
            <a:off x="4283989" y="7751063"/>
            <a:ext cx="2112845" cy="124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Jenny\AppData\Local\Microsoft\Windows\INetCache\IE\0RYEYTLC\IMG_1385[1]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04" b="22467"/>
          <a:stretch/>
        </p:blipFill>
        <p:spPr bwMode="auto">
          <a:xfrm>
            <a:off x="7950384" y="8537362"/>
            <a:ext cx="1594473" cy="145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Jenny\AppData\Local\Microsoft\Windows\INetCache\IE\0RYEYTLC\1-1248158051Ix2h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44858" y="7400728"/>
            <a:ext cx="2388815" cy="1591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:\Users\Jenny\AppData\Local\Microsoft\Windows\INetCache\IE\6T7W4HTR\120604669[1]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7914" b="8992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14999"/>
          <a:stretch/>
        </p:blipFill>
        <p:spPr bwMode="auto">
          <a:xfrm>
            <a:off x="5301442" y="8300555"/>
            <a:ext cx="2190782" cy="1725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976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Food ready to eat in autumn (Oct - Nov)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3912" y="3425697"/>
            <a:ext cx="460612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Vegetables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Field Mushrooms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Lettuce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Marrow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Potatoes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Pumpkin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Rocket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Squashes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Sweetcorn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Watercress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96508" y="3437433"/>
            <a:ext cx="48621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Fruit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Apples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Blackberries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Damsons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Elderberries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Pears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Plums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Sloes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65075" y="3388342"/>
            <a:ext cx="460612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Fish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Brill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Dabs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Dover Sole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Flounders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Oysters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Skate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803008" y="6916847"/>
            <a:ext cx="460612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Chicken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Grouse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Heather-fed Lamb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Pork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Venison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3912" y="8180846"/>
            <a:ext cx="1834964" cy="1840019"/>
          </a:xfrm>
          <a:prstGeom prst="rect">
            <a:avLst/>
          </a:prstGeom>
        </p:spPr>
      </p:pic>
      <p:pic>
        <p:nvPicPr>
          <p:cNvPr id="9" name="Picture 2" descr="C:\Users\Jenny\AppData\Local\Microsoft\Windows\INetCache\IE\6T7W4HTR\597076,1312288371,2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675" r="14881" b="6621"/>
          <a:stretch/>
        </p:blipFill>
        <p:spPr bwMode="auto">
          <a:xfrm>
            <a:off x="4108007" y="7805110"/>
            <a:ext cx="1264089" cy="204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7771" y="8830130"/>
            <a:ext cx="2106867" cy="1402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724" y="8948395"/>
            <a:ext cx="1411668" cy="934904"/>
          </a:xfrm>
          <a:prstGeom prst="rect">
            <a:avLst/>
          </a:prstGeom>
        </p:spPr>
      </p:pic>
      <p:pic>
        <p:nvPicPr>
          <p:cNvPr id="12" name="Picture 5" descr="Image result for sloe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48" t="8122" r="8750" b="20027"/>
          <a:stretch/>
        </p:blipFill>
        <p:spPr bwMode="auto">
          <a:xfrm>
            <a:off x="6796508" y="7530563"/>
            <a:ext cx="2073944" cy="130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Jenny\AppData\Local\Microsoft\Windows\INetCache\IE\W52D0TNO\1200px-Microstomus_kitt_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778" b="81444" l="4000" r="93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13376225" y="3626046"/>
            <a:ext cx="2303060" cy="1727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C:\Users\Jenny\AppData\Local\Microsoft\Windows\INetCache\IE\W52D0TNO\meat_PNG3925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65946" y="8312684"/>
            <a:ext cx="1814171" cy="108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enny\AppData\Local\Microsoft\Windows\INetCache\IE\W52D0TNO\Pacific_oysters_0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22278" y="5076849"/>
            <a:ext cx="2297834" cy="1683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0954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Food ready to eat in Winter (Dec – Feb)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28941" y="3167048"/>
            <a:ext cx="460612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Vegetables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Brussels Sprouts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Cabbage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Carrots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Cauliflower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Celeriac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Curly Kale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Fennel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Leeks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Parsnips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Potatoes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Red Cabbage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Swede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Turnips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09135" y="3301053"/>
            <a:ext cx="48621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Fruit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Apples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Pears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Quince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49016" y="3363351"/>
            <a:ext cx="46061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Fish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Grey Mullet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Mussels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Scallops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49014" y="5485872"/>
            <a:ext cx="460612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Chicken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Goose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Partridge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Pheasant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Turkey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Venison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Wild Duck </a:t>
            </a:r>
          </a:p>
        </p:txBody>
      </p:sp>
      <p:pic>
        <p:nvPicPr>
          <p:cNvPr id="10" name="Picture 4" descr="C:\Users\Jenny\AppData\Local\Microsoft\Windows\INetCache\IE\6T7W4HTR\Brimley_Apples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71" b="89894" l="1721" r="974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3647" y="6205886"/>
            <a:ext cx="2267226" cy="129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Jenny\AppData\Local\Microsoft\Windows\INetCache\IE\W52D0TNO\diulya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523" b="92733" l="286" r="93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4078" b="8035"/>
          <a:stretch/>
        </p:blipFill>
        <p:spPr bwMode="auto">
          <a:xfrm>
            <a:off x="8380170" y="4094672"/>
            <a:ext cx="1878111" cy="162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C:\Users\Jenny\AppData\Local\Microsoft\Windows\INetCache\IE\6T7W4HTR\1024px-Mussels_at_Trouville_fish_marke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223" b="95898" l="98" r="89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06832" y="3386720"/>
            <a:ext cx="2048303" cy="204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9837" y="7607256"/>
            <a:ext cx="2749464" cy="225456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39137" y="6521374"/>
            <a:ext cx="3429243" cy="25239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9685" y="8014195"/>
            <a:ext cx="2346389" cy="14406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2250" y="5411193"/>
            <a:ext cx="2832329" cy="188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5950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A4C3EFE-B001-DEB8-9727-55DAEBF90D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F3ECAA-7A67-2880-44E2-F3CAE37C184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3707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AAFFAAC-FFB6-9192-9AAE-4B679572E7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AEA8D5-E131-67AA-7D1D-0179A367DEA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72F1CD62-4996-BCA8-9F94-CD7804021A07}"/>
              </a:ext>
            </a:extLst>
          </p:cNvPr>
          <p:cNvGrpSpPr/>
          <p:nvPr/>
        </p:nvGrpSpPr>
        <p:grpSpPr>
          <a:xfrm>
            <a:off x="9710796" y="2803547"/>
            <a:ext cx="7885097" cy="6627281"/>
            <a:chOff x="0" y="0"/>
            <a:chExt cx="2362379" cy="1572300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81F0AE2F-BEB1-F5A9-EB63-179A782CA784}"/>
                </a:ext>
              </a:extLst>
            </p:cNvPr>
            <p:cNvSpPr/>
            <p:nvPr/>
          </p:nvSpPr>
          <p:spPr>
            <a:xfrm>
              <a:off x="0" y="0"/>
              <a:ext cx="2362379" cy="1572300"/>
            </a:xfrm>
            <a:custGeom>
              <a:avLst/>
              <a:gdLst/>
              <a:ahLst/>
              <a:cxnLst/>
              <a:rect l="l" t="t" r="r" b="b"/>
              <a:pathLst>
                <a:path w="2362379" h="1572300">
                  <a:moveTo>
                    <a:pt x="39924" y="0"/>
                  </a:moveTo>
                  <a:lnTo>
                    <a:pt x="2322455" y="0"/>
                  </a:lnTo>
                  <a:cubicBezTo>
                    <a:pt x="2344505" y="0"/>
                    <a:pt x="2362379" y="17875"/>
                    <a:pt x="2362379" y="39924"/>
                  </a:cubicBezTo>
                  <a:lnTo>
                    <a:pt x="2362379" y="1532376"/>
                  </a:lnTo>
                  <a:cubicBezTo>
                    <a:pt x="2362379" y="1554426"/>
                    <a:pt x="2344505" y="1572300"/>
                    <a:pt x="2322455" y="1572300"/>
                  </a:cubicBezTo>
                  <a:lnTo>
                    <a:pt x="39924" y="1572300"/>
                  </a:lnTo>
                  <a:cubicBezTo>
                    <a:pt x="17875" y="1572300"/>
                    <a:pt x="0" y="1554426"/>
                    <a:pt x="0" y="1532376"/>
                  </a:cubicBezTo>
                  <a:lnTo>
                    <a:pt x="0" y="39924"/>
                  </a:lnTo>
                  <a:cubicBezTo>
                    <a:pt x="0" y="17875"/>
                    <a:pt x="17875" y="0"/>
                    <a:pt x="39924" y="0"/>
                  </a:cubicBezTo>
                  <a:close/>
                </a:path>
              </a:pathLst>
            </a:custGeom>
            <a:solidFill>
              <a:srgbClr val="34713B">
                <a:alpha val="22745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4">
              <a:extLst>
                <a:ext uri="{FF2B5EF4-FFF2-40B4-BE49-F238E27FC236}">
                  <a16:creationId xmlns:a16="http://schemas.microsoft.com/office/drawing/2014/main" id="{A1E8970D-F346-5EB1-289F-49CAC6B642F7}"/>
                </a:ext>
              </a:extLst>
            </p:cNvPr>
            <p:cNvSpPr txBox="1"/>
            <p:nvPr/>
          </p:nvSpPr>
          <p:spPr>
            <a:xfrm>
              <a:off x="0" y="-38100"/>
              <a:ext cx="2362379" cy="161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503174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AB5A914-0D4E-8282-9E17-B817F3EAD06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A737C98-D6D4-F821-E20A-AB445DDC7C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420876"/>
              </p:ext>
            </p:extLst>
          </p:nvPr>
        </p:nvGraphicFramePr>
        <p:xfrm>
          <a:off x="893305" y="3426915"/>
          <a:ext cx="14625852" cy="532129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56463">
                  <a:extLst>
                    <a:ext uri="{9D8B030D-6E8A-4147-A177-3AD203B41FA5}">
                      <a16:colId xmlns:a16="http://schemas.microsoft.com/office/drawing/2014/main" val="3984385783"/>
                    </a:ext>
                  </a:extLst>
                </a:gridCol>
                <a:gridCol w="3656463">
                  <a:extLst>
                    <a:ext uri="{9D8B030D-6E8A-4147-A177-3AD203B41FA5}">
                      <a16:colId xmlns:a16="http://schemas.microsoft.com/office/drawing/2014/main" val="1807030954"/>
                    </a:ext>
                  </a:extLst>
                </a:gridCol>
                <a:gridCol w="3656463">
                  <a:extLst>
                    <a:ext uri="{9D8B030D-6E8A-4147-A177-3AD203B41FA5}">
                      <a16:colId xmlns:a16="http://schemas.microsoft.com/office/drawing/2014/main" val="2656495128"/>
                    </a:ext>
                  </a:extLst>
                </a:gridCol>
                <a:gridCol w="3656463">
                  <a:extLst>
                    <a:ext uri="{9D8B030D-6E8A-4147-A177-3AD203B41FA5}">
                      <a16:colId xmlns:a16="http://schemas.microsoft.com/office/drawing/2014/main" val="1359178921"/>
                    </a:ext>
                  </a:extLst>
                </a:gridCol>
              </a:tblGrid>
              <a:tr h="886883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Source Sans Pro SemiBold" panose="020B0603030403020204" pitchFamily="34" charset="0"/>
                          <a:ea typeface="Source Sans Pro SemiBold" panose="020B0603030403020204" pitchFamily="34" charset="0"/>
                        </a:rPr>
                        <a:t>Heading</a:t>
                      </a:r>
                    </a:p>
                  </a:txBody>
                  <a:tcPr anchor="ctr">
                    <a:solidFill>
                      <a:srgbClr val="3471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latin typeface="Source Sans Pro SemiBold" panose="020B0603030403020204" pitchFamily="34" charset="0"/>
                          <a:ea typeface="Source Sans Pro SemiBold" panose="020B0603030403020204" pitchFamily="34" charset="0"/>
                        </a:rPr>
                        <a:t>Heading</a:t>
                      </a:r>
                    </a:p>
                  </a:txBody>
                  <a:tcPr anchor="ctr">
                    <a:solidFill>
                      <a:srgbClr val="3471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latin typeface="Source Sans Pro SemiBold" panose="020B0603030403020204" pitchFamily="34" charset="0"/>
                          <a:ea typeface="Source Sans Pro SemiBold" panose="020B0603030403020204" pitchFamily="34" charset="0"/>
                        </a:rPr>
                        <a:t>Heading</a:t>
                      </a:r>
                    </a:p>
                  </a:txBody>
                  <a:tcPr anchor="ctr">
                    <a:solidFill>
                      <a:srgbClr val="34713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latin typeface="Source Sans Pro SemiBold" panose="020B0603030403020204" pitchFamily="34" charset="0"/>
                          <a:ea typeface="Source Sans Pro SemiBold" panose="020B0603030403020204" pitchFamily="34" charset="0"/>
                        </a:rPr>
                        <a:t>Heading</a:t>
                      </a:r>
                    </a:p>
                  </a:txBody>
                  <a:tcPr anchor="ctr">
                    <a:solidFill>
                      <a:srgbClr val="34713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29444"/>
                  </a:ext>
                </a:extLst>
              </a:tr>
              <a:tr h="88688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Input information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6648954"/>
                  </a:ext>
                </a:extLst>
              </a:tr>
              <a:tr h="886883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0740892"/>
                  </a:ext>
                </a:extLst>
              </a:tr>
              <a:tr h="886883"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55532854"/>
                  </a:ext>
                </a:extLst>
              </a:tr>
              <a:tr h="886883"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4755155"/>
                  </a:ext>
                </a:extLst>
              </a:tr>
              <a:tr h="886883"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ource Sans Pro" panose="020B0503030403020204" pitchFamily="34" charset="0"/>
                        <a:ea typeface="Source Sans Pro" panose="020B0503030403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15482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16275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5331278-8829-BD4F-3A36-3B552E0632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Seasonality 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D94FFC9-4C6C-F149-8FE3-70C48F6B243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25" r="29825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296965"/>
      </p:ext>
    </p:extLst>
  </p:cSld>
  <p:clrMapOvr>
    <a:masterClrMapping/>
  </p:clrMapOvr>
</p:sld>
</file>

<file path=ppt/theme/theme1.xml><?xml version="1.0" encoding="utf-8"?>
<a:theme xmlns:a="http://schemas.openxmlformats.org/drawingml/2006/main" name="Front and Back">
  <a:themeElements>
    <a:clrScheme name="FFL Colours">
      <a:dk1>
        <a:srgbClr val="34713B"/>
      </a:dk1>
      <a:lt1>
        <a:sysClr val="window" lastClr="FFFFFF"/>
      </a:lt1>
      <a:dk2>
        <a:srgbClr val="000000"/>
      </a:dk2>
      <a:lt2>
        <a:srgbClr val="EEECE1"/>
      </a:lt2>
      <a:accent1>
        <a:srgbClr val="34713B"/>
      </a:accent1>
      <a:accent2>
        <a:srgbClr val="C7331F"/>
      </a:accent2>
      <a:accent3>
        <a:srgbClr val="FDC92F"/>
      </a:accent3>
      <a:accent4>
        <a:srgbClr val="226E9D"/>
      </a:accent4>
      <a:accent5>
        <a:srgbClr val="56B058"/>
      </a:accent5>
      <a:accent6>
        <a:srgbClr val="EB6739"/>
      </a:accent6>
      <a:hlink>
        <a:srgbClr val="0000FF"/>
      </a:hlink>
      <a:folHlink>
        <a:srgbClr val="800080"/>
      </a:folHlink>
    </a:clrScheme>
    <a:fontScheme name="Custom 1">
      <a:majorFont>
        <a:latin typeface="Source Sans Pro SemiBold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asonality presentation" id="{63416272-0698-48F8-B8B2-8CAC2A7CA9BC}" vid="{3F058CD8-0F3F-4C67-B3E4-D80AD26075A3}"/>
    </a:ext>
  </a:extLst>
</a:theme>
</file>

<file path=ppt/theme/theme2.xml><?xml version="1.0" encoding="utf-8"?>
<a:theme xmlns:a="http://schemas.openxmlformats.org/drawingml/2006/main" name="White Pala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easonality presentation" id="{63416272-0698-48F8-B8B2-8CAC2A7CA9BC}" vid="{CDCD8F7A-D165-4949-B85E-A1C8A7360701}"/>
    </a:ext>
  </a:extLst>
</a:theme>
</file>

<file path=ppt/theme/theme3.xml><?xml version="1.0" encoding="utf-8"?>
<a:theme xmlns:a="http://schemas.openxmlformats.org/drawingml/2006/main" name="Lost Verdani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easonality presentation" id="{63416272-0698-48F8-B8B2-8CAC2A7CA9BC}" vid="{3950B137-336A-4196-99F6-20882B86896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23bd75c-2c0f-42ec-881a-8c8145746009" xsi:nil="true"/>
    <lcf76f155ced4ddcb4097134ff3c332f xmlns="4c7d02dd-d8f6-4ac9-bd74-b11e6dbbf82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B7717B116CB0458FBBE0A0DE0182DD" ma:contentTypeVersion="13" ma:contentTypeDescription="Create a new document." ma:contentTypeScope="" ma:versionID="ce0553dddd25d99b22cfbc3590afeb1a">
  <xsd:schema xmlns:xsd="http://www.w3.org/2001/XMLSchema" xmlns:xs="http://www.w3.org/2001/XMLSchema" xmlns:p="http://schemas.microsoft.com/office/2006/metadata/properties" xmlns:ns2="4c7d02dd-d8f6-4ac9-bd74-b11e6dbbf829" xmlns:ns3="e23bd75c-2c0f-42ec-881a-8c8145746009" targetNamespace="http://schemas.microsoft.com/office/2006/metadata/properties" ma:root="true" ma:fieldsID="c216a21d9ec43ded0ea9f5496cf36e2c" ns2:_="" ns3:_="">
    <xsd:import namespace="4c7d02dd-d8f6-4ac9-bd74-b11e6dbbf829"/>
    <xsd:import namespace="e23bd75c-2c0f-42ec-881a-8c81457460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7d02dd-d8f6-4ac9-bd74-b11e6dbbf8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a407c16c-d400-4155-af4b-d0582c07d4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3bd75c-2c0f-42ec-881a-8c8145746009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bee8a2b1-86da-4118-9ec0-6d7b842742b1}" ma:internalName="TaxCatchAll" ma:showField="CatchAllData" ma:web="e23bd75c-2c0f-42ec-881a-8c814574600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D060835-64FD-4DC1-95B8-3BD144F5741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88D47F-72B8-4B16-9F68-31D2A3AD1D55}">
  <ds:schemaRefs>
    <ds:schemaRef ds:uri="4c7d02dd-d8f6-4ac9-bd74-b11e6dbbf829"/>
    <ds:schemaRef ds:uri="e23bd75c-2c0f-42ec-881a-8c8145746009"/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A312309-D77D-4FCD-BBBA-F52028816C79}">
  <ds:schemaRefs>
    <ds:schemaRef ds:uri="4c7d02dd-d8f6-4ac9-bd74-b11e6dbbf829"/>
    <ds:schemaRef ds:uri="e23bd75c-2c0f-42ec-881a-8c814574600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575</Words>
  <Application>Microsoft Office PowerPoint</Application>
  <PresentationFormat>Custom</PresentationFormat>
  <Paragraphs>165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Source Sans Pro</vt:lpstr>
      <vt:lpstr>Aptos</vt:lpstr>
      <vt:lpstr>Source Sans Pro Light</vt:lpstr>
      <vt:lpstr>Source Sans Pro Semi-Bold</vt:lpstr>
      <vt:lpstr>Arial</vt:lpstr>
      <vt:lpstr>Source Sans Pro SemiBold</vt:lpstr>
      <vt:lpstr>Front and Back</vt:lpstr>
      <vt:lpstr>White Palace</vt:lpstr>
      <vt:lpstr>Lost Verdania</vt:lpstr>
      <vt:lpstr>PowerPoint Presentation</vt:lpstr>
      <vt:lpstr>PowerPoint Presentation</vt:lpstr>
      <vt:lpstr>What is seasonality?</vt:lpstr>
      <vt:lpstr>Seasonality – the advantages</vt:lpstr>
      <vt:lpstr>In season or not?</vt:lpstr>
      <vt:lpstr>In season or not?</vt:lpstr>
      <vt:lpstr>In season or not? </vt:lpstr>
      <vt:lpstr>Seasonal food in the UK</vt:lpstr>
      <vt:lpstr>Food ready to eat in spring (March - May)</vt:lpstr>
      <vt:lpstr>Food ready to eat in Summer (June-Sept)</vt:lpstr>
      <vt:lpstr>Food ready to eat in autumn (Oct - Nov)</vt:lpstr>
      <vt:lpstr>Food ready to eat in Winter (Dec – Feb)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Orla Condon</dc:creator>
  <cp:lastModifiedBy>Orla Condon</cp:lastModifiedBy>
  <cp:revision>5</cp:revision>
  <dcterms:created xsi:type="dcterms:W3CDTF">2026-03-04T15:22:34Z</dcterms:created>
  <dcterms:modified xsi:type="dcterms:W3CDTF">2026-07-10T14:20:39Z</dcterms:modified>
  <dc:identifier>DAHBkqdMVyA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0x0101008BB7717B116CB0458FBBE0A0DE0182DD</vt:lpwstr>
  </property>
  <property fmtid="{D5CDD505-2E9C-101B-9397-08002B2CF9AE}" pid="3" name="MediaServiceImageTags">
    <vt:lpwstr/>
  </property>
</Properties>
</file>