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62" r:id="rId5"/>
    <p:sldId id="263" r:id="rId6"/>
    <p:sldId id="271" r:id="rId7"/>
    <p:sldId id="272" r:id="rId8"/>
    <p:sldId id="273" r:id="rId9"/>
    <p:sldId id="274" r:id="rId10"/>
    <p:sldId id="275" r:id="rId11"/>
    <p:sldId id="27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84" d="100"/>
          <a:sy n="84" d="100"/>
        </p:scale>
        <p:origin x="63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microsoft.com/office/2007/relationships/hdphoto" Target="../media/hdphoto1.wdp"/><Relationship Id="rId7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Dry heat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3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68897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happens when bread is toasted?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4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711" y="2283798"/>
            <a:ext cx="3149600" cy="393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8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18315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Foods which are baked, grilled or roasted undergo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aroma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flavour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changes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This is a result of different reactions, including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dextrinisation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and the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Maillard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reaction.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903" y="2167380"/>
            <a:ext cx="2755738" cy="1833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356" y="4033760"/>
            <a:ext cx="2161532" cy="193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45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619720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What other dishes change </a:t>
            </a:r>
            <a:r>
              <a:rPr lang="en-US" sz="2000" dirty="0" err="1"/>
              <a:t>colour</a:t>
            </a:r>
            <a:r>
              <a:rPr lang="en-US" sz="2000" dirty="0"/>
              <a:t> this way?</a:t>
            </a:r>
            <a:endParaRPr lang="en-GB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825625"/>
            <a:ext cx="5810026" cy="4351338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90000"/>
              <a:buFont typeface="Arial" charset="0"/>
              <a:buChar char="•"/>
              <a:defRPr sz="18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677" y="4915996"/>
            <a:ext cx="2800125" cy="18688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2644" y="2634594"/>
            <a:ext cx="3171265" cy="21141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704" y="4575843"/>
            <a:ext cx="2185848" cy="14572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580" y="3146384"/>
            <a:ext cx="2136516" cy="16023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102377"/>
            <a:ext cx="2410510" cy="18660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442" y="3018871"/>
            <a:ext cx="3048000" cy="203301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38200" y="5534510"/>
            <a:ext cx="49984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is the connection between this food?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38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60374" cy="36000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of them are cooked through dry heat (rather than the transfer of heat through liquid).</a:t>
            </a:r>
          </a:p>
          <a:p>
            <a:pPr marL="514350" indent="-514350">
              <a:buAutoNum type="arabicPeriod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All of them are made with starchy foods, e.g. flour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251" y="4294723"/>
            <a:ext cx="2974279" cy="20287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40" y="2059810"/>
            <a:ext cx="2997690" cy="200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8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65124" cy="3600000"/>
          </a:xfrm>
        </p:spPr>
        <p:txBody>
          <a:bodyPr/>
          <a:lstStyle/>
          <a:p>
            <a:pPr marL="0" indent="0">
              <a:buNone/>
            </a:pPr>
            <a:r>
              <a:rPr lang="en-GB" altLang="en-US" sz="2000" dirty="0"/>
              <a:t>Foods which are baked, grilled or roasted undergo colour, odour and flavour changes.  </a:t>
            </a:r>
            <a:endParaRPr lang="en-GB" altLang="en-US" sz="2000" dirty="0" smtClean="0"/>
          </a:p>
          <a:p>
            <a:pPr marL="0" indent="0">
              <a:buNone/>
            </a:pPr>
            <a:r>
              <a:rPr lang="en-GB" altLang="en-US" sz="2000" dirty="0"/>
              <a:t/>
            </a:r>
            <a:br>
              <a:rPr lang="en-GB" altLang="en-US" sz="2000" dirty="0"/>
            </a:br>
            <a:r>
              <a:rPr lang="en-GB" altLang="en-US" sz="2000" dirty="0"/>
              <a:t/>
            </a:r>
            <a:br>
              <a:rPr lang="en-GB" altLang="en-US" sz="2000" dirty="0"/>
            </a:br>
            <a:r>
              <a:rPr lang="en-GB" altLang="en-US" sz="2000" dirty="0"/>
              <a:t>This is primarily due to a group of reactions involving amino acids (from protein) and reducing sugars. </a:t>
            </a:r>
            <a:endParaRPr lang="en-GB" altLang="en-US" sz="2000" dirty="0" smtClean="0"/>
          </a:p>
          <a:p>
            <a:pPr marL="0" indent="0">
              <a:buNone/>
            </a:pPr>
            <a:r>
              <a:rPr lang="en-GB" altLang="en-US" sz="2000" dirty="0"/>
              <a:t/>
            </a:r>
            <a:br>
              <a:rPr lang="en-GB" altLang="en-US" sz="2000" dirty="0"/>
            </a:br>
            <a:r>
              <a:rPr lang="en-GB" altLang="en-US" sz="2000" dirty="0" smtClean="0"/>
              <a:t/>
            </a:r>
            <a:br>
              <a:rPr lang="en-GB" altLang="en-US" sz="2000" dirty="0" smtClean="0"/>
            </a:br>
            <a:r>
              <a:rPr lang="en-GB" altLang="en-US" sz="2000" dirty="0" smtClean="0"/>
              <a:t>These </a:t>
            </a:r>
            <a:r>
              <a:rPr lang="en-GB" altLang="en-US" sz="2000" dirty="0"/>
              <a:t>compounds contribute to the colour and flavour of many foods such as toast, bread and croissants.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99" y="2571092"/>
            <a:ext cx="3125301" cy="208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67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708024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Dextrinisation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also contributes to the browning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of foods containing starch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(when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subjected to dry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heat).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 dry heating, the starch in the food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is broken down by heat into smaller molecules known as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dextrins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Dextrinisation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contributes to 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aroma and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flavour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of many foods such as toast, bread and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croissants, alongside the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Maillard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reaction and sometimes also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caramelisation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097" y="2283798"/>
            <a:ext cx="3151558" cy="230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7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Dry heat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10054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179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Office Theme</vt:lpstr>
      <vt:lpstr>Custom Design</vt:lpstr>
      <vt:lpstr>1_Custom Design</vt:lpstr>
      <vt:lpstr>3_Custom Design</vt:lpstr>
      <vt:lpstr>Dry heat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Dry heat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26</cp:revision>
  <dcterms:created xsi:type="dcterms:W3CDTF">2018-10-10T09:22:08Z</dcterms:created>
  <dcterms:modified xsi:type="dcterms:W3CDTF">2019-08-14T15:29:50Z</dcterms:modified>
</cp:coreProperties>
</file>