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theme/theme2.xml" ContentType="application/vnd.openxmlformats-officedocument.theme+xml"/>
  <Override PartName="/ppt/slideLayouts/slideLayout3.xml" ContentType="application/vnd.openxmlformats-officedocument.presentationml.slideLayout+xml"/>
  <Override PartName="/ppt/theme/theme3.xml" ContentType="application/vnd.openxmlformats-officedocument.theme+xml"/>
  <Override PartName="/ppt/slideLayouts/slideLayout4.xml" ContentType="application/vnd.openxmlformats-officedocument.presentationml.slideLayout+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650" r:id="rId5"/>
    <p:sldMasterId id="2147483652" r:id="rId6"/>
    <p:sldMasterId id="2147483656" r:id="rId7"/>
  </p:sldMasterIdLst>
  <p:notesMasterIdLst>
    <p:notesMasterId r:id="rId35"/>
  </p:notesMasterIdLst>
  <p:handoutMasterIdLst>
    <p:handoutMasterId r:id="rId36"/>
  </p:handoutMasterIdLst>
  <p:sldIdLst>
    <p:sldId id="256" r:id="rId8"/>
    <p:sldId id="301" r:id="rId9"/>
    <p:sldId id="269" r:id="rId10"/>
    <p:sldId id="270" r:id="rId11"/>
    <p:sldId id="302" r:id="rId12"/>
    <p:sldId id="303" r:id="rId13"/>
    <p:sldId id="304" r:id="rId14"/>
    <p:sldId id="274" r:id="rId15"/>
    <p:sldId id="262" r:id="rId16"/>
    <p:sldId id="305" r:id="rId17"/>
    <p:sldId id="294" r:id="rId18"/>
    <p:sldId id="306" r:id="rId19"/>
    <p:sldId id="307" r:id="rId20"/>
    <p:sldId id="308" r:id="rId21"/>
    <p:sldId id="263" r:id="rId22"/>
    <p:sldId id="309" r:id="rId23"/>
    <p:sldId id="310" r:id="rId24"/>
    <p:sldId id="264" r:id="rId25"/>
    <p:sldId id="311" r:id="rId26"/>
    <p:sldId id="312" r:id="rId27"/>
    <p:sldId id="313" r:id="rId28"/>
    <p:sldId id="265" r:id="rId29"/>
    <p:sldId id="314" r:id="rId30"/>
    <p:sldId id="315" r:id="rId31"/>
    <p:sldId id="316" r:id="rId32"/>
    <p:sldId id="317" r:id="rId33"/>
    <p:sldId id="319" r:id="rId34"/>
  </p:sldIdLst>
  <p:sldSz cx="12192000" cy="6858000"/>
  <p:notesSz cx="6797675" cy="9926638"/>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useTimings="0">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63B83"/>
    <a:srgbClr val="C3C4D9"/>
    <a:srgbClr val="B8B8D1"/>
    <a:srgbClr val="F9D4B6"/>
    <a:srgbClr val="EDAD80"/>
    <a:srgbClr val="E46B2F"/>
    <a:srgbClr val="ED6B17"/>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7241" autoAdjust="0"/>
    <p:restoredTop sz="80611" autoAdjust="0"/>
  </p:normalViewPr>
  <p:slideViewPr>
    <p:cSldViewPr snapToGrid="0" snapToObjects="1">
      <p:cViewPr varScale="1">
        <p:scale>
          <a:sx n="54" d="100"/>
          <a:sy n="54" d="100"/>
        </p:scale>
        <p:origin x="1064" y="4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6.xml"/><Relationship Id="rId18" Type="http://schemas.openxmlformats.org/officeDocument/2006/relationships/slide" Target="slides/slide11.xml"/><Relationship Id="rId26" Type="http://schemas.openxmlformats.org/officeDocument/2006/relationships/slide" Target="slides/slide19.xml"/><Relationship Id="rId39" Type="http://schemas.openxmlformats.org/officeDocument/2006/relationships/theme" Target="theme/theme1.xml"/><Relationship Id="rId21" Type="http://schemas.openxmlformats.org/officeDocument/2006/relationships/slide" Target="slides/slide14.xml"/><Relationship Id="rId34" Type="http://schemas.openxmlformats.org/officeDocument/2006/relationships/slide" Target="slides/slide27.xml"/><Relationship Id="rId7" Type="http://schemas.openxmlformats.org/officeDocument/2006/relationships/slideMaster" Target="slideMasters/slideMaster4.xml"/><Relationship Id="rId12" Type="http://schemas.openxmlformats.org/officeDocument/2006/relationships/slide" Target="slides/slide5.xml"/><Relationship Id="rId17" Type="http://schemas.openxmlformats.org/officeDocument/2006/relationships/slide" Target="slides/slide10.xml"/><Relationship Id="rId25" Type="http://schemas.openxmlformats.org/officeDocument/2006/relationships/slide" Target="slides/slide18.xml"/><Relationship Id="rId33" Type="http://schemas.openxmlformats.org/officeDocument/2006/relationships/slide" Target="slides/slide26.xml"/><Relationship Id="rId38"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9.xml"/><Relationship Id="rId20" Type="http://schemas.openxmlformats.org/officeDocument/2006/relationships/slide" Target="slides/slide13.xml"/><Relationship Id="rId29" Type="http://schemas.openxmlformats.org/officeDocument/2006/relationships/slide" Target="slides/slide22.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4.xml"/><Relationship Id="rId24" Type="http://schemas.openxmlformats.org/officeDocument/2006/relationships/slide" Target="slides/slide17.xml"/><Relationship Id="rId32" Type="http://schemas.openxmlformats.org/officeDocument/2006/relationships/slide" Target="slides/slide25.xml"/><Relationship Id="rId37" Type="http://schemas.openxmlformats.org/officeDocument/2006/relationships/presProps" Target="presProps.xml"/><Relationship Id="rId40" Type="http://schemas.openxmlformats.org/officeDocument/2006/relationships/tableStyles" Target="tableStyles.xml"/><Relationship Id="rId5" Type="http://schemas.openxmlformats.org/officeDocument/2006/relationships/slideMaster" Target="slideMasters/slideMaster2.xml"/><Relationship Id="rId15" Type="http://schemas.openxmlformats.org/officeDocument/2006/relationships/slide" Target="slides/slide8.xml"/><Relationship Id="rId23" Type="http://schemas.openxmlformats.org/officeDocument/2006/relationships/slide" Target="slides/slide16.xml"/><Relationship Id="rId28" Type="http://schemas.openxmlformats.org/officeDocument/2006/relationships/slide" Target="slides/slide21.xml"/><Relationship Id="rId36" Type="http://schemas.openxmlformats.org/officeDocument/2006/relationships/handoutMaster" Target="handoutMasters/handoutMaster1.xml"/><Relationship Id="rId10" Type="http://schemas.openxmlformats.org/officeDocument/2006/relationships/slide" Target="slides/slide3.xml"/><Relationship Id="rId19" Type="http://schemas.openxmlformats.org/officeDocument/2006/relationships/slide" Target="slides/slide12.xml"/><Relationship Id="rId31" Type="http://schemas.openxmlformats.org/officeDocument/2006/relationships/slide" Target="slides/slide24.xml"/><Relationship Id="rId4" Type="http://schemas.openxmlformats.org/officeDocument/2006/relationships/slideMaster" Target="slideMasters/slideMaster1.xml"/><Relationship Id="rId9" Type="http://schemas.openxmlformats.org/officeDocument/2006/relationships/slide" Target="slides/slide2.xml"/><Relationship Id="rId14" Type="http://schemas.openxmlformats.org/officeDocument/2006/relationships/slide" Target="slides/slide7.xml"/><Relationship Id="rId22" Type="http://schemas.openxmlformats.org/officeDocument/2006/relationships/slide" Target="slides/slide15.xml"/><Relationship Id="rId27" Type="http://schemas.openxmlformats.org/officeDocument/2006/relationships/slide" Target="slides/slide20.xml"/><Relationship Id="rId30" Type="http://schemas.openxmlformats.org/officeDocument/2006/relationships/slide" Target="slides/slide23.xml"/><Relationship Id="rId35" Type="http://schemas.openxmlformats.org/officeDocument/2006/relationships/notesMaster" Target="notesMasters/notesMaster1.xml"/><Relationship Id="rId8" Type="http://schemas.openxmlformats.org/officeDocument/2006/relationships/slide" Target="slides/slide1.xml"/><Relationship Id="rId3" Type="http://schemas.openxmlformats.org/officeDocument/2006/relationships/customXml" Target="../customXml/item3.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5659" cy="498056"/>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0443" y="0"/>
            <a:ext cx="2945659" cy="498056"/>
          </a:xfrm>
          <a:prstGeom prst="rect">
            <a:avLst/>
          </a:prstGeom>
        </p:spPr>
        <p:txBody>
          <a:bodyPr vert="horz" lIns="91440" tIns="45720" rIns="91440" bIns="45720" rtlCol="0"/>
          <a:lstStyle>
            <a:lvl1pPr algn="r">
              <a:defRPr sz="1200"/>
            </a:lvl1pPr>
          </a:lstStyle>
          <a:p>
            <a:fld id="{5877540E-C42E-400B-8997-34C14C52BD06}" type="datetimeFigureOut">
              <a:rPr lang="en-GB" smtClean="0"/>
              <a:t>07/12/2023</a:t>
            </a:fld>
            <a:endParaRPr lang="en-GB"/>
          </a:p>
        </p:txBody>
      </p:sp>
      <p:sp>
        <p:nvSpPr>
          <p:cNvPr id="4" name="Footer Placeholder 3"/>
          <p:cNvSpPr>
            <a:spLocks noGrp="1"/>
          </p:cNvSpPr>
          <p:nvPr>
            <p:ph type="ftr" sz="quarter" idx="2"/>
          </p:nvPr>
        </p:nvSpPr>
        <p:spPr>
          <a:xfrm>
            <a:off x="0" y="9428584"/>
            <a:ext cx="2945659" cy="498055"/>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0443" y="9428584"/>
            <a:ext cx="2945659" cy="498055"/>
          </a:xfrm>
          <a:prstGeom prst="rect">
            <a:avLst/>
          </a:prstGeom>
        </p:spPr>
        <p:txBody>
          <a:bodyPr vert="horz" lIns="91440" tIns="45720" rIns="91440" bIns="45720" rtlCol="0" anchor="b"/>
          <a:lstStyle>
            <a:lvl1pPr algn="r">
              <a:defRPr sz="1200"/>
            </a:lvl1pPr>
          </a:lstStyle>
          <a:p>
            <a:fld id="{4BC6242A-0142-4382-8C05-96E47114DE90}" type="slidenum">
              <a:rPr lang="en-GB" smtClean="0"/>
              <a:t>‹#›</a:t>
            </a:fld>
            <a:endParaRPr lang="en-GB"/>
          </a:p>
        </p:txBody>
      </p:sp>
    </p:spTree>
    <p:extLst>
      <p:ext uri="{BB962C8B-B14F-4D97-AF65-F5344CB8AC3E}">
        <p14:creationId xmlns:p14="http://schemas.microsoft.com/office/powerpoint/2010/main" val="112724558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6400" cy="4968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49688" y="0"/>
            <a:ext cx="2946400" cy="496888"/>
          </a:xfrm>
          <a:prstGeom prst="rect">
            <a:avLst/>
          </a:prstGeom>
        </p:spPr>
        <p:txBody>
          <a:bodyPr vert="horz" lIns="91440" tIns="45720" rIns="91440" bIns="45720" rtlCol="0"/>
          <a:lstStyle>
            <a:lvl1pPr algn="r">
              <a:defRPr sz="1200"/>
            </a:lvl1pPr>
          </a:lstStyle>
          <a:p>
            <a:fld id="{A2B9C6BE-43B1-4CC6-9695-02E1D192D8F8}" type="datetimeFigureOut">
              <a:rPr lang="en-GB" smtClean="0"/>
              <a:t>07/12/2023</a:t>
            </a:fld>
            <a:endParaRPr lang="en-GB"/>
          </a:p>
        </p:txBody>
      </p:sp>
      <p:sp>
        <p:nvSpPr>
          <p:cNvPr id="4" name="Slide Image Placeholder 3"/>
          <p:cNvSpPr>
            <a:spLocks noGrp="1" noRot="1" noChangeAspect="1"/>
          </p:cNvSpPr>
          <p:nvPr>
            <p:ph type="sldImg" idx="2"/>
          </p:nvPr>
        </p:nvSpPr>
        <p:spPr>
          <a:xfrm>
            <a:off x="422275" y="1241425"/>
            <a:ext cx="5953125" cy="3349625"/>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79450" y="4776788"/>
            <a:ext cx="5438775" cy="3908425"/>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429750"/>
            <a:ext cx="2946400" cy="496888"/>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49688" y="9429750"/>
            <a:ext cx="2946400" cy="496888"/>
          </a:xfrm>
          <a:prstGeom prst="rect">
            <a:avLst/>
          </a:prstGeom>
        </p:spPr>
        <p:txBody>
          <a:bodyPr vert="horz" lIns="91440" tIns="45720" rIns="91440" bIns="45720" rtlCol="0" anchor="b"/>
          <a:lstStyle>
            <a:lvl1pPr algn="r">
              <a:defRPr sz="1200"/>
            </a:lvl1pPr>
          </a:lstStyle>
          <a:p>
            <a:fld id="{C4E320B0-5214-4900-9FE2-6AA2E2095E93}" type="slidenum">
              <a:rPr lang="en-GB" smtClean="0"/>
              <a:t>‹#›</a:t>
            </a:fld>
            <a:endParaRPr lang="en-GB"/>
          </a:p>
        </p:txBody>
      </p:sp>
    </p:spTree>
    <p:extLst>
      <p:ext uri="{BB962C8B-B14F-4D97-AF65-F5344CB8AC3E}">
        <p14:creationId xmlns:p14="http://schemas.microsoft.com/office/powerpoint/2010/main" val="23633610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4E320B0-5214-4900-9FE2-6AA2E2095E93}" type="slidenum">
              <a:rPr lang="en-GB" smtClean="0"/>
              <a:t>19</a:t>
            </a:fld>
            <a:endParaRPr lang="en-GB"/>
          </a:p>
        </p:txBody>
      </p:sp>
    </p:spTree>
    <p:extLst>
      <p:ext uri="{BB962C8B-B14F-4D97-AF65-F5344CB8AC3E}">
        <p14:creationId xmlns:p14="http://schemas.microsoft.com/office/powerpoint/2010/main" val="336641471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42452" y="3531477"/>
            <a:ext cx="9144000" cy="733096"/>
          </a:xfrm>
          <a:prstGeom prst="rect">
            <a:avLst/>
          </a:prstGeom>
        </p:spPr>
        <p:txBody>
          <a:bodyPr lIns="0" tIns="0" rIns="0" bIns="0" anchor="t"/>
          <a:lstStyle>
            <a:lvl1pPr algn="l">
              <a:defRPr sz="4400" b="1" i="0" baseline="0">
                <a:solidFill>
                  <a:schemeClr val="bg1"/>
                </a:solidFill>
                <a:latin typeface="Arial" charset="0"/>
                <a:ea typeface="Arial" charset="0"/>
                <a:cs typeface="Arial" charset="0"/>
              </a:defRPr>
            </a:lvl1pPr>
          </a:lstStyle>
          <a:p>
            <a:r>
              <a:rPr lang="en-US" dirty="0"/>
              <a:t>Title</a:t>
            </a:r>
          </a:p>
        </p:txBody>
      </p:sp>
    </p:spTree>
    <p:extLst>
      <p:ext uri="{BB962C8B-B14F-4D97-AF65-F5344CB8AC3E}">
        <p14:creationId xmlns:p14="http://schemas.microsoft.com/office/powerpoint/2010/main" val="74107293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53512" y="587760"/>
            <a:ext cx="9144000" cy="635491"/>
          </a:xfrm>
          <a:prstGeom prst="rect">
            <a:avLst/>
          </a:prstGeom>
        </p:spPr>
        <p:txBody>
          <a:bodyPr lIns="0" tIns="0" rIns="0" bIns="0" anchor="t"/>
          <a:lstStyle>
            <a:lvl1pPr algn="l">
              <a:defRPr sz="4000" b="1" i="0">
                <a:solidFill>
                  <a:srgbClr val="263B83"/>
                </a:solidFill>
                <a:latin typeface="Arial" charset="0"/>
                <a:ea typeface="Arial" charset="0"/>
                <a:cs typeface="Arial" charset="0"/>
              </a:defRPr>
            </a:lvl1pPr>
          </a:lstStyle>
          <a:p>
            <a:r>
              <a:rPr lang="en-US" dirty="0"/>
              <a:t>Section Title</a:t>
            </a:r>
          </a:p>
        </p:txBody>
      </p:sp>
      <p:sp>
        <p:nvSpPr>
          <p:cNvPr id="3" name="Subtitle 2"/>
          <p:cNvSpPr>
            <a:spLocks noGrp="1"/>
          </p:cNvSpPr>
          <p:nvPr>
            <p:ph type="subTitle" idx="1" hasCustomPrompt="1"/>
          </p:nvPr>
        </p:nvSpPr>
        <p:spPr>
          <a:xfrm>
            <a:off x="1153512" y="3065488"/>
            <a:ext cx="9144000" cy="3087973"/>
          </a:xfrm>
          <a:prstGeom prst="rect">
            <a:avLst/>
          </a:prstGeom>
        </p:spPr>
        <p:txBody>
          <a:bodyPr lIns="0" tIns="0" rIns="0" bIns="0"/>
          <a:lstStyle>
            <a:lvl1pPr marL="285750" indent="-285750" algn="l">
              <a:buFont typeface="Arial" charset="0"/>
              <a:buChar char="•"/>
              <a:defRPr sz="1800">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a:t>
            </a:r>
          </a:p>
        </p:txBody>
      </p:sp>
    </p:spTree>
    <p:extLst>
      <p:ext uri="{BB962C8B-B14F-4D97-AF65-F5344CB8AC3E}">
        <p14:creationId xmlns:p14="http://schemas.microsoft.com/office/powerpoint/2010/main" val="82376760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169274" y="1563798"/>
            <a:ext cx="9720000" cy="720000"/>
          </a:xfrm>
          <a:prstGeom prst="rect">
            <a:avLst/>
          </a:prstGeom>
        </p:spPr>
        <p:txBody>
          <a:bodyPr lIns="0" tIns="0" rIns="0" bIns="0" anchor="t"/>
          <a:lstStyle>
            <a:lvl1pPr algn="l">
              <a:defRPr sz="3400" b="1" i="0">
                <a:solidFill>
                  <a:srgbClr val="263B83"/>
                </a:solidFill>
                <a:latin typeface="Arial" charset="0"/>
                <a:ea typeface="Arial" charset="0"/>
                <a:cs typeface="Arial" charset="0"/>
              </a:defRPr>
            </a:lvl1pPr>
          </a:lstStyle>
          <a:p>
            <a:r>
              <a:rPr lang="en-US" dirty="0"/>
              <a:t>Heading</a:t>
            </a:r>
          </a:p>
        </p:txBody>
      </p:sp>
      <p:sp>
        <p:nvSpPr>
          <p:cNvPr id="3" name="Subtitle 2"/>
          <p:cNvSpPr>
            <a:spLocks noGrp="1"/>
          </p:cNvSpPr>
          <p:nvPr>
            <p:ph type="subTitle" idx="1" hasCustomPrompt="1"/>
          </p:nvPr>
        </p:nvSpPr>
        <p:spPr>
          <a:xfrm>
            <a:off x="1169276" y="2571092"/>
            <a:ext cx="9720000" cy="3600000"/>
          </a:xfrm>
          <a:prstGeom prst="rect">
            <a:avLst/>
          </a:prstGeom>
        </p:spPr>
        <p:txBody>
          <a:bodyPr lIns="0" tIns="0" rIns="0" bIns="0" numCol="1" anchor="t"/>
          <a:lstStyle>
            <a:lvl1pPr marL="285750" indent="-285750" algn="l">
              <a:buSzPct val="90000"/>
              <a:buFont typeface="Arial" charset="0"/>
              <a:buChar char="•"/>
              <a:defRPr sz="1800" b="0" i="0">
                <a:solidFill>
                  <a:schemeClr val="tx1"/>
                </a:solidFill>
                <a:latin typeface="Arial" charset="0"/>
                <a:ea typeface="Arial" charset="0"/>
                <a:cs typeface="Arial" charset="0"/>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Text here</a:t>
            </a:r>
          </a:p>
        </p:txBody>
      </p:sp>
    </p:spTree>
    <p:extLst>
      <p:ext uri="{BB962C8B-B14F-4D97-AF65-F5344CB8AC3E}">
        <p14:creationId xmlns:p14="http://schemas.microsoft.com/office/powerpoint/2010/main" val="155134393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Comparison">
    <p:spTree>
      <p:nvGrpSpPr>
        <p:cNvPr id="1" name=""/>
        <p:cNvGrpSpPr/>
        <p:nvPr/>
      </p:nvGrpSpPr>
      <p:grpSpPr>
        <a:xfrm>
          <a:off x="0" y="0"/>
          <a:ext cx="0" cy="0"/>
          <a:chOff x="0" y="0"/>
          <a:chExt cx="0" cy="0"/>
        </a:xfrm>
      </p:grpSpPr>
      <p:sp>
        <p:nvSpPr>
          <p:cNvPr id="12" name="Rectangle 11"/>
          <p:cNvSpPr/>
          <p:nvPr userDrawn="1"/>
        </p:nvSpPr>
        <p:spPr>
          <a:xfrm>
            <a:off x="6209274" y="2571092"/>
            <a:ext cx="4680000" cy="3600000"/>
          </a:xfrm>
          <a:prstGeom prst="rect">
            <a:avLst/>
          </a:prstGeom>
          <a:solidFill>
            <a:srgbClr val="C3C4D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solidFill>
                <a:schemeClr val="bg1"/>
              </a:solidFill>
            </a:endParaRPr>
          </a:p>
        </p:txBody>
      </p:sp>
      <p:sp>
        <p:nvSpPr>
          <p:cNvPr id="3" name="Text Placeholder 2"/>
          <p:cNvSpPr>
            <a:spLocks noGrp="1"/>
          </p:cNvSpPr>
          <p:nvPr>
            <p:ph type="body" idx="1" hasCustomPrompt="1"/>
          </p:nvPr>
        </p:nvSpPr>
        <p:spPr>
          <a:xfrm>
            <a:off x="1169276" y="2571092"/>
            <a:ext cx="4680000" cy="3600000"/>
          </a:xfrm>
          <a:prstGeom prst="rect">
            <a:avLst/>
          </a:prstGeom>
        </p:spPr>
        <p:txBody>
          <a:bodyPr lIns="0" tIns="0" rIns="0" bIns="0" anchor="t">
            <a:normAutofit/>
          </a:bodyPr>
          <a:lstStyle>
            <a:lvl1pPr marL="285750" indent="-285750">
              <a:buSzPct val="90000"/>
              <a:buFont typeface="Arial" charset="0"/>
              <a:buChar char="•"/>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5" name="Text Placeholder 4"/>
          <p:cNvSpPr>
            <a:spLocks noGrp="1"/>
          </p:cNvSpPr>
          <p:nvPr>
            <p:ph type="body" sz="quarter" idx="3" hasCustomPrompt="1"/>
          </p:nvPr>
        </p:nvSpPr>
        <p:spPr>
          <a:xfrm>
            <a:off x="6398461" y="2760281"/>
            <a:ext cx="4320000" cy="3240000"/>
          </a:xfrm>
          <a:prstGeom prst="rect">
            <a:avLst/>
          </a:prstGeom>
        </p:spPr>
        <p:txBody>
          <a:bodyPr lIns="0" tIns="0" rIns="0" bIns="0" anchor="t">
            <a:normAutofit/>
          </a:bodyPr>
          <a:lstStyle>
            <a:lvl1pPr marL="0" indent="0">
              <a:buNone/>
              <a:defRPr sz="1800" b="0" i="0">
                <a:latin typeface="Arial" charset="0"/>
                <a:ea typeface="Arial" charset="0"/>
                <a:cs typeface="Arial"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Body text</a:t>
            </a:r>
          </a:p>
        </p:txBody>
      </p:sp>
      <p:sp>
        <p:nvSpPr>
          <p:cNvPr id="13" name="Title 1"/>
          <p:cNvSpPr>
            <a:spLocks noGrp="1"/>
          </p:cNvSpPr>
          <p:nvPr>
            <p:ph type="title" hasCustomPrompt="1"/>
          </p:nvPr>
        </p:nvSpPr>
        <p:spPr>
          <a:xfrm>
            <a:off x="1169276" y="1563798"/>
            <a:ext cx="9720000" cy="720000"/>
          </a:xfrm>
          <a:prstGeom prst="rect">
            <a:avLst/>
          </a:prstGeom>
        </p:spPr>
        <p:txBody>
          <a:bodyPr lIns="0" tIns="0" rIns="0" bIns="0"/>
          <a:lstStyle>
            <a:lvl1pPr>
              <a:defRPr sz="3400" b="1" i="0">
                <a:solidFill>
                  <a:srgbClr val="263B83"/>
                </a:solidFill>
                <a:latin typeface="Arial" charset="0"/>
                <a:ea typeface="Arial" charset="0"/>
                <a:cs typeface="Arial" charset="0"/>
              </a:defRPr>
            </a:lvl1pPr>
          </a:lstStyle>
          <a:p>
            <a:r>
              <a:rPr lang="en-US" dirty="0"/>
              <a:t>Heading</a:t>
            </a:r>
          </a:p>
        </p:txBody>
      </p:sp>
    </p:spTree>
    <p:extLst>
      <p:ext uri="{BB962C8B-B14F-4D97-AF65-F5344CB8AC3E}">
        <p14:creationId xmlns:p14="http://schemas.microsoft.com/office/powerpoint/2010/main" val="280007930"/>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theme" Target="../theme/theme1.xml"/><Relationship Id="rId1" Type="http://schemas.openxmlformats.org/officeDocument/2006/relationships/slideLayout" Target="../slideLayouts/slideLayout1.xml"/><Relationship Id="rId5" Type="http://schemas.openxmlformats.org/officeDocument/2006/relationships/hyperlink" Target="http://www.foodafactoflife.org.uk/" TargetMode="External"/><Relationship Id="rId4" Type="http://schemas.openxmlformats.org/officeDocument/2006/relationships/image" Target="../media/image2.png"/></Relationships>
</file>

<file path=ppt/slideMasters/_rels/slideMaster2.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theme" Target="../theme/theme2.xml"/><Relationship Id="rId1" Type="http://schemas.openxmlformats.org/officeDocument/2006/relationships/slideLayout" Target="../slideLayouts/slideLayout2.xml"/><Relationship Id="rId4" Type="http://schemas.openxmlformats.org/officeDocument/2006/relationships/hyperlink" Target="http://www.foodafactoflife.org.uk/" TargetMode="External"/></Relationships>
</file>

<file path=ppt/slideMasters/_rels/slideMaster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3.xml"/><Relationship Id="rId1" Type="http://schemas.openxmlformats.org/officeDocument/2006/relationships/slideLayout" Target="../slideLayouts/slideLayout3.xml"/><Relationship Id="rId4" Type="http://schemas.openxmlformats.org/officeDocument/2006/relationships/hyperlink" Target="http://www.foodafactoflife.org.uk/" TargetMode="External"/></Relationships>
</file>

<file path=ppt/slideMasters/_rels/slideMaster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theme" Target="../theme/theme4.xml"/><Relationship Id="rId1" Type="http://schemas.openxmlformats.org/officeDocument/2006/relationships/slideLayout" Target="../slideLayouts/slideLayout4.xml"/><Relationship Id="rId4" Type="http://schemas.openxmlformats.org/officeDocument/2006/relationships/hyperlink" Target="http://www.foodafactoflife.org.uk/" TargetMode="Externa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8" name="Picture 7"/>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439453" y="358589"/>
            <a:ext cx="2044335" cy="1435165"/>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5"/>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a:t>
            </a:r>
            <a:r>
              <a:rPr lang="en-US" sz="900" b="0" i="0" baseline="0" dirty="0">
                <a:solidFill>
                  <a:schemeClr val="tx1"/>
                </a:solidFill>
                <a:latin typeface="Arial" charset="0"/>
                <a:ea typeface="Arial" charset="0"/>
                <a:cs typeface="Arial" charset="0"/>
              </a:rPr>
              <a:t> Food – </a:t>
            </a:r>
            <a:r>
              <a:rPr lang="en-US" sz="900" b="0" i="0" dirty="0">
                <a:solidFill>
                  <a:schemeClr val="tx1"/>
                </a:solidFill>
                <a:latin typeface="Arial" charset="0"/>
                <a:ea typeface="Arial" charset="0"/>
                <a:cs typeface="Arial" charset="0"/>
              </a:rPr>
              <a:t>a fact of life 2023</a:t>
            </a:r>
          </a:p>
        </p:txBody>
      </p:sp>
    </p:spTree>
    <p:extLst>
      <p:ext uri="{BB962C8B-B14F-4D97-AF65-F5344CB8AC3E}">
        <p14:creationId xmlns:p14="http://schemas.microsoft.com/office/powerpoint/2010/main" val="1328885048"/>
      </p:ext>
    </p:extLst>
  </p:cSld>
  <p:clrMap bg1="lt1" tx1="dk1" bg2="lt2" tx2="dk2" accent1="accent1" accent2="accent2" accent3="accent3" accent4="accent4" accent5="accent5" accent6="accent6" hlink="hlink" folHlink="folHlink"/>
  <p:sldLayoutIdLst>
    <p:sldLayoutId id="2147483649"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498317190"/>
      </p:ext>
    </p:extLst>
  </p:cSld>
  <p:clrMap bg1="lt1" tx1="dk1" bg2="lt2" tx2="dk2" accent1="accent1" accent2="accent2" accent3="accent3" accent4="accent4" accent5="accent5" accent6="accent6" hlink="hlink" folHlink="folHlink"/>
  <p:sldLayoutIdLst>
    <p:sldLayoutId id="214748365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9" name="TextBox 8"/>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822393236"/>
      </p:ext>
    </p:extLst>
  </p:cSld>
  <p:clrMap bg1="lt1" tx1="dk1" bg2="lt2" tx2="dk2" accent1="accent1" accent2="accent2" accent3="accent3" accent4="accent4" accent5="accent5" accent6="accent6" hlink="hlink" folHlink="folHlink"/>
  <p:sldLayoutIdLst>
    <p:sldLayoutId id="2147483653"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8" name="TextBox 7"/>
          <p:cNvSpPr txBox="1"/>
          <p:nvPr userDrawn="1"/>
        </p:nvSpPr>
        <p:spPr>
          <a:xfrm>
            <a:off x="1156447" y="6539528"/>
            <a:ext cx="10721788" cy="138499"/>
          </a:xfrm>
          <a:prstGeom prst="rect">
            <a:avLst/>
          </a:prstGeom>
          <a:noFill/>
        </p:spPr>
        <p:txBody>
          <a:bodyPr wrap="square" lIns="0" tIns="0" rIns="0" bIns="0" rtlCol="0">
            <a:spAutoFit/>
          </a:bodyPr>
          <a:lstStyle/>
          <a:p>
            <a:pPr algn="r"/>
            <a:r>
              <a:rPr lang="en-US" sz="900" b="0" i="0" dirty="0">
                <a:solidFill>
                  <a:schemeClr val="tx1"/>
                </a:solidFill>
                <a:latin typeface="Arial" charset="0"/>
                <a:ea typeface="Arial" charset="0"/>
                <a:cs typeface="Arial" charset="0"/>
                <a:hlinkClick r:id="rId4"/>
              </a:rPr>
              <a:t>www.foodafactoflife.org.uk</a:t>
            </a:r>
            <a:r>
              <a:rPr lang="en-US" sz="900" b="0" i="0" baseline="0" dirty="0">
                <a:solidFill>
                  <a:schemeClr val="tx1"/>
                </a:solidFill>
                <a:latin typeface="Arial" charset="0"/>
                <a:ea typeface="Arial" charset="0"/>
                <a:cs typeface="Arial" charset="0"/>
              </a:rPr>
              <a:t>    </a:t>
            </a:r>
            <a:r>
              <a:rPr lang="en-US" sz="900" b="0" i="0" dirty="0">
                <a:solidFill>
                  <a:schemeClr val="tx1"/>
                </a:solidFill>
                <a:latin typeface="Arial" charset="0"/>
                <a:ea typeface="Arial" charset="0"/>
                <a:cs typeface="Arial" charset="0"/>
              </a:rPr>
              <a:t>© Food – a fact of life 2023</a:t>
            </a:r>
          </a:p>
        </p:txBody>
      </p:sp>
    </p:spTree>
    <p:extLst>
      <p:ext uri="{BB962C8B-B14F-4D97-AF65-F5344CB8AC3E}">
        <p14:creationId xmlns:p14="http://schemas.microsoft.com/office/powerpoint/2010/main" val="1788143608"/>
      </p:ext>
    </p:extLst>
  </p:cSld>
  <p:clrMap bg1="lt1" tx1="dk1" bg2="lt2" tx2="dk2" accent1="accent1" accent2="accent2" accent3="accent3" accent4="accent4" accent5="accent5" accent6="accent6" hlink="hlink" folHlink="folHlink"/>
  <p:sldLayoutIdLst>
    <p:sldLayoutId id="2147483661" r:id="rId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7.jpg"/><Relationship Id="rId2" Type="http://schemas.openxmlformats.org/officeDocument/2006/relationships/image" Target="../media/image6.jpg"/><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image" Target="../media/image10.png"/><Relationship Id="rId1" Type="http://schemas.openxmlformats.org/officeDocument/2006/relationships/slideLayout" Target="../slideLayouts/slideLayout3.xml"/><Relationship Id="rId6" Type="http://schemas.openxmlformats.org/officeDocument/2006/relationships/hyperlink" Target="https://www.gov.uk/government/collections/protected-food-name-scheme-uk-registered-products" TargetMode="External"/><Relationship Id="rId5" Type="http://schemas.openxmlformats.org/officeDocument/2006/relationships/image" Target="../media/image12.jpg"/><Relationship Id="rId4" Type="http://schemas.openxmlformats.org/officeDocument/2006/relationships/hyperlink" Target="https://ec.europa.eu/info/food-farming-fisheries/food-safety-and-quality/certification/quality-labels/quality-schemes-explained_en" TargetMode="External"/></Relationships>
</file>

<file path=ppt/slides/_rels/slide7.xml.rels><?xml version="1.0" encoding="UTF-8" standalone="yes"?>
<Relationships xmlns="http://schemas.openxmlformats.org/package/2006/relationships"><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15.jpeg"/><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2" Type="http://schemas.openxmlformats.org/officeDocument/2006/relationships/image" Target="../media/image16.jpeg"/><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3" Type="http://schemas.openxmlformats.org/officeDocument/2006/relationships/image" Target="../media/image21.jpg"/><Relationship Id="rId2" Type="http://schemas.openxmlformats.org/officeDocument/2006/relationships/image" Target="../media/image8.jpg"/><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2" Type="http://schemas.openxmlformats.org/officeDocument/2006/relationships/image" Target="../media/image22.jpeg"/><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2" Type="http://schemas.openxmlformats.org/officeDocument/2006/relationships/image" Target="../media/image23.jpg"/><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image" Target="../media/image24.jpg"/><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2" Type="http://schemas.openxmlformats.org/officeDocument/2006/relationships/image" Target="../media/image25.JPG"/><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image" Target="../media/image26.jpeg"/><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1.xml"/><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28.jpe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image" Target="../media/image29.jpeg"/><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image" Target="../media/image31.jpeg"/><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2" Type="http://schemas.openxmlformats.org/officeDocument/2006/relationships/image" Target="../media/image33.jpeg"/><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2" Type="http://schemas.openxmlformats.org/officeDocument/2006/relationships/image" Target="../media/image34.jpg"/><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3" Type="http://schemas.openxmlformats.org/officeDocument/2006/relationships/image" Target="../media/image36.jpeg"/><Relationship Id="rId2" Type="http://schemas.openxmlformats.org/officeDocument/2006/relationships/image" Target="../media/image35.jpeg"/><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3" Type="http://schemas.openxmlformats.org/officeDocument/2006/relationships/image" Target="../media/image38.jpg"/><Relationship Id="rId2" Type="http://schemas.openxmlformats.org/officeDocument/2006/relationships/image" Target="../media/image37.jpeg"/><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3" Type="http://schemas.openxmlformats.org/officeDocument/2006/relationships/hyperlink" Target="https://www.foodafactoflife.org.uk/whole-school/whole-school-approach/guidelines-for-school-education-resources-about-food/" TargetMode="External"/><Relationship Id="rId2" Type="http://schemas.openxmlformats.org/officeDocument/2006/relationships/image" Target="../media/image39.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142452" y="3318826"/>
            <a:ext cx="9144000" cy="733096"/>
          </a:xfrm>
        </p:spPr>
        <p:txBody>
          <a:bodyPr/>
          <a:lstStyle/>
          <a:p>
            <a:r>
              <a:rPr lang="en-GB" dirty="0"/>
              <a:t>Food certification and assurance schemes</a:t>
            </a:r>
          </a:p>
        </p:txBody>
      </p:sp>
    </p:spTree>
    <p:extLst>
      <p:ext uri="{BB962C8B-B14F-4D97-AF65-F5344CB8AC3E}">
        <p14:creationId xmlns:p14="http://schemas.microsoft.com/office/powerpoint/2010/main" val="195516639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assurance schemes</a:t>
            </a:r>
            <a:br>
              <a:rPr lang="en-GB" altLang="en-US" sz="3600"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88326" y="2368762"/>
            <a:ext cx="667932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Food assurance schemes are run as product certification schemes.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These schemes use regular independent inspections to check that members are meeting specific standards.</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They often use logos on products, websites and/or literature to indicate they have fulfilled all the requirements.</a:t>
            </a:r>
          </a:p>
          <a:p>
            <a:pPr marL="0" indent="0" algn="just">
              <a:buNone/>
            </a:pPr>
            <a:endParaRPr lang="en-GB" dirty="0"/>
          </a:p>
        </p:txBody>
      </p:sp>
      <p:pic>
        <p:nvPicPr>
          <p:cNvPr id="6" name="Picture 5" descr="A person pushing a cart in a grocery store&#10;&#10;Description automatically generated">
            <a:extLst>
              <a:ext uri="{FF2B5EF4-FFF2-40B4-BE49-F238E27FC236}">
                <a16:creationId xmlns:a16="http://schemas.microsoft.com/office/drawing/2014/main" id="{A90890AC-CDF1-2DD6-2E2D-7964825E6554}"/>
              </a:ext>
            </a:extLst>
          </p:cNvPr>
          <p:cNvPicPr>
            <a:picLocks noChangeAspect="1"/>
          </p:cNvPicPr>
          <p:nvPr/>
        </p:nvPicPr>
        <p:blipFill>
          <a:blip r:embed="rId2"/>
          <a:stretch>
            <a:fillRect/>
          </a:stretch>
        </p:blipFill>
        <p:spPr>
          <a:xfrm>
            <a:off x="8044354" y="2226721"/>
            <a:ext cx="3606836" cy="2404557"/>
          </a:xfrm>
          <a:prstGeom prst="rect">
            <a:avLst/>
          </a:prstGeom>
        </p:spPr>
      </p:pic>
    </p:spTree>
    <p:extLst>
      <p:ext uri="{BB962C8B-B14F-4D97-AF65-F5344CB8AC3E}">
        <p14:creationId xmlns:p14="http://schemas.microsoft.com/office/powerpoint/2010/main" val="522930019"/>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altLang="en-US" dirty="0">
                <a:latin typeface="Arial" panose="020B0604020202020204" pitchFamily="34" charset="0"/>
                <a:cs typeface="Arial" panose="020B0604020202020204" pitchFamily="34" charset="0"/>
              </a:rPr>
              <a:t>Food assurance schemes</a:t>
            </a:r>
            <a:br>
              <a:rPr lang="en-GB" altLang="en-US" dirty="0">
                <a:latin typeface="Arial" panose="020B0604020202020204" pitchFamily="34" charset="0"/>
                <a:cs typeface="Arial" panose="020B0604020202020204" pitchFamily="34" charset="0"/>
              </a:rPr>
            </a:br>
            <a:endParaRPr lang="en-GB" dirty="0"/>
          </a:p>
        </p:txBody>
      </p:sp>
      <p:sp>
        <p:nvSpPr>
          <p:cNvPr id="3" name="Subtitle 2"/>
          <p:cNvSpPr>
            <a:spLocks noGrp="1"/>
          </p:cNvSpPr>
          <p:nvPr>
            <p:ph type="subTitle" idx="1"/>
          </p:nvPr>
        </p:nvSpPr>
        <p:spPr>
          <a:xfrm>
            <a:off x="1169276" y="2571092"/>
            <a:ext cx="6774574" cy="3600000"/>
          </a:xfrm>
        </p:spPr>
        <p:txBody>
          <a:bodyPr/>
          <a:lstStyle/>
          <a:p>
            <a:pPr marL="0" indent="0" algn="just">
              <a:spcBef>
                <a:spcPct val="0"/>
              </a:spcBef>
              <a:buNone/>
            </a:pPr>
            <a:r>
              <a:rPr lang="en-GB" altLang="en-US" dirty="0">
                <a:latin typeface="Arial" panose="020B0604020202020204" pitchFamily="34" charset="0"/>
                <a:cs typeface="Arial" panose="020B0604020202020204" pitchFamily="34" charset="0"/>
              </a:rPr>
              <a:t>The leading food assurance schemes aim to define the standards that most producers in the sector should meet. </a:t>
            </a:r>
          </a:p>
          <a:p>
            <a:pPr marL="0" indent="0" algn="just">
              <a:spcBef>
                <a:spcPct val="0"/>
              </a:spcBef>
              <a:buNone/>
            </a:pPr>
            <a:endParaRPr lang="en-GB" altLang="en-US" dirty="0">
              <a:latin typeface="Arial" panose="020B0604020202020204" pitchFamily="34" charset="0"/>
              <a:cs typeface="Arial" panose="020B0604020202020204" pitchFamily="34" charset="0"/>
            </a:endParaRPr>
          </a:p>
          <a:p>
            <a:pPr marL="0" indent="0" algn="just">
              <a:spcBef>
                <a:spcPct val="0"/>
              </a:spcBef>
              <a:buNone/>
            </a:pPr>
            <a:r>
              <a:rPr lang="en-GB" altLang="en-US" dirty="0">
                <a:latin typeface="Arial" panose="020B0604020202020204" pitchFamily="34" charset="0"/>
                <a:cs typeface="Arial" panose="020B0604020202020204" pitchFamily="34" charset="0"/>
              </a:rPr>
              <a:t>Over time, these schemes intend to raise standards to improve the overall standard of the entire sector.</a:t>
            </a:r>
          </a:p>
          <a:p>
            <a:pPr marL="0" indent="0" algn="just">
              <a:buNone/>
            </a:pPr>
            <a:endParaRPr lang="en-GB" dirty="0"/>
          </a:p>
        </p:txBody>
      </p:sp>
      <p:pic>
        <p:nvPicPr>
          <p:cNvPr id="13" name="Picture 12" descr="A label on a bottle&#10;&#10;Description automatically generated">
            <a:extLst>
              <a:ext uri="{FF2B5EF4-FFF2-40B4-BE49-F238E27FC236}">
                <a16:creationId xmlns:a16="http://schemas.microsoft.com/office/drawing/2014/main" id="{A6DB980B-BBA5-8A32-AC8E-22E9774170F1}"/>
              </a:ext>
            </a:extLst>
          </p:cNvPr>
          <p:cNvPicPr>
            <a:picLocks noChangeAspect="1"/>
          </p:cNvPicPr>
          <p:nvPr/>
        </p:nvPicPr>
        <p:blipFill>
          <a:blip r:embed="rId2"/>
          <a:stretch>
            <a:fillRect/>
          </a:stretch>
        </p:blipFill>
        <p:spPr>
          <a:xfrm>
            <a:off x="8574683" y="2155256"/>
            <a:ext cx="2907454" cy="1938303"/>
          </a:xfrm>
          <a:prstGeom prst="rect">
            <a:avLst/>
          </a:prstGeom>
        </p:spPr>
      </p:pic>
      <p:pic>
        <p:nvPicPr>
          <p:cNvPr id="14" name="Picture 13" descr="A close up of a package of meat&#10;&#10;Description automatically generated">
            <a:extLst>
              <a:ext uri="{FF2B5EF4-FFF2-40B4-BE49-F238E27FC236}">
                <a16:creationId xmlns:a16="http://schemas.microsoft.com/office/drawing/2014/main" id="{4A5AEC7A-8105-371D-89FC-7680B5C086F5}"/>
              </a:ext>
            </a:extLst>
          </p:cNvPr>
          <p:cNvPicPr>
            <a:picLocks noChangeAspect="1"/>
          </p:cNvPicPr>
          <p:nvPr/>
        </p:nvPicPr>
        <p:blipFill>
          <a:blip r:embed="rId3"/>
          <a:stretch>
            <a:fillRect/>
          </a:stretch>
        </p:blipFill>
        <p:spPr>
          <a:xfrm>
            <a:off x="8574684" y="4325051"/>
            <a:ext cx="2907453" cy="1938302"/>
          </a:xfrm>
          <a:prstGeom prst="rect">
            <a:avLst/>
          </a:prstGeom>
        </p:spPr>
      </p:pic>
    </p:spTree>
    <p:extLst>
      <p:ext uri="{BB962C8B-B14F-4D97-AF65-F5344CB8AC3E}">
        <p14:creationId xmlns:p14="http://schemas.microsoft.com/office/powerpoint/2010/main" val="3527848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a:t>
            </a:r>
          </a:p>
        </p:txBody>
      </p:sp>
      <p:sp>
        <p:nvSpPr>
          <p:cNvPr id="3" name="Subtitle 2"/>
          <p:cNvSpPr>
            <a:spLocks noGrp="1"/>
          </p:cNvSpPr>
          <p:nvPr>
            <p:ph type="subTitle" idx="1"/>
          </p:nvPr>
        </p:nvSpPr>
        <p:spPr>
          <a:xfrm>
            <a:off x="1169276" y="2571092"/>
            <a:ext cx="6812674" cy="3600000"/>
          </a:xfrm>
        </p:spPr>
        <p:txBody>
          <a:bodyPr/>
          <a:lstStyle/>
          <a:p>
            <a:pPr marL="0" indent="0">
              <a:buNone/>
            </a:pPr>
            <a:r>
              <a:rPr lang="en-GB" altLang="en-US" dirty="0">
                <a:latin typeface="Arial" panose="020B0604020202020204" pitchFamily="34" charset="0"/>
                <a:cs typeface="Arial" panose="020B0604020202020204" pitchFamily="34" charset="0"/>
              </a:rPr>
              <a:t>Red Tractor is an independent UK whole chain food assurance scheme which assures high standards of food safety, animal welfare and environmental protection from farm to pack. </a:t>
            </a:r>
          </a:p>
          <a:p>
            <a:pPr marL="0" indent="0" algn="just">
              <a:buNone/>
            </a:pPr>
            <a:endParaRPr lang="en-GB" dirty="0"/>
          </a:p>
        </p:txBody>
      </p:sp>
      <p:pic>
        <p:nvPicPr>
          <p:cNvPr id="4" name="Picture 3"/>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41082" y="2283798"/>
            <a:ext cx="1848192" cy="2463907"/>
          </a:xfrm>
          <a:prstGeom prst="rect">
            <a:avLst/>
          </a:prstGeom>
        </p:spPr>
      </p:pic>
    </p:spTree>
    <p:extLst>
      <p:ext uri="{BB962C8B-B14F-4D97-AF65-F5344CB8AC3E}">
        <p14:creationId xmlns:p14="http://schemas.microsoft.com/office/powerpoint/2010/main" val="75093662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Northern Ireland Beef and Lamb Farm Quality</a:t>
            </a:r>
            <a:br>
              <a:rPr lang="en-GB" dirty="0"/>
            </a:br>
            <a:r>
              <a:rPr lang="en-GB" dirty="0"/>
              <a:t>Assurance</a:t>
            </a:r>
            <a:br>
              <a:rPr lang="en-GB" dirty="0"/>
            </a:br>
            <a:endParaRPr lang="en-GB" dirty="0"/>
          </a:p>
        </p:txBody>
      </p:sp>
      <p:sp>
        <p:nvSpPr>
          <p:cNvPr id="3" name="Subtitle 2"/>
          <p:cNvSpPr>
            <a:spLocks noGrp="1"/>
          </p:cNvSpPr>
          <p:nvPr>
            <p:ph type="subTitle" idx="1"/>
          </p:nvPr>
        </p:nvSpPr>
        <p:spPr>
          <a:xfrm>
            <a:off x="1169274" y="2817980"/>
            <a:ext cx="7231774" cy="3600000"/>
          </a:xfrm>
        </p:spPr>
        <p:txBody>
          <a:bodyPr/>
          <a:lstStyle/>
          <a:p>
            <a:pPr marL="0" indent="0">
              <a:spcBef>
                <a:spcPct val="0"/>
              </a:spcBef>
              <a:buNone/>
            </a:pPr>
            <a:r>
              <a:rPr lang="en-GB" altLang="en-US" sz="2000" dirty="0">
                <a:latin typeface="Arial" panose="020B0604020202020204" pitchFamily="34" charset="0"/>
                <a:cs typeface="Arial" panose="020B0604020202020204" pitchFamily="34" charset="0"/>
              </a:rPr>
              <a:t>The Northern Ireland Beef &amp; Lamb Farm Quality Assurance Scheme was developed to give consumers assurances about the farm end of the production chain of their food. </a:t>
            </a:r>
          </a:p>
          <a:p>
            <a:pPr marL="0" indent="0">
              <a:spcBef>
                <a:spcPct val="0"/>
              </a:spcBef>
              <a:buNone/>
            </a:pP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altLang="en-US" sz="2000" dirty="0">
                <a:latin typeface="Arial" panose="020B0604020202020204" pitchFamily="34" charset="0"/>
                <a:cs typeface="Arial" panose="020B0604020202020204" pitchFamily="34" charset="0"/>
              </a:rPr>
              <a:t>It is about farm quality – the quality of the production methods used, the quality of care for animals which is practiced, the quality of the farm environment, and above all the quality of concern for the customer in producing beef and lamb which is wholesome, safe and free from unnatural substances.</a:t>
            </a:r>
          </a:p>
          <a:p>
            <a:pPr marL="0" indent="0" algn="just">
              <a:spcBef>
                <a:spcPct val="0"/>
              </a:spcBef>
              <a:buNone/>
            </a:pPr>
            <a:endParaRPr lang="en-GB" altLang="en-US" dirty="0"/>
          </a:p>
          <a:p>
            <a:pPr marL="0" indent="0" algn="just">
              <a:buNone/>
            </a:pPr>
            <a:endParaRPr lang="en-GB" dirty="0"/>
          </a:p>
        </p:txBody>
      </p:sp>
      <p:pic>
        <p:nvPicPr>
          <p:cNvPr id="4" name="Picture 3" descr="https://www.lmcni.com/site/wp-content/uploads/2015/04/FQA-logo.jpg"/>
          <p:cNvPicPr>
            <a:picLocks noChangeAspect="1" noChangeArrowheads="1"/>
          </p:cNvPicPr>
          <p:nvPr/>
        </p:nvPicPr>
        <p:blipFill rotWithShape="1">
          <a:blip r:embed="rId2">
            <a:extLst>
              <a:ext uri="{28A0092B-C50C-407E-A947-70E740481C1C}">
                <a14:useLocalDpi xmlns:a14="http://schemas.microsoft.com/office/drawing/2010/main" val="0"/>
              </a:ext>
            </a:extLst>
          </a:blip>
          <a:srcRect l="14837" t="5921" r="12774" b="7616"/>
          <a:stretch/>
        </p:blipFill>
        <p:spPr bwMode="auto">
          <a:xfrm>
            <a:off x="9233683" y="2757056"/>
            <a:ext cx="2030062" cy="17203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78745305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169273" y="2200582"/>
            <a:ext cx="9341072"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Protected Geographical Indication (PGI)</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PGI emphasises the relationship between the specific geographic region and the name of the product, where a particular quality, reputation or other characteristic is essentially attributable to its geographical origin. For most products, at least one of the stages of production, processing or preparation takes place in the region.</a:t>
            </a:r>
          </a:p>
          <a:p>
            <a:pPr marL="0" indent="0" algn="just">
              <a:spcBef>
                <a:spcPct val="0"/>
              </a:spcBef>
              <a:buNone/>
            </a:pPr>
            <a:endParaRPr lang="en-GB" altLang="en-US" sz="2000" dirty="0">
              <a:latin typeface="Arial" panose="020B0604020202020204" pitchFamily="34" charset="0"/>
              <a:cs typeface="Arial" panose="020B0604020202020204" pitchFamily="34" charset="0"/>
            </a:endParaRPr>
          </a:p>
        </p:txBody>
      </p:sp>
      <p:pic>
        <p:nvPicPr>
          <p:cNvPr id="4"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111496" y="4340560"/>
            <a:ext cx="3080293" cy="11870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 name="Picture 10" descr="Image result for quality meats scotland"/>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093302" y="4340560"/>
            <a:ext cx="3774909" cy="10066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Title 1"/>
          <p:cNvSpPr>
            <a:spLocks noGrp="1"/>
          </p:cNvSpPr>
          <p:nvPr>
            <p:ph type="ctrTitle"/>
          </p:nvPr>
        </p:nvSpPr>
        <p:spPr>
          <a:xfrm>
            <a:off x="1169274" y="1291446"/>
            <a:ext cx="9720000" cy="720000"/>
          </a:xfrm>
        </p:spPr>
        <p:txBody>
          <a:bodyPr/>
          <a:lstStyle/>
          <a:p>
            <a:r>
              <a:rPr lang="en-GB" dirty="0"/>
              <a:t>Assurance schemes</a:t>
            </a:r>
          </a:p>
        </p:txBody>
      </p:sp>
      <p:sp>
        <p:nvSpPr>
          <p:cNvPr id="2" name="TextBox 1">
            <a:hlinkClick r:id="rId4"/>
          </p:cNvPr>
          <p:cNvSpPr txBox="1"/>
          <p:nvPr/>
        </p:nvSpPr>
        <p:spPr>
          <a:xfrm>
            <a:off x="420624" y="6550223"/>
            <a:ext cx="469087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4"/>
              </a:rPr>
              <a:t>EU quality schemes</a:t>
            </a:r>
            <a:endParaRPr lang="en-GB" sz="1400" dirty="0">
              <a:latin typeface="Arial" panose="020B0604020202020204" pitchFamily="34" charset="0"/>
              <a:cs typeface="Arial" panose="020B0604020202020204" pitchFamily="34" charset="0"/>
            </a:endParaRPr>
          </a:p>
        </p:txBody>
      </p:sp>
      <p:pic>
        <p:nvPicPr>
          <p:cNvPr id="9" name="Picture 8"/>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8616084" y="4405985"/>
            <a:ext cx="2755270" cy="1056187"/>
          </a:xfrm>
          <a:prstGeom prst="rect">
            <a:avLst/>
          </a:prstGeom>
        </p:spPr>
      </p:pic>
      <p:sp>
        <p:nvSpPr>
          <p:cNvPr id="10" name="TextBox 9"/>
          <p:cNvSpPr txBox="1"/>
          <p:nvPr/>
        </p:nvSpPr>
        <p:spPr>
          <a:xfrm>
            <a:off x="4142232" y="6550222"/>
            <a:ext cx="4233672" cy="307777"/>
          </a:xfrm>
          <a:prstGeom prst="rect">
            <a:avLst/>
          </a:prstGeom>
          <a:noFill/>
        </p:spPr>
        <p:txBody>
          <a:bodyPr wrap="square" rtlCol="0">
            <a:spAutoFit/>
          </a:bodyPr>
          <a:lstStyle/>
          <a:p>
            <a:r>
              <a:rPr lang="en-GB" sz="1400" dirty="0">
                <a:latin typeface="Arial" panose="020B0604020202020204" pitchFamily="34" charset="0"/>
                <a:cs typeface="Arial" panose="020B0604020202020204" pitchFamily="34" charset="0"/>
                <a:hlinkClick r:id="rId6"/>
              </a:rPr>
              <a:t>UK registered protected name products</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09005865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AA697C-D5A8-1A8F-167C-535EAB77F0F7}"/>
              </a:ext>
            </a:extLst>
          </p:cNvPr>
          <p:cNvSpPr>
            <a:spLocks noGrp="1"/>
          </p:cNvSpPr>
          <p:nvPr>
            <p:ph type="ctrTitle"/>
          </p:nvPr>
        </p:nvSpPr>
        <p:spPr/>
        <p:txBody>
          <a:bodyPr/>
          <a:lstStyle/>
          <a:p>
            <a:r>
              <a:rPr lang="en-GB" dirty="0"/>
              <a:t>Assurance schemes</a:t>
            </a:r>
          </a:p>
        </p:txBody>
      </p:sp>
      <p:sp>
        <p:nvSpPr>
          <p:cNvPr id="3" name="Subtitle 2">
            <a:extLst>
              <a:ext uri="{FF2B5EF4-FFF2-40B4-BE49-F238E27FC236}">
                <a16:creationId xmlns:a16="http://schemas.microsoft.com/office/drawing/2014/main" id="{FB1E0417-A118-3AAA-7ED4-482FD367340C}"/>
              </a:ext>
            </a:extLst>
          </p:cNvPr>
          <p:cNvSpPr>
            <a:spLocks noGrp="1"/>
          </p:cNvSpPr>
          <p:nvPr>
            <p:ph type="subTitle" idx="1"/>
          </p:nvPr>
        </p:nvSpPr>
        <p:spPr>
          <a:xfrm>
            <a:off x="1169275" y="2571092"/>
            <a:ext cx="7817069" cy="3600000"/>
          </a:xfrm>
        </p:spPr>
        <p:txBody>
          <a:bodyPr/>
          <a:lstStyle/>
          <a:p>
            <a:pPr marL="0" indent="0">
              <a:spcBef>
                <a:spcPct val="0"/>
              </a:spcBef>
              <a:buNone/>
            </a:pPr>
            <a:r>
              <a:rPr lang="en-GB" altLang="en-US" sz="2000" b="1" dirty="0">
                <a:latin typeface="Arial" panose="020B0604020202020204" pitchFamily="34" charset="0"/>
                <a:cs typeface="Arial" panose="020B0604020202020204" pitchFamily="34" charset="0"/>
              </a:rPr>
              <a:t>Traditional Speciality Guaranteed (TSG)</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Traditional speciality guaranteed (TSG) highlights the traditional aspects such as the way the product is made or its composition, without being linked to a specific geographical area. The name of a product being registered as a TSG protects it against falsification and misuse.</a:t>
            </a:r>
          </a:p>
          <a:p>
            <a:pPr marL="0" indent="0">
              <a:spcBef>
                <a:spcPct val="0"/>
              </a:spcBef>
              <a:buNone/>
            </a:pPr>
            <a:endParaRPr lang="en-GB" altLang="en-US" sz="2000" b="1" dirty="0">
              <a:latin typeface="Arial" panose="020B0604020202020204" pitchFamily="34" charset="0"/>
              <a:cs typeface="Arial" panose="020B0604020202020204" pitchFamily="34" charset="0"/>
            </a:endParaRPr>
          </a:p>
          <a:p>
            <a:pPr marL="0" indent="0">
              <a:spcBef>
                <a:spcPct val="0"/>
              </a:spcBef>
              <a:buNone/>
            </a:pPr>
            <a:r>
              <a:rPr lang="en-GB" altLang="en-US" sz="2000" b="1" dirty="0">
                <a:latin typeface="Arial" panose="020B0604020202020204" pitchFamily="34" charset="0"/>
                <a:cs typeface="Arial" panose="020B0604020202020204" pitchFamily="34" charset="0"/>
              </a:rPr>
              <a:t>Protected Designation of Origin (PDO)</a:t>
            </a:r>
            <a:endParaRPr lang="en-GB" altLang="en-US" sz="2000" dirty="0">
              <a:latin typeface="Arial" panose="020B0604020202020204" pitchFamily="34" charset="0"/>
              <a:cs typeface="Arial" panose="020B0604020202020204" pitchFamily="34" charset="0"/>
            </a:endParaRPr>
          </a:p>
          <a:p>
            <a:pPr marL="0" indent="0">
              <a:spcBef>
                <a:spcPct val="0"/>
              </a:spcBef>
              <a:buNone/>
            </a:pPr>
            <a:r>
              <a:rPr lang="en-GB" sz="2000" dirty="0"/>
              <a:t>Product names registered as PDO are those that have the strongest links to the place in which they are made. Every part of the production, processing and preparation process must take place in the specific region.</a:t>
            </a:r>
          </a:p>
          <a:p>
            <a:endParaRPr lang="en-GB" dirty="0"/>
          </a:p>
        </p:txBody>
      </p:sp>
      <p:pic>
        <p:nvPicPr>
          <p:cNvPr id="4" name="Picture 3" descr="https://encrypted-tbn1.gstatic.com/images?q=tbn:ANd9GcTqgDoWJxwKCSRKk_2rbpg1xj4kbGTuDSoJWM4Zd_yuxJorhJ8V3Q">
            <a:extLst>
              <a:ext uri="{FF2B5EF4-FFF2-40B4-BE49-F238E27FC236}">
                <a16:creationId xmlns:a16="http://schemas.microsoft.com/office/drawing/2014/main" id="{43A09A6F-0B7E-509F-C000-E1F05BF914D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79965" y="2616004"/>
            <a:ext cx="1425515" cy="13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4" descr="https://upload.wikimedia.org/wikipedia/en/thumb/e/e9/PDO-Logo.svg/198px-PDO-Logo.svg.png">
            <a:extLst>
              <a:ext uri="{FF2B5EF4-FFF2-40B4-BE49-F238E27FC236}">
                <a16:creationId xmlns:a16="http://schemas.microsoft.com/office/drawing/2014/main" id="{B0916E1F-357D-5018-DCB0-68461CD6E830}"/>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877465" y="4543115"/>
            <a:ext cx="1360103" cy="13501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96854736"/>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LEAF Marque</a:t>
            </a:r>
          </a:p>
        </p:txBody>
      </p:sp>
      <p:sp>
        <p:nvSpPr>
          <p:cNvPr id="3" name="Subtitle 2"/>
          <p:cNvSpPr>
            <a:spLocks noGrp="1"/>
          </p:cNvSpPr>
          <p:nvPr>
            <p:ph type="subTitle" idx="1"/>
          </p:nvPr>
        </p:nvSpPr>
        <p:spPr>
          <a:xfrm>
            <a:off x="1169276" y="2571092"/>
            <a:ext cx="6812674" cy="3600000"/>
          </a:xfrm>
        </p:spPr>
        <p:txBody>
          <a:bodyPr/>
          <a:lstStyle/>
          <a:p>
            <a:pPr marL="0" indent="0">
              <a:buFont typeface="Arial" panose="020B0604020202020204" pitchFamily="34" charset="0"/>
              <a:buNone/>
              <a:defRPr/>
            </a:pPr>
            <a:r>
              <a:rPr lang="en-GB" dirty="0">
                <a:latin typeface="Arial" panose="020B0604020202020204" pitchFamily="34" charset="0"/>
                <a:cs typeface="Arial" panose="020B0604020202020204" pitchFamily="34" charset="0"/>
              </a:rPr>
              <a:t>LEAF Marque is an environmental assurance system     recognising sustainably farmed products. The Standards cover:</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soil and water management;</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pollution control;</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crop health;</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animal welfare;</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community engagement;</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energy efficiency;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landscape and nature conservation.</a:t>
            </a:r>
          </a:p>
          <a:p>
            <a:pPr marL="0" indent="0">
              <a:buNone/>
            </a:pPr>
            <a:endParaRPr lang="en-GB" dirty="0"/>
          </a:p>
        </p:txBody>
      </p:sp>
      <p:pic>
        <p:nvPicPr>
          <p:cNvPr id="4" name="Picture 3" descr="Image result for leaf marque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154555" y="2931309"/>
            <a:ext cx="3333750" cy="22193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11076079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The British Lion mark</a:t>
            </a:r>
          </a:p>
        </p:txBody>
      </p:sp>
      <p:sp>
        <p:nvSpPr>
          <p:cNvPr id="3" name="Subtitle 2"/>
          <p:cNvSpPr>
            <a:spLocks noGrp="1"/>
          </p:cNvSpPr>
          <p:nvPr>
            <p:ph type="subTitle" idx="1"/>
          </p:nvPr>
        </p:nvSpPr>
        <p:spPr>
          <a:xfrm>
            <a:off x="1169276" y="2571092"/>
            <a:ext cx="68126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A quality code of practice that ensures eggs have been produced to the highest standards of food safety. </a:t>
            </a:r>
          </a:p>
          <a:p>
            <a:pPr marL="0" indent="0">
              <a:spcBef>
                <a:spcPct val="0"/>
              </a:spcBef>
              <a:buNone/>
            </a:pPr>
            <a:endParaRPr lang="en-GB" altLang="en-US" b="1"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 code covers the entire production chain and ensures strict food safety controls including the guarantee that all hens are vaccinated against Salmonella and a ‘passport’ system ensuring that all hens, eggs and feed are fully traceable</a:t>
            </a:r>
            <a:r>
              <a:rPr lang="en-GB" altLang="en-US" dirty="0"/>
              <a:t>.</a:t>
            </a:r>
            <a:endParaRPr lang="en-US" altLang="en-US" dirty="0"/>
          </a:p>
          <a:p>
            <a:pPr marL="0" indent="0" algn="just">
              <a:buNone/>
            </a:pPr>
            <a:endParaRPr lang="en-GB" dirty="0"/>
          </a:p>
        </p:txBody>
      </p:sp>
      <p:sp>
        <p:nvSpPr>
          <p:cNvPr id="4" name="Freeform 10"/>
          <p:cNvSpPr>
            <a:spLocks/>
          </p:cNvSpPr>
          <p:nvPr/>
        </p:nvSpPr>
        <p:spPr bwMode="auto">
          <a:xfrm>
            <a:off x="8849711" y="2552699"/>
            <a:ext cx="2039564" cy="2021504"/>
          </a:xfrm>
          <a:custGeom>
            <a:avLst/>
            <a:gdLst/>
            <a:ahLst/>
            <a:cxnLst>
              <a:cxn ang="0">
                <a:pos x="2337" y="2"/>
              </a:cxn>
              <a:cxn ang="0">
                <a:pos x="2537" y="22"/>
              </a:cxn>
              <a:cxn ang="0">
                <a:pos x="2721" y="63"/>
              </a:cxn>
              <a:cxn ang="0">
                <a:pos x="2887" y="128"/>
              </a:cxn>
              <a:cxn ang="0">
                <a:pos x="3030" y="220"/>
              </a:cxn>
              <a:cxn ang="0">
                <a:pos x="3147" y="339"/>
              </a:cxn>
              <a:cxn ang="0">
                <a:pos x="3232" y="491"/>
              </a:cxn>
              <a:cxn ang="0">
                <a:pos x="3270" y="614"/>
              </a:cxn>
              <a:cxn ang="0">
                <a:pos x="3277" y="661"/>
              </a:cxn>
              <a:cxn ang="0">
                <a:pos x="3288" y="756"/>
              </a:cxn>
              <a:cxn ang="0">
                <a:pos x="3300" y="893"/>
              </a:cxn>
              <a:cxn ang="0">
                <a:pos x="3308" y="1065"/>
              </a:cxn>
              <a:cxn ang="0">
                <a:pos x="3309" y="1262"/>
              </a:cxn>
              <a:cxn ang="0">
                <a:pos x="3298" y="1478"/>
              </a:cxn>
              <a:cxn ang="0">
                <a:pos x="3271" y="1703"/>
              </a:cxn>
              <a:cxn ang="0">
                <a:pos x="3242" y="1859"/>
              </a:cxn>
              <a:cxn ang="0">
                <a:pos x="3236" y="1910"/>
              </a:cxn>
              <a:cxn ang="0">
                <a:pos x="3215" y="2011"/>
              </a:cxn>
              <a:cxn ang="0">
                <a:pos x="3174" y="2153"/>
              </a:cxn>
              <a:cxn ang="0">
                <a:pos x="3105" y="2323"/>
              </a:cxn>
              <a:cxn ang="0">
                <a:pos x="3000" y="2512"/>
              </a:cxn>
              <a:cxn ang="0">
                <a:pos x="2878" y="2676"/>
              </a:cxn>
              <a:cxn ang="0">
                <a:pos x="2778" y="2790"/>
              </a:cxn>
              <a:cxn ang="0">
                <a:pos x="2664" y="2911"/>
              </a:cxn>
              <a:cxn ang="0">
                <a:pos x="2532" y="3033"/>
              </a:cxn>
              <a:cxn ang="0">
                <a:pos x="2381" y="3150"/>
              </a:cxn>
              <a:cxn ang="0">
                <a:pos x="2207" y="3255"/>
              </a:cxn>
              <a:cxn ang="0">
                <a:pos x="2008" y="3342"/>
              </a:cxn>
              <a:cxn ang="0">
                <a:pos x="1781" y="3405"/>
              </a:cxn>
              <a:cxn ang="0">
                <a:pos x="1524" y="3435"/>
              </a:cxn>
              <a:cxn ang="0">
                <a:pos x="1273" y="3425"/>
              </a:cxn>
              <a:cxn ang="0">
                <a:pos x="1054" y="3370"/>
              </a:cxn>
              <a:cxn ang="0">
                <a:pos x="856" y="3274"/>
              </a:cxn>
              <a:cxn ang="0">
                <a:pos x="679" y="3143"/>
              </a:cxn>
              <a:cxn ang="0">
                <a:pos x="524" y="2984"/>
              </a:cxn>
              <a:cxn ang="0">
                <a:pos x="389" y="2805"/>
              </a:cxn>
              <a:cxn ang="0">
                <a:pos x="274" y="2613"/>
              </a:cxn>
              <a:cxn ang="0">
                <a:pos x="180" y="2412"/>
              </a:cxn>
              <a:cxn ang="0">
                <a:pos x="107" y="2211"/>
              </a:cxn>
              <a:cxn ang="0">
                <a:pos x="52" y="2016"/>
              </a:cxn>
              <a:cxn ang="0">
                <a:pos x="17" y="1834"/>
              </a:cxn>
              <a:cxn ang="0">
                <a:pos x="1" y="1672"/>
              </a:cxn>
              <a:cxn ang="0">
                <a:pos x="8" y="1494"/>
              </a:cxn>
              <a:cxn ang="0">
                <a:pos x="50" y="1295"/>
              </a:cxn>
              <a:cxn ang="0">
                <a:pos x="130" y="1091"/>
              </a:cxn>
              <a:cxn ang="0">
                <a:pos x="244" y="890"/>
              </a:cxn>
              <a:cxn ang="0">
                <a:pos x="396" y="698"/>
              </a:cxn>
              <a:cxn ang="0">
                <a:pos x="583" y="519"/>
              </a:cxn>
              <a:cxn ang="0">
                <a:pos x="807" y="359"/>
              </a:cxn>
              <a:cxn ang="0">
                <a:pos x="1066" y="225"/>
              </a:cxn>
              <a:cxn ang="0">
                <a:pos x="1361" y="121"/>
              </a:cxn>
              <a:cxn ang="0">
                <a:pos x="1614" y="65"/>
              </a:cxn>
              <a:cxn ang="0">
                <a:pos x="1835" y="28"/>
              </a:cxn>
              <a:cxn ang="0">
                <a:pos x="2126" y="2"/>
              </a:cxn>
            </a:cxnLst>
            <a:rect l="0" t="0" r="r" b="b"/>
            <a:pathLst>
              <a:path w="3310" h="3437">
                <a:moveTo>
                  <a:pt x="2198" y="0"/>
                </a:moveTo>
                <a:lnTo>
                  <a:pt x="2268" y="0"/>
                </a:lnTo>
                <a:lnTo>
                  <a:pt x="2337" y="2"/>
                </a:lnTo>
                <a:lnTo>
                  <a:pt x="2405" y="6"/>
                </a:lnTo>
                <a:lnTo>
                  <a:pt x="2472" y="12"/>
                </a:lnTo>
                <a:lnTo>
                  <a:pt x="2537" y="22"/>
                </a:lnTo>
                <a:lnTo>
                  <a:pt x="2600" y="32"/>
                </a:lnTo>
                <a:lnTo>
                  <a:pt x="2662" y="46"/>
                </a:lnTo>
                <a:lnTo>
                  <a:pt x="2721" y="63"/>
                </a:lnTo>
                <a:lnTo>
                  <a:pt x="2779" y="82"/>
                </a:lnTo>
                <a:lnTo>
                  <a:pt x="2835" y="104"/>
                </a:lnTo>
                <a:lnTo>
                  <a:pt x="2887" y="128"/>
                </a:lnTo>
                <a:lnTo>
                  <a:pt x="2937" y="155"/>
                </a:lnTo>
                <a:lnTo>
                  <a:pt x="2985" y="185"/>
                </a:lnTo>
                <a:lnTo>
                  <a:pt x="3030" y="220"/>
                </a:lnTo>
                <a:lnTo>
                  <a:pt x="3072" y="257"/>
                </a:lnTo>
                <a:lnTo>
                  <a:pt x="3111" y="296"/>
                </a:lnTo>
                <a:lnTo>
                  <a:pt x="3147" y="339"/>
                </a:lnTo>
                <a:lnTo>
                  <a:pt x="3178" y="386"/>
                </a:lnTo>
                <a:lnTo>
                  <a:pt x="3206" y="437"/>
                </a:lnTo>
                <a:lnTo>
                  <a:pt x="3232" y="491"/>
                </a:lnTo>
                <a:lnTo>
                  <a:pt x="3253" y="549"/>
                </a:lnTo>
                <a:lnTo>
                  <a:pt x="3269" y="611"/>
                </a:lnTo>
                <a:lnTo>
                  <a:pt x="3270" y="614"/>
                </a:lnTo>
                <a:lnTo>
                  <a:pt x="3271" y="623"/>
                </a:lnTo>
                <a:lnTo>
                  <a:pt x="3273" y="639"/>
                </a:lnTo>
                <a:lnTo>
                  <a:pt x="3277" y="661"/>
                </a:lnTo>
                <a:lnTo>
                  <a:pt x="3280" y="687"/>
                </a:lnTo>
                <a:lnTo>
                  <a:pt x="3284" y="720"/>
                </a:lnTo>
                <a:lnTo>
                  <a:pt x="3288" y="756"/>
                </a:lnTo>
                <a:lnTo>
                  <a:pt x="3292" y="798"/>
                </a:lnTo>
                <a:lnTo>
                  <a:pt x="3297" y="844"/>
                </a:lnTo>
                <a:lnTo>
                  <a:pt x="3300" y="893"/>
                </a:lnTo>
                <a:lnTo>
                  <a:pt x="3304" y="948"/>
                </a:lnTo>
                <a:lnTo>
                  <a:pt x="3306" y="1004"/>
                </a:lnTo>
                <a:lnTo>
                  <a:pt x="3308" y="1065"/>
                </a:lnTo>
                <a:lnTo>
                  <a:pt x="3310" y="1128"/>
                </a:lnTo>
                <a:lnTo>
                  <a:pt x="3310" y="1194"/>
                </a:lnTo>
                <a:lnTo>
                  <a:pt x="3309" y="1262"/>
                </a:lnTo>
                <a:lnTo>
                  <a:pt x="3307" y="1332"/>
                </a:lnTo>
                <a:lnTo>
                  <a:pt x="3303" y="1405"/>
                </a:lnTo>
                <a:lnTo>
                  <a:pt x="3298" y="1478"/>
                </a:lnTo>
                <a:lnTo>
                  <a:pt x="3291" y="1552"/>
                </a:lnTo>
                <a:lnTo>
                  <a:pt x="3282" y="1628"/>
                </a:lnTo>
                <a:lnTo>
                  <a:pt x="3271" y="1703"/>
                </a:lnTo>
                <a:lnTo>
                  <a:pt x="3258" y="1780"/>
                </a:lnTo>
                <a:lnTo>
                  <a:pt x="3242" y="1856"/>
                </a:lnTo>
                <a:lnTo>
                  <a:pt x="3242" y="1859"/>
                </a:lnTo>
                <a:lnTo>
                  <a:pt x="3241" y="1870"/>
                </a:lnTo>
                <a:lnTo>
                  <a:pt x="3239" y="1888"/>
                </a:lnTo>
                <a:lnTo>
                  <a:pt x="3236" y="1910"/>
                </a:lnTo>
                <a:lnTo>
                  <a:pt x="3231" y="1939"/>
                </a:lnTo>
                <a:lnTo>
                  <a:pt x="3223" y="1972"/>
                </a:lnTo>
                <a:lnTo>
                  <a:pt x="3215" y="2011"/>
                </a:lnTo>
                <a:lnTo>
                  <a:pt x="3203" y="2054"/>
                </a:lnTo>
                <a:lnTo>
                  <a:pt x="3190" y="2101"/>
                </a:lnTo>
                <a:lnTo>
                  <a:pt x="3174" y="2153"/>
                </a:lnTo>
                <a:lnTo>
                  <a:pt x="3154" y="2207"/>
                </a:lnTo>
                <a:lnTo>
                  <a:pt x="3131" y="2264"/>
                </a:lnTo>
                <a:lnTo>
                  <a:pt x="3105" y="2323"/>
                </a:lnTo>
                <a:lnTo>
                  <a:pt x="3073" y="2384"/>
                </a:lnTo>
                <a:lnTo>
                  <a:pt x="3039" y="2447"/>
                </a:lnTo>
                <a:lnTo>
                  <a:pt x="3000" y="2512"/>
                </a:lnTo>
                <a:lnTo>
                  <a:pt x="2956" y="2577"/>
                </a:lnTo>
                <a:lnTo>
                  <a:pt x="2908" y="2642"/>
                </a:lnTo>
                <a:lnTo>
                  <a:pt x="2878" y="2676"/>
                </a:lnTo>
                <a:lnTo>
                  <a:pt x="2846" y="2713"/>
                </a:lnTo>
                <a:lnTo>
                  <a:pt x="2813" y="2751"/>
                </a:lnTo>
                <a:lnTo>
                  <a:pt x="2778" y="2790"/>
                </a:lnTo>
                <a:lnTo>
                  <a:pt x="2741" y="2829"/>
                </a:lnTo>
                <a:lnTo>
                  <a:pt x="2704" y="2870"/>
                </a:lnTo>
                <a:lnTo>
                  <a:pt x="2664" y="2911"/>
                </a:lnTo>
                <a:lnTo>
                  <a:pt x="2622" y="2952"/>
                </a:lnTo>
                <a:lnTo>
                  <a:pt x="2578" y="2993"/>
                </a:lnTo>
                <a:lnTo>
                  <a:pt x="2532" y="3033"/>
                </a:lnTo>
                <a:lnTo>
                  <a:pt x="2484" y="3072"/>
                </a:lnTo>
                <a:lnTo>
                  <a:pt x="2433" y="3112"/>
                </a:lnTo>
                <a:lnTo>
                  <a:pt x="2381" y="3150"/>
                </a:lnTo>
                <a:lnTo>
                  <a:pt x="2325" y="3187"/>
                </a:lnTo>
                <a:lnTo>
                  <a:pt x="2268" y="3221"/>
                </a:lnTo>
                <a:lnTo>
                  <a:pt x="2207" y="3255"/>
                </a:lnTo>
                <a:lnTo>
                  <a:pt x="2143" y="3286"/>
                </a:lnTo>
                <a:lnTo>
                  <a:pt x="2077" y="3315"/>
                </a:lnTo>
                <a:lnTo>
                  <a:pt x="2008" y="3342"/>
                </a:lnTo>
                <a:lnTo>
                  <a:pt x="1936" y="3366"/>
                </a:lnTo>
                <a:lnTo>
                  <a:pt x="1859" y="3387"/>
                </a:lnTo>
                <a:lnTo>
                  <a:pt x="1781" y="3405"/>
                </a:lnTo>
                <a:lnTo>
                  <a:pt x="1699" y="3418"/>
                </a:lnTo>
                <a:lnTo>
                  <a:pt x="1613" y="3429"/>
                </a:lnTo>
                <a:lnTo>
                  <a:pt x="1524" y="3435"/>
                </a:lnTo>
                <a:lnTo>
                  <a:pt x="1431" y="3437"/>
                </a:lnTo>
                <a:lnTo>
                  <a:pt x="1350" y="3434"/>
                </a:lnTo>
                <a:lnTo>
                  <a:pt x="1273" y="3425"/>
                </a:lnTo>
                <a:lnTo>
                  <a:pt x="1197" y="3412"/>
                </a:lnTo>
                <a:lnTo>
                  <a:pt x="1124" y="3393"/>
                </a:lnTo>
                <a:lnTo>
                  <a:pt x="1054" y="3370"/>
                </a:lnTo>
                <a:lnTo>
                  <a:pt x="986" y="3342"/>
                </a:lnTo>
                <a:lnTo>
                  <a:pt x="920" y="3310"/>
                </a:lnTo>
                <a:lnTo>
                  <a:pt x="856" y="3274"/>
                </a:lnTo>
                <a:lnTo>
                  <a:pt x="795" y="3234"/>
                </a:lnTo>
                <a:lnTo>
                  <a:pt x="735" y="3190"/>
                </a:lnTo>
                <a:lnTo>
                  <a:pt x="679" y="3143"/>
                </a:lnTo>
                <a:lnTo>
                  <a:pt x="625" y="3092"/>
                </a:lnTo>
                <a:lnTo>
                  <a:pt x="573" y="3040"/>
                </a:lnTo>
                <a:lnTo>
                  <a:pt x="524" y="2984"/>
                </a:lnTo>
                <a:lnTo>
                  <a:pt x="477" y="2927"/>
                </a:lnTo>
                <a:lnTo>
                  <a:pt x="432" y="2867"/>
                </a:lnTo>
                <a:lnTo>
                  <a:pt x="389" y="2805"/>
                </a:lnTo>
                <a:lnTo>
                  <a:pt x="349" y="2742"/>
                </a:lnTo>
                <a:lnTo>
                  <a:pt x="310" y="2679"/>
                </a:lnTo>
                <a:lnTo>
                  <a:pt x="274" y="2613"/>
                </a:lnTo>
                <a:lnTo>
                  <a:pt x="241" y="2547"/>
                </a:lnTo>
                <a:lnTo>
                  <a:pt x="209" y="2480"/>
                </a:lnTo>
                <a:lnTo>
                  <a:pt x="180" y="2412"/>
                </a:lnTo>
                <a:lnTo>
                  <a:pt x="154" y="2345"/>
                </a:lnTo>
                <a:lnTo>
                  <a:pt x="129" y="2278"/>
                </a:lnTo>
                <a:lnTo>
                  <a:pt x="107" y="2211"/>
                </a:lnTo>
                <a:lnTo>
                  <a:pt x="86" y="2145"/>
                </a:lnTo>
                <a:lnTo>
                  <a:pt x="68" y="2080"/>
                </a:lnTo>
                <a:lnTo>
                  <a:pt x="52" y="2016"/>
                </a:lnTo>
                <a:lnTo>
                  <a:pt x="38" y="1954"/>
                </a:lnTo>
                <a:lnTo>
                  <a:pt x="26" y="1893"/>
                </a:lnTo>
                <a:lnTo>
                  <a:pt x="17" y="1834"/>
                </a:lnTo>
                <a:lnTo>
                  <a:pt x="9" y="1778"/>
                </a:lnTo>
                <a:lnTo>
                  <a:pt x="4" y="1723"/>
                </a:lnTo>
                <a:lnTo>
                  <a:pt x="1" y="1672"/>
                </a:lnTo>
                <a:lnTo>
                  <a:pt x="0" y="1623"/>
                </a:lnTo>
                <a:lnTo>
                  <a:pt x="2" y="1559"/>
                </a:lnTo>
                <a:lnTo>
                  <a:pt x="8" y="1494"/>
                </a:lnTo>
                <a:lnTo>
                  <a:pt x="18" y="1428"/>
                </a:lnTo>
                <a:lnTo>
                  <a:pt x="32" y="1362"/>
                </a:lnTo>
                <a:lnTo>
                  <a:pt x="50" y="1295"/>
                </a:lnTo>
                <a:lnTo>
                  <a:pt x="73" y="1227"/>
                </a:lnTo>
                <a:lnTo>
                  <a:pt x="99" y="1158"/>
                </a:lnTo>
                <a:lnTo>
                  <a:pt x="130" y="1091"/>
                </a:lnTo>
                <a:lnTo>
                  <a:pt x="163" y="1023"/>
                </a:lnTo>
                <a:lnTo>
                  <a:pt x="202" y="957"/>
                </a:lnTo>
                <a:lnTo>
                  <a:pt x="244" y="890"/>
                </a:lnTo>
                <a:lnTo>
                  <a:pt x="291" y="825"/>
                </a:lnTo>
                <a:lnTo>
                  <a:pt x="341" y="760"/>
                </a:lnTo>
                <a:lnTo>
                  <a:pt x="396" y="698"/>
                </a:lnTo>
                <a:lnTo>
                  <a:pt x="455" y="637"/>
                </a:lnTo>
                <a:lnTo>
                  <a:pt x="516" y="577"/>
                </a:lnTo>
                <a:lnTo>
                  <a:pt x="583" y="519"/>
                </a:lnTo>
                <a:lnTo>
                  <a:pt x="654" y="464"/>
                </a:lnTo>
                <a:lnTo>
                  <a:pt x="728" y="411"/>
                </a:lnTo>
                <a:lnTo>
                  <a:pt x="807" y="359"/>
                </a:lnTo>
                <a:lnTo>
                  <a:pt x="889" y="312"/>
                </a:lnTo>
                <a:lnTo>
                  <a:pt x="975" y="267"/>
                </a:lnTo>
                <a:lnTo>
                  <a:pt x="1066" y="225"/>
                </a:lnTo>
                <a:lnTo>
                  <a:pt x="1161" y="187"/>
                </a:lnTo>
                <a:lnTo>
                  <a:pt x="1259" y="153"/>
                </a:lnTo>
                <a:lnTo>
                  <a:pt x="1361" y="121"/>
                </a:lnTo>
                <a:lnTo>
                  <a:pt x="1468" y="95"/>
                </a:lnTo>
                <a:lnTo>
                  <a:pt x="1541" y="79"/>
                </a:lnTo>
                <a:lnTo>
                  <a:pt x="1614" y="65"/>
                </a:lnTo>
                <a:lnTo>
                  <a:pt x="1688" y="51"/>
                </a:lnTo>
                <a:lnTo>
                  <a:pt x="1761" y="39"/>
                </a:lnTo>
                <a:lnTo>
                  <a:pt x="1835" y="28"/>
                </a:lnTo>
                <a:lnTo>
                  <a:pt x="1982" y="11"/>
                </a:lnTo>
                <a:lnTo>
                  <a:pt x="2054" y="6"/>
                </a:lnTo>
                <a:lnTo>
                  <a:pt x="2126" y="2"/>
                </a:lnTo>
                <a:lnTo>
                  <a:pt x="2198" y="0"/>
                </a:lnTo>
                <a:close/>
              </a:path>
            </a:pathLst>
          </a:custGeom>
          <a:blipFill dpi="0" rotWithShape="1">
            <a:blip r:embed="rId2" cstate="email">
              <a:extLst>
                <a:ext uri="{28A0092B-C50C-407E-A947-70E740481C1C}">
                  <a14:useLocalDpi xmlns:a14="http://schemas.microsoft.com/office/drawing/2010/main"/>
                </a:ext>
              </a:extLst>
            </a:blip>
            <a:srcRect/>
            <a:stretch>
              <a:fillRect b="2000"/>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230497947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RSPCA Assured</a:t>
            </a:r>
          </a:p>
        </p:txBody>
      </p:sp>
      <p:sp>
        <p:nvSpPr>
          <p:cNvPr id="3" name="Subtitle 2"/>
          <p:cNvSpPr>
            <a:spLocks noGrp="1"/>
          </p:cNvSpPr>
          <p:nvPr>
            <p:ph type="subTitle" idx="1"/>
          </p:nvPr>
        </p:nvSpPr>
        <p:spPr>
          <a:xfrm>
            <a:off x="1169276" y="2571092"/>
            <a:ext cx="6869824" cy="3600000"/>
          </a:xfrm>
        </p:spPr>
        <p:txBody>
          <a:bodyPr/>
          <a:lstStyle/>
          <a:p>
            <a:pPr marL="0" indent="0">
              <a:buFont typeface="Arial" panose="020B0604020202020204" pitchFamily="34" charset="0"/>
              <a:buNone/>
              <a:defRPr/>
            </a:pPr>
            <a:r>
              <a:rPr lang="en-US" dirty="0">
                <a:latin typeface="Arial" panose="020B0604020202020204" pitchFamily="34" charset="0"/>
                <a:cs typeface="Arial" panose="020B0604020202020204" pitchFamily="34" charset="0"/>
              </a:rPr>
              <a:t>The RSPCA Welfare Standards cover every aspect of animal’s lives whether they are farmed indoors or outdoors, free range or organic.</a:t>
            </a:r>
          </a:p>
          <a:p>
            <a:pPr marL="0" indent="0">
              <a:buFont typeface="Arial" panose="020B0604020202020204" pitchFamily="34" charset="0"/>
              <a:buNone/>
              <a:defRPr/>
            </a:pPr>
            <a:r>
              <a:rPr lang="en-US" dirty="0">
                <a:latin typeface="Arial" panose="020B0604020202020204" pitchFamily="34" charset="0"/>
                <a:cs typeface="Arial" panose="020B0604020202020204" pitchFamily="34" charset="0"/>
              </a:rPr>
              <a:t>The RSPCA Assured label can be found on a wide variety of commodities, or food products made from them:</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beef, lamb and pork;</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chicken, duck and turkey;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eggs;</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dairy;</a:t>
            </a:r>
          </a:p>
          <a:p>
            <a:pPr>
              <a:buFont typeface="Arial" panose="020B0604020202020204" pitchFamily="34" charset="0"/>
              <a:buChar char="•"/>
              <a:defRPr/>
            </a:pPr>
            <a:r>
              <a:rPr lang="en-US" dirty="0">
                <a:latin typeface="Arial" panose="020B0604020202020204" pitchFamily="34" charset="0"/>
                <a:cs typeface="Arial" panose="020B0604020202020204" pitchFamily="34" charset="0"/>
              </a:rPr>
              <a:t>salmon and trout.</a:t>
            </a:r>
          </a:p>
          <a:p>
            <a:pPr marL="0" indent="0">
              <a:buNone/>
            </a:pPr>
            <a:endParaRPr lang="en-GB" dirty="0"/>
          </a:p>
        </p:txBody>
      </p:sp>
      <p:pic>
        <p:nvPicPr>
          <p:cNvPr id="4" name="Picture 3" descr="Image result for rspca freedom food logo"/>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250975" y="2924929"/>
            <a:ext cx="1741832" cy="2571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56856168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Organic certification</a:t>
            </a:r>
          </a:p>
        </p:txBody>
      </p:sp>
      <p:sp>
        <p:nvSpPr>
          <p:cNvPr id="3" name="Subtitle 2"/>
          <p:cNvSpPr>
            <a:spLocks noGrp="1"/>
          </p:cNvSpPr>
          <p:nvPr>
            <p:ph type="subTitle" idx="1"/>
          </p:nvPr>
        </p:nvSpPr>
        <p:spPr>
          <a:xfrm>
            <a:off x="1120172" y="2283798"/>
            <a:ext cx="7831803" cy="3600000"/>
          </a:xfrm>
        </p:spPr>
        <p:txBody>
          <a:bodyPr/>
          <a:lstStyle/>
          <a:p>
            <a:pPr marL="0" indent="0">
              <a:buFont typeface="Arial" panose="020B0604020202020204" pitchFamily="34" charset="0"/>
              <a:buNone/>
              <a:defRPr/>
            </a:pPr>
            <a:r>
              <a:rPr lang="en-US" sz="2000" dirty="0">
                <a:latin typeface="Arial" panose="020B0604020202020204" pitchFamily="34" charset="0"/>
                <a:cs typeface="Arial" panose="020B0604020202020204" pitchFamily="34" charset="0"/>
              </a:rPr>
              <a:t>The </a:t>
            </a:r>
            <a:r>
              <a:rPr lang="en-US" sz="2000" b="1" dirty="0">
                <a:latin typeface="Arial" panose="020B0604020202020204" pitchFamily="34" charset="0"/>
                <a:cs typeface="Arial" panose="020B0604020202020204" pitchFamily="34" charset="0"/>
              </a:rPr>
              <a:t>Soil Association </a:t>
            </a:r>
            <a:r>
              <a:rPr lang="en-US" sz="2000" dirty="0">
                <a:latin typeface="Arial" panose="020B0604020202020204" pitchFamily="34" charset="0"/>
                <a:cs typeface="Arial" panose="020B0604020202020204" pitchFamily="34" charset="0"/>
              </a:rPr>
              <a:t>certified scheme sets high standards for how an organic product must be grown, farmed or made.</a:t>
            </a:r>
          </a:p>
          <a:p>
            <a:pPr>
              <a:buFont typeface="Arial" panose="020B0604020202020204" pitchFamily="34" charset="0"/>
              <a:buNone/>
              <a:defRPr/>
            </a:pPr>
            <a:r>
              <a:rPr lang="en-US" sz="2000" dirty="0">
                <a:latin typeface="Arial" panose="020B0604020202020204" pitchFamily="34" charset="0"/>
                <a:cs typeface="Arial" panose="020B0604020202020204" pitchFamily="34" charset="0"/>
              </a:rPr>
              <a:t>Certification covers:</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farming;</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food and drink;</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beauty and well being;</a:t>
            </a:r>
          </a:p>
          <a:p>
            <a:pPr>
              <a:buFont typeface="Arial" panose="020B0604020202020204" pitchFamily="34" charset="0"/>
              <a:buChar char="•"/>
              <a:defRPr/>
            </a:pPr>
            <a:r>
              <a:rPr lang="en-US" sz="2000" dirty="0">
                <a:latin typeface="Arial" panose="020B0604020202020204" pitchFamily="34" charset="0"/>
                <a:cs typeface="Arial" panose="020B0604020202020204" pitchFamily="34" charset="0"/>
              </a:rPr>
              <a:t>textiles.</a:t>
            </a:r>
          </a:p>
          <a:p>
            <a:pPr>
              <a:buFont typeface="Arial" panose="020B0604020202020204" pitchFamily="34" charset="0"/>
              <a:buChar char="•"/>
              <a:defRPr/>
            </a:pPr>
            <a:endParaRPr lang="en-GB" sz="2000" dirty="0">
              <a:latin typeface="Arial" panose="020B0604020202020204" pitchFamily="34" charset="0"/>
              <a:cs typeface="Arial" panose="020B0604020202020204" pitchFamily="34" charset="0"/>
            </a:endParaRPr>
          </a:p>
          <a:p>
            <a:pPr marL="0" indent="0">
              <a:buNone/>
            </a:pPr>
            <a:r>
              <a:rPr lang="en-US" sz="2000" b="1" dirty="0"/>
              <a:t>Organic Farmers and Growers </a:t>
            </a:r>
            <a:r>
              <a:rPr lang="en-US" sz="2000" dirty="0"/>
              <a:t>also offers an organic certification scheme. </a:t>
            </a:r>
            <a:r>
              <a:rPr lang="en-GB" sz="2000" dirty="0"/>
              <a:t>OF&amp;G certify over 1400 farmers, who farm more than half of the UK’s organic land, as well as companies ranging from small, independent processors to major multinationals.</a:t>
            </a:r>
            <a:endParaRPr lang="en-GB" sz="2000" b="1" dirty="0"/>
          </a:p>
        </p:txBody>
      </p:sp>
      <p:pic>
        <p:nvPicPr>
          <p:cNvPr id="4" name="Picture 3" descr="Soil Association Logo Vecto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580768" y="2293827"/>
            <a:ext cx="1766105" cy="178997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 descr="Image result for o f &amp; g organic logo"/>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GB"/>
          </a:p>
        </p:txBody>
      </p:sp>
      <p:pic>
        <p:nvPicPr>
          <p:cNvPr id="7" name="Picture 6"/>
          <p:cNvPicPr>
            <a:picLocks noChangeAspect="1"/>
          </p:cNvPicPr>
          <p:nvPr/>
        </p:nvPicPr>
        <p:blipFill>
          <a:blip r:embed="rId3"/>
          <a:stretch>
            <a:fillRect/>
          </a:stretch>
        </p:blipFill>
        <p:spPr>
          <a:xfrm>
            <a:off x="9670522" y="4513868"/>
            <a:ext cx="1676351" cy="1676351"/>
          </a:xfrm>
          <a:prstGeom prst="rect">
            <a:avLst/>
          </a:prstGeom>
        </p:spPr>
      </p:pic>
    </p:spTree>
    <p:extLst>
      <p:ext uri="{BB962C8B-B14F-4D97-AF65-F5344CB8AC3E}">
        <p14:creationId xmlns:p14="http://schemas.microsoft.com/office/powerpoint/2010/main" val="2291804825"/>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Marine Stewardship Council</a:t>
            </a:r>
          </a:p>
        </p:txBody>
      </p:sp>
      <p:sp>
        <p:nvSpPr>
          <p:cNvPr id="3" name="Subtitle 2"/>
          <p:cNvSpPr>
            <a:spLocks noGrp="1"/>
          </p:cNvSpPr>
          <p:nvPr>
            <p:ph type="subTitle" idx="1"/>
          </p:nvPr>
        </p:nvSpPr>
        <p:spPr>
          <a:xfrm>
            <a:off x="1169276" y="2571092"/>
            <a:ext cx="7517524" cy="3600000"/>
          </a:xfrm>
        </p:spPr>
        <p:txBody>
          <a:bodyPr/>
          <a:lstStyle/>
          <a:p>
            <a:pPr marL="0" indent="0" algn="just">
              <a:buFont typeface="Arial" panose="020B0604020202020204" pitchFamily="34" charset="0"/>
              <a:buNone/>
              <a:defRPr/>
            </a:pPr>
            <a:r>
              <a:rPr lang="en-US" sz="2000" dirty="0">
                <a:latin typeface="Arial" panose="020B0604020202020204" pitchFamily="34" charset="0"/>
                <a:cs typeface="Arial" panose="020B0604020202020204" pitchFamily="34" charset="0"/>
              </a:rPr>
              <a:t>The MSC is used to assess if a fishery is well managed and sustainable. </a:t>
            </a:r>
          </a:p>
          <a:p>
            <a:pPr algn="just">
              <a:buFont typeface="Arial" panose="020B0604020202020204" pitchFamily="34" charset="0"/>
              <a:buNone/>
              <a:defRPr/>
            </a:pPr>
            <a:r>
              <a:rPr lang="en-US" sz="2000" dirty="0">
                <a:latin typeface="Arial" panose="020B0604020202020204" pitchFamily="34" charset="0"/>
                <a:cs typeface="Arial" panose="020B0604020202020204" pitchFamily="34" charset="0"/>
              </a:rPr>
              <a:t>The Standard has three core principles:</a:t>
            </a:r>
          </a:p>
          <a:p>
            <a:pPr algn="just">
              <a:buFont typeface="Arial" panose="020B0604020202020204" pitchFamily="34" charset="0"/>
              <a:buChar char="•"/>
              <a:defRPr/>
            </a:pPr>
            <a:r>
              <a:rPr lang="en-US" sz="2000" dirty="0">
                <a:latin typeface="Arial" panose="020B0604020202020204" pitchFamily="34" charset="0"/>
                <a:cs typeface="Arial" panose="020B0604020202020204" pitchFamily="34" charset="0"/>
              </a:rPr>
              <a:t>sustainable fish stocks;</a:t>
            </a:r>
          </a:p>
          <a:p>
            <a:pPr algn="just">
              <a:buFont typeface="Arial" panose="020B0604020202020204" pitchFamily="34" charset="0"/>
              <a:buChar char="•"/>
              <a:defRPr/>
            </a:pPr>
            <a:r>
              <a:rPr lang="en-US" sz="2000" dirty="0" err="1">
                <a:latin typeface="Arial" panose="020B0604020202020204" pitchFamily="34" charset="0"/>
                <a:cs typeface="Arial" panose="020B0604020202020204" pitchFamily="34" charset="0"/>
              </a:rPr>
              <a:t>minimising</a:t>
            </a:r>
            <a:r>
              <a:rPr lang="en-US" sz="2000" dirty="0">
                <a:latin typeface="Arial" panose="020B0604020202020204" pitchFamily="34" charset="0"/>
                <a:cs typeface="Arial" panose="020B0604020202020204" pitchFamily="34" charset="0"/>
              </a:rPr>
              <a:t> environmental impact;</a:t>
            </a:r>
          </a:p>
          <a:p>
            <a:pPr algn="just">
              <a:buFont typeface="Arial" panose="020B0604020202020204" pitchFamily="34" charset="0"/>
              <a:buChar char="•"/>
              <a:defRPr/>
            </a:pPr>
            <a:r>
              <a:rPr lang="en-US" sz="2000" dirty="0">
                <a:latin typeface="Arial" panose="020B0604020202020204" pitchFamily="34" charset="0"/>
                <a:cs typeface="Arial" panose="020B0604020202020204" pitchFamily="34" charset="0"/>
              </a:rPr>
              <a:t>effective fisheries management.</a:t>
            </a:r>
          </a:p>
          <a:p>
            <a:pPr marL="0" indent="0" algn="just">
              <a:buFont typeface="Arial" panose="020B0604020202020204" pitchFamily="34" charset="0"/>
              <a:buNone/>
              <a:tabLst>
                <a:tab pos="0" algn="l"/>
              </a:tabLst>
              <a:defRPr/>
            </a:pPr>
            <a:r>
              <a:rPr lang="en-US" sz="2000" dirty="0">
                <a:latin typeface="Arial" panose="020B0604020202020204" pitchFamily="34" charset="0"/>
                <a:cs typeface="Arial" panose="020B0604020202020204" pitchFamily="34" charset="0"/>
              </a:rPr>
              <a:t>The standard also covers fishing types, e.g. line caught or pole and line.</a:t>
            </a:r>
          </a:p>
          <a:p>
            <a:pPr marL="0" indent="0" algn="just">
              <a:buFont typeface="Arial" panose="020B0604020202020204" pitchFamily="34" charset="0"/>
              <a:buNone/>
              <a:defRPr/>
            </a:pPr>
            <a:r>
              <a:rPr lang="en-US" sz="2000" dirty="0">
                <a:latin typeface="Arial" panose="020B0604020202020204" pitchFamily="34" charset="0"/>
                <a:cs typeface="Arial" panose="020B0604020202020204" pitchFamily="34" charset="0"/>
              </a:rPr>
              <a:t>The MSC logo can be used on fresh fish counters, packaged fish products and restaurant menus.</a:t>
            </a:r>
          </a:p>
          <a:p>
            <a:pPr marL="0" indent="0" algn="just">
              <a:buNone/>
            </a:pPr>
            <a:endParaRPr lang="en-GB" dirty="0"/>
          </a:p>
        </p:txBody>
      </p:sp>
      <p:pic>
        <p:nvPicPr>
          <p:cNvPr id="4" name="Picture 6" descr="MSC label format vertical and horizon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526" t="9443" r="52152" b="12392"/>
          <a:stretch/>
        </p:blipFill>
        <p:spPr bwMode="auto">
          <a:xfrm>
            <a:off x="9510746" y="2396836"/>
            <a:ext cx="1974671" cy="20073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 name="Picture 6" descr="MSC label format vertical and horizontal"/>
          <p:cNvPicPr>
            <a:picLocks noChangeAspect="1" noChangeArrowheads="1"/>
          </p:cNvPicPr>
          <p:nvPr/>
        </p:nvPicPr>
        <p:blipFill rotWithShape="1">
          <a:blip r:embed="rId2" cstate="print">
            <a:extLst>
              <a:ext uri="{28A0092B-C50C-407E-A947-70E740481C1C}">
                <a14:useLocalDpi xmlns:a14="http://schemas.microsoft.com/office/drawing/2010/main" val="0"/>
              </a:ext>
            </a:extLst>
          </a:blip>
          <a:srcRect l="49008" t="21212" r="-1547" b="23865"/>
          <a:stretch/>
        </p:blipFill>
        <p:spPr bwMode="auto">
          <a:xfrm>
            <a:off x="9337563" y="4293309"/>
            <a:ext cx="2466509" cy="145271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993200657"/>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Case study: Red Tractor</a:t>
            </a:r>
          </a:p>
        </p:txBody>
      </p:sp>
      <p:sp>
        <p:nvSpPr>
          <p:cNvPr id="3" name="Subtitle 2"/>
          <p:cNvSpPr>
            <a:spLocks noGrp="1"/>
          </p:cNvSpPr>
          <p:nvPr>
            <p:ph type="subTitle" idx="1"/>
          </p:nvPr>
        </p:nvSpPr>
        <p:spPr>
          <a:xfrm>
            <a:off x="1169276" y="2571092"/>
            <a:ext cx="67745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Red Tractor producers are overseen by Assured Food Standards (AFS) who carry out independent inspections to confirm that businesses are meeting certain standards. </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These include food safety, animal welfare, the environment and traceability.</a:t>
            </a:r>
          </a:p>
          <a:p>
            <a:pPr marL="0" indent="0">
              <a:spcBef>
                <a:spcPct val="0"/>
              </a:spcBef>
              <a:buNone/>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 Red Tractor logo covers many food groups, which have all been grown, processed and packed in Britain. This is shown by the Union flag.</a:t>
            </a:r>
            <a:endParaRPr lang="en-GB"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9079160" y="1766567"/>
            <a:ext cx="1810114" cy="2413144"/>
          </a:xfrm>
          <a:prstGeom prst="rect">
            <a:avLst/>
          </a:prstGeom>
        </p:spPr>
      </p:pic>
      <p:pic>
        <p:nvPicPr>
          <p:cNvPr id="10" name="Picture 9" descr="Close-up of a package of meat&#10;&#10;Description automatically generated">
            <a:extLst>
              <a:ext uri="{FF2B5EF4-FFF2-40B4-BE49-F238E27FC236}">
                <a16:creationId xmlns:a16="http://schemas.microsoft.com/office/drawing/2014/main" id="{03B3BC3B-F8AD-1FBB-72DD-AD5273010204}"/>
              </a:ext>
            </a:extLst>
          </p:cNvPr>
          <p:cNvPicPr>
            <a:picLocks noChangeAspect="1"/>
          </p:cNvPicPr>
          <p:nvPr/>
        </p:nvPicPr>
        <p:blipFill>
          <a:blip r:embed="rId3"/>
          <a:stretch>
            <a:fillRect/>
          </a:stretch>
        </p:blipFill>
        <p:spPr>
          <a:xfrm>
            <a:off x="8590248" y="4179711"/>
            <a:ext cx="2787937" cy="1859075"/>
          </a:xfrm>
          <a:prstGeom prst="rect">
            <a:avLst/>
          </a:prstGeom>
        </p:spPr>
      </p:pic>
    </p:spTree>
    <p:extLst>
      <p:ext uri="{BB962C8B-B14F-4D97-AF65-F5344CB8AC3E}">
        <p14:creationId xmlns:p14="http://schemas.microsoft.com/office/powerpoint/2010/main" val="260641949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products</a:t>
            </a:r>
          </a:p>
        </p:txBody>
      </p:sp>
      <p:sp>
        <p:nvSpPr>
          <p:cNvPr id="3" name="Subtitle 2"/>
          <p:cNvSpPr>
            <a:spLocks noGrp="1"/>
          </p:cNvSpPr>
          <p:nvPr>
            <p:ph type="subTitle" idx="1"/>
          </p:nvPr>
        </p:nvSpPr>
        <p:spPr>
          <a:xfrm>
            <a:off x="1169276" y="2571092"/>
            <a:ext cx="6831724" cy="3600000"/>
          </a:xfrm>
        </p:spPr>
        <p:txBody>
          <a:bodyPr/>
          <a:lstStyle/>
          <a:p>
            <a:pPr marL="0" indent="0" algn="just">
              <a:buNone/>
              <a:defRPr/>
            </a:pPr>
            <a:r>
              <a:rPr lang="en-GB" dirty="0">
                <a:latin typeface="Arial" panose="020B0604020202020204" pitchFamily="34" charset="0"/>
                <a:cs typeface="Arial" panose="020B0604020202020204" pitchFamily="34" charset="0"/>
              </a:rPr>
              <a:t>The Red Tractor logo tells the consumer that the food has been checked every step of the way - from farm to pack - and can be traced back to the farm source.</a:t>
            </a:r>
          </a:p>
          <a:p>
            <a:pPr algn="just">
              <a:defRPr/>
            </a:pPr>
            <a:endParaRPr lang="en-GB" dirty="0">
              <a:latin typeface="Arial" panose="020B0604020202020204" pitchFamily="34" charset="0"/>
              <a:cs typeface="Arial" panose="020B0604020202020204" pitchFamily="34" charset="0"/>
            </a:endParaRPr>
          </a:p>
          <a:p>
            <a:pPr marL="0" indent="0" algn="just" fontAlgn="auto">
              <a:spcAft>
                <a:spcPts val="0"/>
              </a:spcAft>
              <a:buNone/>
              <a:defRPr/>
            </a:pPr>
            <a:r>
              <a:rPr lang="en-GB" dirty="0">
                <a:latin typeface="Arial" panose="020B0604020202020204" pitchFamily="34" charset="0"/>
                <a:cs typeface="Arial" panose="020B0604020202020204" pitchFamily="34" charset="0"/>
              </a:rPr>
              <a:t>The Red Tractor logo appears on these products:</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meat - beef, lamb, pork, chicken, turkey;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dairy - milk, cheese, cream;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cereals and flour;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fruit, vegetables and salads; </a:t>
            </a:r>
          </a:p>
          <a:p>
            <a:pPr algn="just">
              <a:buFont typeface="Arial" panose="020B0604020202020204" pitchFamily="34" charset="0"/>
              <a:buChar char="•"/>
              <a:defRPr/>
            </a:pPr>
            <a:r>
              <a:rPr lang="en-GB" dirty="0">
                <a:latin typeface="Arial" panose="020B0604020202020204" pitchFamily="34" charset="0"/>
                <a:cs typeface="Arial" panose="020B0604020202020204" pitchFamily="34" charset="0"/>
              </a:rPr>
              <a:t>sugar.</a:t>
            </a:r>
          </a:p>
          <a:p>
            <a:pPr marL="0" indent="0" algn="just">
              <a:buNone/>
            </a:pPr>
            <a:endParaRPr lang="en-GB" dirty="0"/>
          </a:p>
        </p:txBody>
      </p:sp>
      <p:sp>
        <p:nvSpPr>
          <p:cNvPr id="4" name="Freeform 10"/>
          <p:cNvSpPr>
            <a:spLocks/>
          </p:cNvSpPr>
          <p:nvPr/>
        </p:nvSpPr>
        <p:spPr bwMode="auto">
          <a:xfrm>
            <a:off x="8686801" y="2571091"/>
            <a:ext cx="2970326" cy="2374981"/>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3394099973"/>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products</a:t>
            </a:r>
          </a:p>
        </p:txBody>
      </p:sp>
      <p:sp>
        <p:nvSpPr>
          <p:cNvPr id="3" name="Subtitle 2"/>
          <p:cNvSpPr>
            <a:spLocks noGrp="1"/>
          </p:cNvSpPr>
          <p:nvPr>
            <p:ph type="subTitle" idx="1"/>
          </p:nvPr>
        </p:nvSpPr>
        <p:spPr>
          <a:xfrm>
            <a:off x="1169277" y="2467182"/>
            <a:ext cx="677457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logo can also be used to highlight that the main ingredient of a food when more than one ingredient is assured, such as pork in a sausage.</a:t>
            </a:r>
          </a:p>
          <a:p>
            <a:pPr marL="0" indent="0" fontAlgn="auto">
              <a:spcAft>
                <a:spcPts val="0"/>
              </a:spcAft>
              <a:buNone/>
              <a:defRPr/>
            </a:pPr>
            <a:endParaRPr lang="en-GB" dirty="0">
              <a:latin typeface="Arial" panose="020B0604020202020204" pitchFamily="34" charset="0"/>
              <a:cs typeface="Arial" panose="020B0604020202020204" pitchFamily="34" charset="0"/>
            </a:endParaRPr>
          </a:p>
          <a:p>
            <a:pPr marL="0" indent="0" fontAlgn="auto">
              <a:spcAft>
                <a:spcPts val="0"/>
              </a:spcAft>
              <a:buNone/>
              <a:defRPr/>
            </a:pPr>
            <a:r>
              <a:rPr lang="en-GB" dirty="0">
                <a:latin typeface="Arial" panose="020B0604020202020204" pitchFamily="34" charset="0"/>
                <a:cs typeface="Arial" panose="020B0604020202020204" pitchFamily="34" charset="0"/>
              </a:rPr>
              <a:t>For a mixed ingredient food to be able to display the logo the main ingredient must:</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be named; </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come from the usual assured chain; </a:t>
            </a:r>
          </a:p>
          <a:p>
            <a:pPr marL="342900" indent="-342900" fontAlgn="auto">
              <a:spcAft>
                <a:spcPts val="0"/>
              </a:spcAft>
              <a:buFont typeface="Wingdings" pitchFamily="2" charset="2"/>
              <a:buChar char="§"/>
              <a:defRPr/>
            </a:pPr>
            <a:r>
              <a:rPr lang="en-GB" dirty="0">
                <a:latin typeface="Arial" panose="020B0604020202020204" pitchFamily="34" charset="0"/>
                <a:cs typeface="Arial" panose="020B0604020202020204" pitchFamily="34" charset="0"/>
              </a:rPr>
              <a:t>be at least 65% of the total product.</a:t>
            </a:r>
          </a:p>
          <a:p>
            <a:pPr marL="0" indent="0" algn="just">
              <a:buNone/>
            </a:pPr>
            <a:endParaRPr lang="en-US" sz="2000" dirty="0">
              <a:latin typeface="Arial" panose="020B0604020202020204" pitchFamily="34" charset="0"/>
              <a:cs typeface="Arial" panose="020B0604020202020204" pitchFamily="34" charset="0"/>
            </a:endParaRPr>
          </a:p>
          <a:p>
            <a:pPr marL="0" indent="0" algn="just">
              <a:buNone/>
            </a:pPr>
            <a:endParaRPr lang="en-GB" sz="2000"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08579" y="2770908"/>
            <a:ext cx="3280433" cy="2188049"/>
          </a:xfrm>
          <a:prstGeom prst="rect">
            <a:avLst/>
          </a:prstGeom>
        </p:spPr>
      </p:pic>
    </p:spTree>
    <p:extLst>
      <p:ext uri="{BB962C8B-B14F-4D97-AF65-F5344CB8AC3E}">
        <p14:creationId xmlns:p14="http://schemas.microsoft.com/office/powerpoint/2010/main" val="406401597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745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There are 78,000 Red Tractor farmers in the UK.</a:t>
            </a:r>
          </a:p>
          <a:p>
            <a:pPr>
              <a:spcBef>
                <a:spcPct val="0"/>
              </a:spcBef>
            </a:pPr>
            <a:endParaRPr lang="en-GB"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Assured Food Standards was established in the spring of 2000, and the Red Tractor was launched in the summer of the same year.</a:t>
            </a:r>
          </a:p>
          <a:p>
            <a:pPr>
              <a:spcBef>
                <a:spcPct val="0"/>
              </a:spcBef>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There are over 450 inspectors working on the Red Tractor scheme and they conduct over 60,000 inspections a year.</a:t>
            </a:r>
          </a:p>
          <a:p>
            <a:pPr>
              <a:spcBef>
                <a:spcPct val="0"/>
              </a:spcBef>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Red Tractor food is available from all the major supermarkets and restaurant chains.</a:t>
            </a:r>
          </a:p>
          <a:p>
            <a:pPr marL="0" indent="0" algn="just">
              <a:buNone/>
            </a:pPr>
            <a:endParaRPr lang="en-GB" dirty="0"/>
          </a:p>
        </p:txBody>
      </p:sp>
      <p:pic>
        <p:nvPicPr>
          <p:cNvPr id="5" name="Picture 4" descr="A label on a green lettuce&#10;&#10;Description automatically generated">
            <a:extLst>
              <a:ext uri="{FF2B5EF4-FFF2-40B4-BE49-F238E27FC236}">
                <a16:creationId xmlns:a16="http://schemas.microsoft.com/office/drawing/2014/main" id="{8CEBD020-D78C-F811-8AD2-61AB264F12F8}"/>
              </a:ext>
            </a:extLst>
          </p:cNvPr>
          <p:cNvPicPr>
            <a:picLocks noChangeAspect="1"/>
          </p:cNvPicPr>
          <p:nvPr/>
        </p:nvPicPr>
        <p:blipFill>
          <a:blip r:embed="rId2"/>
          <a:stretch>
            <a:fillRect/>
          </a:stretch>
        </p:blipFill>
        <p:spPr>
          <a:xfrm>
            <a:off x="8663822" y="2591285"/>
            <a:ext cx="2974378" cy="1982918"/>
          </a:xfrm>
          <a:prstGeom prst="rect">
            <a:avLst/>
          </a:prstGeom>
        </p:spPr>
      </p:pic>
    </p:spTree>
    <p:extLst>
      <p:ext uri="{BB962C8B-B14F-4D97-AF65-F5344CB8AC3E}">
        <p14:creationId xmlns:p14="http://schemas.microsoft.com/office/powerpoint/2010/main" val="392142507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standards</a:t>
            </a:r>
          </a:p>
        </p:txBody>
      </p:sp>
      <p:sp>
        <p:nvSpPr>
          <p:cNvPr id="3" name="Subtitle 2"/>
          <p:cNvSpPr>
            <a:spLocks noGrp="1"/>
          </p:cNvSpPr>
          <p:nvPr>
            <p:ph type="subTitle" idx="1"/>
          </p:nvPr>
        </p:nvSpPr>
        <p:spPr>
          <a:xfrm>
            <a:off x="1169276" y="2571092"/>
            <a:ext cx="6736474" cy="3600000"/>
          </a:xfrm>
        </p:spPr>
        <p:txBody>
          <a:bodyPr/>
          <a:lstStyle/>
          <a:p>
            <a:pPr marL="0" indent="0">
              <a:buNone/>
            </a:pPr>
            <a:r>
              <a:rPr lang="en-GB" altLang="en-US" b="1" dirty="0">
                <a:latin typeface="Arial" panose="020B0604020202020204" pitchFamily="34" charset="0"/>
                <a:cs typeface="Arial" panose="020B0604020202020204" pitchFamily="34" charset="0"/>
              </a:rPr>
              <a:t>Food safety</a:t>
            </a:r>
          </a:p>
          <a:p>
            <a:pPr marL="0" indent="0">
              <a:buNone/>
            </a:pPr>
            <a:r>
              <a:rPr lang="en-GB" altLang="en-US" dirty="0">
                <a:latin typeface="Arial" panose="020B0604020202020204" pitchFamily="34" charset="0"/>
                <a:cs typeface="Arial" panose="020B0604020202020204" pitchFamily="34" charset="0"/>
              </a:rPr>
              <a:t>Everyone involved – from farmer to caterer – are experts in their field, trained to handle food safely and responsibly.</a:t>
            </a:r>
          </a:p>
          <a:p>
            <a:pPr marL="0" indent="0">
              <a:buNone/>
            </a:pPr>
            <a:endParaRPr lang="en-GB" altLang="en-US" dirty="0">
              <a:latin typeface="Arial" panose="020B0604020202020204" pitchFamily="34" charset="0"/>
              <a:cs typeface="Arial" panose="020B0604020202020204" pitchFamily="34" charset="0"/>
            </a:endParaRPr>
          </a:p>
          <a:p>
            <a:pPr marL="0" indent="0">
              <a:buNone/>
            </a:pPr>
            <a:r>
              <a:rPr lang="en-GB" altLang="en-US" b="1" dirty="0">
                <a:latin typeface="Arial" panose="020B0604020202020204" pitchFamily="34" charset="0"/>
                <a:cs typeface="Arial" panose="020B0604020202020204" pitchFamily="34" charset="0"/>
              </a:rPr>
              <a:t>Animal welfare</a:t>
            </a: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Ensures animals have everything they need for a good quality of life  and are treated with compassion by farmers who know what they are doing.</a:t>
            </a:r>
          </a:p>
          <a:p>
            <a:pPr marL="0" indent="0" algn="just">
              <a:spcBef>
                <a:spcPct val="0"/>
              </a:spcBef>
              <a:buNone/>
            </a:pPr>
            <a:endParaRPr lang="en-US" altLang="en-US" dirty="0">
              <a:latin typeface="Arial" panose="020B0604020202020204" pitchFamily="34" charset="0"/>
              <a:cs typeface="Arial" panose="020B0604020202020204" pitchFamily="34" charset="0"/>
            </a:endParaRPr>
          </a:p>
          <a:p>
            <a:pPr marL="0" indent="0" algn="just">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408019" y="2571092"/>
            <a:ext cx="3553521" cy="2665141"/>
          </a:xfrm>
          <a:prstGeom prst="rect">
            <a:avLst/>
          </a:prstGeom>
        </p:spPr>
      </p:pic>
    </p:spTree>
    <p:extLst>
      <p:ext uri="{BB962C8B-B14F-4D97-AF65-F5344CB8AC3E}">
        <p14:creationId xmlns:p14="http://schemas.microsoft.com/office/powerpoint/2010/main" val="28767095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Red Tractor standards</a:t>
            </a:r>
          </a:p>
        </p:txBody>
      </p:sp>
      <p:sp>
        <p:nvSpPr>
          <p:cNvPr id="3" name="Subtitle 2"/>
          <p:cNvSpPr>
            <a:spLocks noGrp="1"/>
          </p:cNvSpPr>
          <p:nvPr>
            <p:ph type="subTitle" idx="1"/>
          </p:nvPr>
        </p:nvSpPr>
        <p:spPr>
          <a:xfrm>
            <a:off x="1169276" y="2571092"/>
            <a:ext cx="6686251" cy="3600000"/>
          </a:xfrm>
        </p:spPr>
        <p:txBody>
          <a:bodyPr/>
          <a:lstStyle/>
          <a:p>
            <a:pPr>
              <a:buNone/>
            </a:pPr>
            <a:r>
              <a:rPr lang="en-GB" altLang="en-US" b="1" dirty="0">
                <a:latin typeface="Arial" panose="020B0604020202020204" pitchFamily="34" charset="0"/>
                <a:cs typeface="Arial" panose="020B0604020202020204" pitchFamily="34" charset="0"/>
              </a:rPr>
              <a:t>Environment</a:t>
            </a:r>
            <a:endParaRPr lang="en-GB" altLang="en-US" dirty="0">
              <a:latin typeface="Arial" panose="020B0604020202020204" pitchFamily="34" charset="0"/>
              <a:cs typeface="Arial" panose="020B0604020202020204" pitchFamily="34" charset="0"/>
            </a:endParaRPr>
          </a:p>
          <a:p>
            <a:pPr marL="0" indent="0">
              <a:buNone/>
            </a:pPr>
            <a:r>
              <a:rPr lang="en-GB" altLang="en-US" dirty="0">
                <a:latin typeface="Arial" panose="020B0604020202020204" pitchFamily="34" charset="0"/>
                <a:cs typeface="Arial" panose="020B0604020202020204" pitchFamily="34" charset="0"/>
              </a:rPr>
              <a:t>Makes sure farmers protect  the countryside by preventing pollution of watercourses, soil,  air and wildlife habitats.</a:t>
            </a:r>
          </a:p>
          <a:p>
            <a:pPr>
              <a:buNone/>
            </a:pPr>
            <a:endParaRPr lang="en-GB" altLang="en-US" dirty="0">
              <a:latin typeface="Arial" panose="020B0604020202020204" pitchFamily="34" charset="0"/>
              <a:cs typeface="Arial" panose="020B0604020202020204" pitchFamily="34" charset="0"/>
            </a:endParaRPr>
          </a:p>
          <a:p>
            <a:pPr>
              <a:buNone/>
            </a:pPr>
            <a:r>
              <a:rPr lang="en-US" altLang="en-US" b="1" dirty="0">
                <a:latin typeface="Arial" panose="020B0604020202020204" pitchFamily="34" charset="0"/>
                <a:cs typeface="Arial" panose="020B0604020202020204" pitchFamily="34" charset="0"/>
              </a:rPr>
              <a:t>Traceability</a:t>
            </a:r>
          </a:p>
          <a:p>
            <a:pPr marL="0" indent="0">
              <a:buNone/>
            </a:pPr>
            <a:r>
              <a:rPr lang="en-US" altLang="en-US" dirty="0">
                <a:latin typeface="Arial" panose="020B0604020202020204" pitchFamily="34" charset="0"/>
                <a:cs typeface="Arial" panose="020B0604020202020204" pitchFamily="34" charset="0"/>
              </a:rPr>
              <a:t>Every part of the food supply chain is inspected to ensure food carrying the logo is accounted for and can be traced back to UK farms.</a:t>
            </a:r>
            <a:endParaRPr lang="en-GB" altLang="en-US" dirty="0">
              <a:latin typeface="Arial" panose="020B0604020202020204" pitchFamily="34" charset="0"/>
              <a:cs typeface="Arial" panose="020B0604020202020204" pitchFamily="34" charset="0"/>
            </a:endParaRPr>
          </a:p>
        </p:txBody>
      </p:sp>
      <p:sp>
        <p:nvSpPr>
          <p:cNvPr id="4" name="Freeform 10"/>
          <p:cNvSpPr>
            <a:spLocks/>
          </p:cNvSpPr>
          <p:nvPr/>
        </p:nvSpPr>
        <p:spPr bwMode="auto">
          <a:xfrm>
            <a:off x="8439150" y="2571092"/>
            <a:ext cx="3060378" cy="3427892"/>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42169547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Traceability – an example</a:t>
            </a:r>
          </a:p>
        </p:txBody>
      </p:sp>
      <p:pic>
        <p:nvPicPr>
          <p:cNvPr id="4" name="Picture 29" descr="Fresh Chicken Thighs/Drumsticks"/>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86834" y="2995429"/>
            <a:ext cx="4839723" cy="238089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AutoShape 23"/>
          <p:cNvSpPr>
            <a:spLocks noChangeArrowheads="1"/>
          </p:cNvSpPr>
          <p:nvPr/>
        </p:nvSpPr>
        <p:spPr bwMode="auto">
          <a:xfrm rot="5400000">
            <a:off x="7075261" y="2134424"/>
            <a:ext cx="266700" cy="747713"/>
          </a:xfrm>
          <a:prstGeom prst="downArrow">
            <a:avLst>
              <a:gd name="adj1" fmla="val 50000"/>
              <a:gd name="adj2" fmla="val 70089"/>
            </a:avLst>
          </a:prstGeom>
          <a:solidFill>
            <a:srgbClr val="263B83"/>
          </a:solidFill>
          <a:ln w="9525">
            <a:solidFill>
              <a:srgbClr val="263B83"/>
            </a:solidFill>
            <a:miter lim="800000"/>
            <a:headEnd/>
            <a:tailEnd/>
          </a:ln>
          <a:effectLst/>
        </p:spPr>
        <p:txBody>
          <a:bodyPr vert="eaVert" wrap="none" lIns="91428" tIns="45715" rIns="91428" bIns="45715" anchor="ctr"/>
          <a:lstStyle/>
          <a:p>
            <a:pPr eaLnBrk="1" fontAlgn="auto" hangingPunct="1">
              <a:spcBef>
                <a:spcPts val="0"/>
              </a:spcBef>
              <a:spcAft>
                <a:spcPts val="0"/>
              </a:spcAft>
              <a:defRPr/>
            </a:pPr>
            <a:endParaRPr lang="en-US">
              <a:solidFill>
                <a:schemeClr val="bg1"/>
              </a:solidFill>
              <a:latin typeface="Century Gothic" pitchFamily="34" charset="0"/>
              <a:cs typeface="+mn-cs"/>
            </a:endParaRPr>
          </a:p>
        </p:txBody>
      </p:sp>
      <p:sp>
        <p:nvSpPr>
          <p:cNvPr id="7" name="AutoShape 24"/>
          <p:cNvSpPr>
            <a:spLocks noChangeArrowheads="1"/>
          </p:cNvSpPr>
          <p:nvPr/>
        </p:nvSpPr>
        <p:spPr bwMode="auto">
          <a:xfrm rot="5400000">
            <a:off x="3554228" y="2139727"/>
            <a:ext cx="288925" cy="717550"/>
          </a:xfrm>
          <a:prstGeom prst="downArrow">
            <a:avLst>
              <a:gd name="adj1" fmla="val 50000"/>
              <a:gd name="adj2" fmla="val 63157"/>
            </a:avLst>
          </a:prstGeom>
          <a:solidFill>
            <a:srgbClr val="263B83"/>
          </a:solidFill>
          <a:ln w="9525">
            <a:solidFill>
              <a:srgbClr val="263B83"/>
            </a:solidFill>
            <a:miter lim="800000"/>
            <a:headEnd/>
            <a:tailEnd/>
          </a:ln>
          <a:effectLst/>
        </p:spPr>
        <p:txBody>
          <a:bodyPr vert="eaVert" wrap="none" lIns="91428" tIns="45715" rIns="91428" bIns="45715" anchor="ctr"/>
          <a:lstStyle/>
          <a:p>
            <a:pPr eaLnBrk="1" fontAlgn="auto" hangingPunct="1">
              <a:spcBef>
                <a:spcPts val="0"/>
              </a:spcBef>
              <a:spcAft>
                <a:spcPts val="0"/>
              </a:spcAft>
              <a:defRPr/>
            </a:pPr>
            <a:endParaRPr lang="en-US">
              <a:solidFill>
                <a:schemeClr val="bg1"/>
              </a:solidFill>
              <a:latin typeface="Century Gothic" pitchFamily="34" charset="0"/>
              <a:cs typeface="+mn-cs"/>
            </a:endParaRPr>
          </a:p>
        </p:txBody>
      </p:sp>
      <p:sp>
        <p:nvSpPr>
          <p:cNvPr id="8" name="AutoShape 5"/>
          <p:cNvSpPr>
            <a:spLocks noChangeArrowheads="1"/>
          </p:cNvSpPr>
          <p:nvPr/>
        </p:nvSpPr>
        <p:spPr bwMode="auto">
          <a:xfrm>
            <a:off x="1835667" y="2925194"/>
            <a:ext cx="304800" cy="741363"/>
          </a:xfrm>
          <a:prstGeom prst="downArrow">
            <a:avLst>
              <a:gd name="adj1" fmla="val 50000"/>
              <a:gd name="adj2" fmla="val 60807"/>
            </a:avLst>
          </a:prstGeom>
          <a:solidFill>
            <a:srgbClr val="263B83"/>
          </a:solidFill>
          <a:ln w="9525">
            <a:solidFill>
              <a:srgbClr val="263B83"/>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9" name="AutoShape 9"/>
          <p:cNvSpPr>
            <a:spLocks noChangeArrowheads="1"/>
          </p:cNvSpPr>
          <p:nvPr/>
        </p:nvSpPr>
        <p:spPr bwMode="auto">
          <a:xfrm>
            <a:off x="1801439" y="4258586"/>
            <a:ext cx="304800" cy="741363"/>
          </a:xfrm>
          <a:prstGeom prst="downArrow">
            <a:avLst>
              <a:gd name="adj1" fmla="val 50000"/>
              <a:gd name="adj2" fmla="val 60807"/>
            </a:avLst>
          </a:prstGeom>
          <a:solidFill>
            <a:srgbClr val="263B83"/>
          </a:solidFill>
          <a:ln w="9525">
            <a:solidFill>
              <a:srgbClr val="263B83"/>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0" name="AutoShape 13"/>
          <p:cNvSpPr>
            <a:spLocks noChangeArrowheads="1"/>
          </p:cNvSpPr>
          <p:nvPr/>
        </p:nvSpPr>
        <p:spPr bwMode="auto">
          <a:xfrm rot="16200000">
            <a:off x="2435434" y="5625932"/>
            <a:ext cx="304800" cy="741362"/>
          </a:xfrm>
          <a:prstGeom prst="downArrow">
            <a:avLst>
              <a:gd name="adj1" fmla="val 50000"/>
              <a:gd name="adj2" fmla="val 60807"/>
            </a:avLst>
          </a:prstGeom>
          <a:solidFill>
            <a:srgbClr val="263B83"/>
          </a:solidFill>
          <a:ln w="9525">
            <a:solidFill>
              <a:srgbClr val="263B83"/>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1" name="AutoShape 13"/>
          <p:cNvSpPr>
            <a:spLocks noChangeArrowheads="1"/>
          </p:cNvSpPr>
          <p:nvPr/>
        </p:nvSpPr>
        <p:spPr bwMode="auto">
          <a:xfrm rot="16200000">
            <a:off x="7059387" y="5703649"/>
            <a:ext cx="304800" cy="741362"/>
          </a:xfrm>
          <a:prstGeom prst="downArrow">
            <a:avLst>
              <a:gd name="adj1" fmla="val 50000"/>
              <a:gd name="adj2" fmla="val 60807"/>
            </a:avLst>
          </a:prstGeom>
          <a:solidFill>
            <a:srgbClr val="263B83"/>
          </a:solidFill>
          <a:ln w="9525">
            <a:solidFill>
              <a:srgbClr val="263B83"/>
            </a:solidFill>
            <a:miter lim="800000"/>
            <a:headEnd/>
            <a:tailEnd/>
          </a:ln>
          <a:effectLst/>
        </p:spPr>
        <p:txBody>
          <a:bodyPr wrap="none" lIns="91428" tIns="45715" rIns="91428" bIns="45715" anchor="ct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endParaRPr lang="en-GB" altLang="en-US">
              <a:solidFill>
                <a:schemeClr val="bg1"/>
              </a:solidFill>
              <a:latin typeface="Century Gothic" pitchFamily="34" charset="0"/>
            </a:endParaRPr>
          </a:p>
        </p:txBody>
      </p:sp>
      <p:sp>
        <p:nvSpPr>
          <p:cNvPr id="12" name="Rectangle 20"/>
          <p:cNvSpPr>
            <a:spLocks noChangeArrowheads="1"/>
          </p:cNvSpPr>
          <p:nvPr/>
        </p:nvSpPr>
        <p:spPr bwMode="auto">
          <a:xfrm>
            <a:off x="7912416" y="2296314"/>
            <a:ext cx="3000882" cy="7191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breeding flocks</a:t>
            </a:r>
          </a:p>
        </p:txBody>
      </p:sp>
      <p:sp>
        <p:nvSpPr>
          <p:cNvPr id="13" name="Rectangle 20"/>
          <p:cNvSpPr>
            <a:spLocks noChangeArrowheads="1"/>
          </p:cNvSpPr>
          <p:nvPr/>
        </p:nvSpPr>
        <p:spPr bwMode="auto">
          <a:xfrm>
            <a:off x="4443798" y="2284888"/>
            <a:ext cx="2239250" cy="7578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hatchery</a:t>
            </a:r>
          </a:p>
        </p:txBody>
      </p:sp>
      <p:sp>
        <p:nvSpPr>
          <p:cNvPr id="14" name="Rectangle 28"/>
          <p:cNvSpPr>
            <a:spLocks noChangeArrowheads="1"/>
          </p:cNvSpPr>
          <p:nvPr/>
        </p:nvSpPr>
        <p:spPr bwMode="auto">
          <a:xfrm>
            <a:off x="1169274" y="2350971"/>
            <a:ext cx="1694695"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r>
              <a:rPr lang="en-GB" altLang="en-US" sz="2000" dirty="0">
                <a:latin typeface="Arial" panose="020B0604020202020204" pitchFamily="34" charset="0"/>
                <a:cs typeface="Arial" panose="020B0604020202020204" pitchFamily="34" charset="0"/>
              </a:rPr>
              <a:t>Assured feed</a:t>
            </a:r>
          </a:p>
        </p:txBody>
      </p:sp>
      <p:sp>
        <p:nvSpPr>
          <p:cNvPr id="15" name="Rectangle 8"/>
          <p:cNvSpPr>
            <a:spLocks noChangeArrowheads="1"/>
          </p:cNvSpPr>
          <p:nvPr/>
        </p:nvSpPr>
        <p:spPr bwMode="auto">
          <a:xfrm>
            <a:off x="1149114" y="3868498"/>
            <a:ext cx="2190801"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farms</a:t>
            </a:r>
          </a:p>
        </p:txBody>
      </p:sp>
      <p:sp>
        <p:nvSpPr>
          <p:cNvPr id="16" name="Rectangle 12"/>
          <p:cNvSpPr>
            <a:spLocks noChangeArrowheads="1"/>
          </p:cNvSpPr>
          <p:nvPr/>
        </p:nvSpPr>
        <p:spPr bwMode="auto">
          <a:xfrm>
            <a:off x="904587" y="5201890"/>
            <a:ext cx="3152879" cy="71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marL="341313" indent="-341313">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livestock transport</a:t>
            </a:r>
          </a:p>
        </p:txBody>
      </p:sp>
      <p:sp>
        <p:nvSpPr>
          <p:cNvPr id="17" name="Rectangle 16"/>
          <p:cNvSpPr>
            <a:spLocks noChangeArrowheads="1"/>
          </p:cNvSpPr>
          <p:nvPr/>
        </p:nvSpPr>
        <p:spPr bwMode="auto">
          <a:xfrm>
            <a:off x="3475294" y="5921028"/>
            <a:ext cx="3359460" cy="50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spcBef>
                <a:spcPct val="20000"/>
              </a:spcBef>
            </a:pPr>
            <a:r>
              <a:rPr lang="en-GB" altLang="en-US" sz="2000" dirty="0">
                <a:latin typeface="Arial" panose="020B0604020202020204" pitchFamily="34" charset="0"/>
                <a:cs typeface="Arial" panose="020B0604020202020204" pitchFamily="34" charset="0"/>
              </a:rPr>
              <a:t>Assured processing plants</a:t>
            </a:r>
          </a:p>
        </p:txBody>
      </p:sp>
      <p:sp>
        <p:nvSpPr>
          <p:cNvPr id="18" name="Rectangle 15"/>
          <p:cNvSpPr>
            <a:spLocks noChangeArrowheads="1"/>
          </p:cNvSpPr>
          <p:nvPr/>
        </p:nvSpPr>
        <p:spPr bwMode="auto">
          <a:xfrm>
            <a:off x="7912416" y="5896600"/>
            <a:ext cx="2087562" cy="504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lIns="0" tIns="0" rIns="0" bIns="0"/>
          <a:lstStyle>
            <a:lvl1pPr>
              <a:defRPr>
                <a:solidFill>
                  <a:schemeClr val="tx1"/>
                </a:solidFill>
                <a:latin typeface="Arial" charset="0"/>
                <a:cs typeface="Arial" charset="0"/>
              </a:defRPr>
            </a:lvl1pPr>
            <a:lvl2pPr marL="742950" indent="-285750">
              <a:defRPr>
                <a:solidFill>
                  <a:schemeClr val="tx1"/>
                </a:solidFill>
                <a:latin typeface="Arial" charset="0"/>
                <a:cs typeface="Arial" charset="0"/>
              </a:defRPr>
            </a:lvl2pPr>
            <a:lvl3pPr marL="1143000" indent="-228600">
              <a:defRPr>
                <a:solidFill>
                  <a:schemeClr val="tx1"/>
                </a:solidFill>
                <a:latin typeface="Arial" charset="0"/>
                <a:cs typeface="Arial" charset="0"/>
              </a:defRPr>
            </a:lvl3pPr>
            <a:lvl4pPr marL="1600200" indent="-228600">
              <a:defRPr>
                <a:solidFill>
                  <a:schemeClr val="tx1"/>
                </a:solidFill>
                <a:latin typeface="Arial" charset="0"/>
                <a:cs typeface="Arial" charset="0"/>
              </a:defRPr>
            </a:lvl4pPr>
            <a:lvl5pPr marL="2057400" indent="-22860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eaLnBrk="1" hangingPunct="1">
              <a:spcBef>
                <a:spcPct val="20000"/>
              </a:spcBef>
            </a:pPr>
            <a:r>
              <a:rPr lang="en-GB" altLang="en-US" sz="2000" dirty="0">
                <a:latin typeface="Arial" panose="020B0604020202020204" pitchFamily="34" charset="0"/>
                <a:cs typeface="Arial" panose="020B0604020202020204" pitchFamily="34" charset="0"/>
              </a:rPr>
              <a:t>Licenced packer</a:t>
            </a:r>
          </a:p>
        </p:txBody>
      </p:sp>
    </p:spTree>
    <p:extLst>
      <p:ext uri="{BB962C8B-B14F-4D97-AF65-F5344CB8AC3E}">
        <p14:creationId xmlns:p14="http://schemas.microsoft.com/office/powerpoint/2010/main" val="168415088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Animal welfare and traceability</a:t>
            </a:r>
          </a:p>
        </p:txBody>
      </p:sp>
      <p:sp>
        <p:nvSpPr>
          <p:cNvPr id="3" name="Subtitle 2"/>
          <p:cNvSpPr>
            <a:spLocks noGrp="1"/>
          </p:cNvSpPr>
          <p:nvPr>
            <p:ph type="subTitle" idx="1"/>
          </p:nvPr>
        </p:nvSpPr>
        <p:spPr>
          <a:xfrm>
            <a:off x="1169276" y="2366928"/>
            <a:ext cx="7268142" cy="3600000"/>
          </a:xfrm>
        </p:spPr>
        <p:txBody>
          <a:bodyPr/>
          <a:lstStyle/>
          <a:p>
            <a:pPr marL="0" indent="0" algn="just" fontAlgn="auto">
              <a:spcAft>
                <a:spcPts val="0"/>
              </a:spcAft>
              <a:buNone/>
              <a:defRPr/>
            </a:pPr>
            <a:r>
              <a:rPr lang="en-GB" sz="2000" dirty="0">
                <a:latin typeface="Arial" panose="020B0604020202020204" pitchFamily="34" charset="0"/>
                <a:cs typeface="Arial" panose="020B0604020202020204" pitchFamily="34" charset="0"/>
              </a:rPr>
              <a:t>The Red Tractor standards require that animals are:</a:t>
            </a: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handled with care and compassion and checked regularly;</a:t>
            </a:r>
          </a:p>
          <a:p>
            <a:pPr marL="357188" indent="-357188"/>
            <a:r>
              <a:rPr lang="en-GB" sz="2000" dirty="0"/>
              <a:t>regularly checked by a vet. Antibiotics are only given on prescription by a vet when an animal is ill;</a:t>
            </a:r>
            <a:endParaRPr lang="en-GB" sz="2000" dirty="0">
              <a:latin typeface="Arial" panose="020B0604020202020204" pitchFamily="34" charset="0"/>
              <a:cs typeface="Arial" panose="020B0604020202020204" pitchFamily="34" charset="0"/>
            </a:endParaRP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are fed on safe assured feeds and transported in assured trailers to minimise stress and risk of hurting the animals;</a:t>
            </a:r>
          </a:p>
          <a:p>
            <a:pPr marL="342900" indent="-342900" algn="just">
              <a:buFont typeface="Arial" panose="020B0604020202020204" pitchFamily="34" charset="0"/>
              <a:buChar char="•"/>
              <a:defRPr/>
            </a:pPr>
            <a:r>
              <a:rPr lang="en-GB" sz="2000" dirty="0">
                <a:latin typeface="Arial" panose="020B0604020202020204" pitchFamily="34" charset="0"/>
                <a:cs typeface="Arial" panose="020B0604020202020204" pitchFamily="34" charset="0"/>
              </a:rPr>
              <a:t>are kept in clean and safe housing with animals of a similar size/age and have access to fresh, clean water at all times; </a:t>
            </a:r>
          </a:p>
          <a:p>
            <a:pPr marL="342900" indent="-342900" algn="just">
              <a:buFont typeface="Arial" panose="020B0604020202020204" pitchFamily="34" charset="0"/>
              <a:buChar char="•"/>
              <a:defRPr/>
            </a:pPr>
            <a:r>
              <a:rPr lang="en-GB" altLang="en-US" dirty="0">
                <a:latin typeface="Arial" panose="020B0604020202020204" pitchFamily="34" charset="0"/>
                <a:cs typeface="Arial" panose="020B0604020202020204" pitchFamily="34" charset="0"/>
              </a:rPr>
              <a:t>Farmers keep traceability records so we know where animals have come from and where they go.</a:t>
            </a:r>
          </a:p>
          <a:p>
            <a:pPr marL="342900" indent="-342900" algn="just">
              <a:buFont typeface="Arial" panose="020B0604020202020204" pitchFamily="34" charset="0"/>
              <a:buChar char="•"/>
              <a:defRPr/>
            </a:pPr>
            <a:endParaRPr lang="en-GB" sz="2000" dirty="0">
              <a:latin typeface="Arial" panose="020B0604020202020204" pitchFamily="34" charset="0"/>
              <a:cs typeface="Arial" panose="020B0604020202020204" pitchFamily="34" charset="0"/>
            </a:endParaRPr>
          </a:p>
          <a:p>
            <a:pPr marL="0" indent="0" algn="just">
              <a:buNone/>
            </a:pPr>
            <a:endParaRPr lang="en-GB" dirty="0"/>
          </a:p>
        </p:txBody>
      </p:sp>
      <p:sp>
        <p:nvSpPr>
          <p:cNvPr id="4" name="Freeform 10"/>
          <p:cNvSpPr>
            <a:spLocks/>
          </p:cNvSpPr>
          <p:nvPr/>
        </p:nvSpPr>
        <p:spPr bwMode="auto">
          <a:xfrm>
            <a:off x="9021337" y="2022763"/>
            <a:ext cx="2464081" cy="2532611"/>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TextBox 4"/>
          <p:cNvSpPr txBox="1"/>
          <p:nvPr/>
        </p:nvSpPr>
        <p:spPr>
          <a:xfrm>
            <a:off x="9021337" y="4808859"/>
            <a:ext cx="2788139" cy="1477328"/>
          </a:xfrm>
          <a:prstGeom prst="rect">
            <a:avLst/>
          </a:prstGeom>
          <a:noFill/>
          <a:ln>
            <a:solidFill>
              <a:srgbClr val="263B83"/>
            </a:solidFill>
          </a:ln>
        </p:spPr>
        <p:txBody>
          <a:bodyPr wrap="square" rtlCol="0">
            <a:spAutoFit/>
          </a:bodyPr>
          <a:lstStyle/>
          <a:p>
            <a:r>
              <a:rPr lang="en-US" dirty="0">
                <a:latin typeface="Arial" panose="020B0604020202020204" pitchFamily="34" charset="0"/>
                <a:cs typeface="Arial" panose="020B0604020202020204" pitchFamily="34" charset="0"/>
              </a:rPr>
              <a:t>If an animal is raised on an organic farm, its product must not be sold as organic whilst the animal is on antibiotics.</a:t>
            </a:r>
            <a:endParaRPr lang="en-GB"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29474593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36474" cy="3600000"/>
          </a:xfrm>
        </p:spPr>
        <p:txBody>
          <a:bodyPr/>
          <a:lstStyle/>
          <a:p>
            <a:pPr marL="0" indent="0">
              <a:spcBef>
                <a:spcPct val="0"/>
              </a:spcBef>
              <a:buNone/>
            </a:pPr>
            <a:r>
              <a:rPr lang="en-GB" altLang="en-US" dirty="0">
                <a:latin typeface="Arial" panose="020B0604020202020204" pitchFamily="34" charset="0"/>
                <a:cs typeface="Arial" panose="020B0604020202020204" pitchFamily="34" charset="0"/>
              </a:rPr>
              <a:t>Every beef cow has its own passport (detailing where it was born, parents, and breed), a traceability tag and digital record. </a:t>
            </a:r>
          </a:p>
          <a:p>
            <a:pPr marL="0" indent="0">
              <a:spcBef>
                <a:spcPct val="0"/>
              </a:spcBef>
              <a:buNone/>
            </a:pPr>
            <a:endParaRPr lang="en-US" altLang="en-US" dirty="0">
              <a:latin typeface="Arial" panose="020B0604020202020204" pitchFamily="34" charset="0"/>
              <a:cs typeface="Arial" panose="020B0604020202020204" pitchFamily="34" charset="0"/>
            </a:endParaRPr>
          </a:p>
          <a:p>
            <a:pPr marL="0" indent="0">
              <a:spcBef>
                <a:spcPct val="0"/>
              </a:spcBef>
              <a:buNone/>
            </a:pPr>
            <a:r>
              <a:rPr lang="en-GB" altLang="en-US" dirty="0">
                <a:latin typeface="Arial" panose="020B0604020202020204" pitchFamily="34" charset="0"/>
                <a:cs typeface="Arial" panose="020B0604020202020204" pitchFamily="34" charset="0"/>
              </a:rPr>
              <a:t>All Red Tractor pig farms are inspected 4 times a year by vets and independently inspected by Red Tractor once a year.</a:t>
            </a:r>
          </a:p>
          <a:p>
            <a:pPr marL="0" indent="0" algn="just">
              <a:buNone/>
            </a:pPr>
            <a:endParaRPr lang="en-GB" dirty="0"/>
          </a:p>
        </p:txBody>
      </p:sp>
      <p:sp>
        <p:nvSpPr>
          <p:cNvPr id="4" name="Freeform 10"/>
          <p:cNvSpPr>
            <a:spLocks/>
          </p:cNvSpPr>
          <p:nvPr/>
        </p:nvSpPr>
        <p:spPr bwMode="auto">
          <a:xfrm>
            <a:off x="8755324" y="2358895"/>
            <a:ext cx="2407976" cy="2212003"/>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Freeform 10"/>
          <p:cNvSpPr>
            <a:spLocks/>
          </p:cNvSpPr>
          <p:nvPr/>
        </p:nvSpPr>
        <p:spPr bwMode="auto">
          <a:xfrm>
            <a:off x="9959312" y="4400394"/>
            <a:ext cx="1877987" cy="1990806"/>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11973421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Poultry</a:t>
            </a:r>
          </a:p>
        </p:txBody>
      </p:sp>
      <p:sp>
        <p:nvSpPr>
          <p:cNvPr id="3" name="Subtitle 2"/>
          <p:cNvSpPr>
            <a:spLocks noGrp="1"/>
          </p:cNvSpPr>
          <p:nvPr>
            <p:ph type="subTitle" idx="1"/>
          </p:nvPr>
        </p:nvSpPr>
        <p:spPr>
          <a:xfrm>
            <a:off x="1169277" y="2571092"/>
            <a:ext cx="6679323"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 birds are: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kept in large houses on straw/shavings or litter bedding where they have space to preen, flap their wings and dust bathe;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handled with care and compassion by farmers and transported in safe, clean vehicles to minimise discomfort or distress;</a:t>
            </a:r>
          </a:p>
          <a:p>
            <a:pPr marL="0" indent="0" algn="just">
              <a:buNone/>
            </a:pPr>
            <a:endParaRPr lang="en-GB" sz="2000" dirty="0"/>
          </a:p>
        </p:txBody>
      </p:sp>
      <p:sp>
        <p:nvSpPr>
          <p:cNvPr id="4" name="Freeform 10"/>
          <p:cNvSpPr>
            <a:spLocks/>
          </p:cNvSpPr>
          <p:nvPr/>
        </p:nvSpPr>
        <p:spPr bwMode="auto">
          <a:xfrm>
            <a:off x="9356231" y="4518916"/>
            <a:ext cx="1876343" cy="1831034"/>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Freeform 10"/>
          <p:cNvSpPr>
            <a:spLocks/>
          </p:cNvSpPr>
          <p:nvPr/>
        </p:nvSpPr>
        <p:spPr bwMode="auto">
          <a:xfrm>
            <a:off x="9245394" y="2283798"/>
            <a:ext cx="2240024" cy="1945024"/>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90026168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Poultry</a:t>
            </a:r>
          </a:p>
        </p:txBody>
      </p:sp>
      <p:sp>
        <p:nvSpPr>
          <p:cNvPr id="3" name="Subtitle 2"/>
          <p:cNvSpPr>
            <a:spLocks noGrp="1"/>
          </p:cNvSpPr>
          <p:nvPr>
            <p:ph type="subTitle" idx="1"/>
          </p:nvPr>
        </p:nvSpPr>
        <p:spPr>
          <a:xfrm>
            <a:off x="1169276" y="2571092"/>
            <a:ext cx="68317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 birds are: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fed with safe animal feed that is from certified sources and have access to fresh, clean drinking water at all times;</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birds are inspected twice daily and have strict procedures in place to prevent spread of disease.</a:t>
            </a:r>
          </a:p>
          <a:p>
            <a:pPr marL="0" indent="0" algn="just">
              <a:buNone/>
            </a:pPr>
            <a:endParaRPr lang="en-GB" dirty="0"/>
          </a:p>
        </p:txBody>
      </p:sp>
      <p:sp>
        <p:nvSpPr>
          <p:cNvPr id="4" name="Freeform 10"/>
          <p:cNvSpPr>
            <a:spLocks/>
          </p:cNvSpPr>
          <p:nvPr/>
        </p:nvSpPr>
        <p:spPr bwMode="auto">
          <a:xfrm>
            <a:off x="8858248" y="2571092"/>
            <a:ext cx="3082925" cy="3018496"/>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30272203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Fresh produce</a:t>
            </a:r>
          </a:p>
        </p:txBody>
      </p:sp>
      <p:sp>
        <p:nvSpPr>
          <p:cNvPr id="3" name="Subtitle 2"/>
          <p:cNvSpPr>
            <a:spLocks noGrp="1"/>
          </p:cNvSpPr>
          <p:nvPr>
            <p:ph type="subTitle" idx="1"/>
          </p:nvPr>
        </p:nvSpPr>
        <p:spPr>
          <a:xfrm>
            <a:off x="1169276" y="2571092"/>
            <a:ext cx="67174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do everything they can to avoid using pesticides, and only use as a last resort;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farms are tested annually for pesticide residue to guarantee produce recently treated does not enter the food chain;</a:t>
            </a:r>
          </a:p>
          <a:p>
            <a:pPr marL="0" indent="0">
              <a:buNone/>
            </a:pPr>
            <a:endParaRPr lang="en-GB" dirty="0"/>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218448" y="2283798"/>
            <a:ext cx="3508917" cy="2631688"/>
          </a:xfrm>
          <a:prstGeom prst="rect">
            <a:avLst/>
          </a:prstGeom>
        </p:spPr>
      </p:pic>
    </p:spTree>
    <p:extLst>
      <p:ext uri="{BB962C8B-B14F-4D97-AF65-F5344CB8AC3E}">
        <p14:creationId xmlns:p14="http://schemas.microsoft.com/office/powerpoint/2010/main" val="127860571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Fresh produce</a:t>
            </a:r>
          </a:p>
        </p:txBody>
      </p:sp>
      <p:sp>
        <p:nvSpPr>
          <p:cNvPr id="3" name="Subtitle 2"/>
          <p:cNvSpPr>
            <a:spLocks noGrp="1"/>
          </p:cNvSpPr>
          <p:nvPr>
            <p:ph type="subTitle" idx="1"/>
          </p:nvPr>
        </p:nvSpPr>
        <p:spPr>
          <a:xfrm>
            <a:off x="1169276" y="2571092"/>
            <a:ext cx="677457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The Red Tractor standards require that: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take care of the countryside by protecting habitats, encouraging wildlife and improving biodiversity wherever possible;</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farmers limit their environmental impact by safely storing, applying and disposing fertilisers and pesticides so they do not contaminate streams and rivers or wildlife habitats.</a:t>
            </a:r>
          </a:p>
          <a:p>
            <a:pPr marL="0" indent="0">
              <a:buNone/>
            </a:pPr>
            <a:endParaRPr lang="en-GB" dirty="0"/>
          </a:p>
        </p:txBody>
      </p:sp>
      <p:sp>
        <p:nvSpPr>
          <p:cNvPr id="4" name="Freeform 10"/>
          <p:cNvSpPr>
            <a:spLocks/>
          </p:cNvSpPr>
          <p:nvPr/>
        </p:nvSpPr>
        <p:spPr bwMode="auto">
          <a:xfrm>
            <a:off x="8164145" y="2354979"/>
            <a:ext cx="2725129" cy="2690663"/>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
        <p:nvSpPr>
          <p:cNvPr id="5" name="Freeform 10"/>
          <p:cNvSpPr>
            <a:spLocks/>
          </p:cNvSpPr>
          <p:nvPr/>
        </p:nvSpPr>
        <p:spPr bwMode="auto">
          <a:xfrm>
            <a:off x="9587067" y="4150399"/>
            <a:ext cx="2045974" cy="2020693"/>
          </a:xfrm>
          <a:prstGeom prst="rect">
            <a:avLst/>
          </a:prstGeom>
          <a:blipFill dpi="0" rotWithShape="1">
            <a:blip r:embed="rId3"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spTree>
    <p:extLst>
      <p:ext uri="{BB962C8B-B14F-4D97-AF65-F5344CB8AC3E}">
        <p14:creationId xmlns:p14="http://schemas.microsoft.com/office/powerpoint/2010/main" val="3696092912"/>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Did you know….</a:t>
            </a:r>
          </a:p>
        </p:txBody>
      </p:sp>
      <p:sp>
        <p:nvSpPr>
          <p:cNvPr id="3" name="Subtitle 2"/>
          <p:cNvSpPr>
            <a:spLocks noGrp="1"/>
          </p:cNvSpPr>
          <p:nvPr>
            <p:ph type="subTitle" idx="1"/>
          </p:nvPr>
        </p:nvSpPr>
        <p:spPr>
          <a:xfrm>
            <a:off x="1169276" y="2571092"/>
            <a:ext cx="6793624" cy="3600000"/>
          </a:xfrm>
        </p:spPr>
        <p:txBody>
          <a:bodyPr/>
          <a:lstStyle/>
          <a:p>
            <a:pPr marL="0" indent="0" fontAlgn="auto">
              <a:spcAft>
                <a:spcPts val="0"/>
              </a:spcAft>
              <a:buNone/>
              <a:defRPr/>
            </a:pPr>
            <a:r>
              <a:rPr lang="en-GB" dirty="0">
                <a:latin typeface="Arial" panose="020B0604020202020204" pitchFamily="34" charset="0"/>
                <a:cs typeface="Arial" panose="020B0604020202020204" pitchFamily="34" charset="0"/>
              </a:rPr>
              <a:t>Farmers can help to:</a:t>
            </a:r>
            <a:endParaRPr lang="en-GB" b="1" dirty="0">
              <a:latin typeface="Arial" panose="020B0604020202020204" pitchFamily="34" charset="0"/>
              <a:cs typeface="Arial" panose="020B0604020202020204" pitchFamily="34" charset="0"/>
            </a:endParaRP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reinstate native </a:t>
            </a:r>
            <a:r>
              <a:rPr lang="en-GB" dirty="0" err="1">
                <a:latin typeface="Arial" panose="020B0604020202020204" pitchFamily="34" charset="0"/>
                <a:cs typeface="Arial" panose="020B0604020202020204" pitchFamily="34" charset="0"/>
              </a:rPr>
              <a:t>chalkland</a:t>
            </a:r>
            <a:r>
              <a:rPr lang="en-GB" dirty="0">
                <a:latin typeface="Arial" panose="020B0604020202020204" pitchFamily="34" charset="0"/>
                <a:cs typeface="Arial" panose="020B0604020202020204" pitchFamily="34" charset="0"/>
              </a:rPr>
              <a:t>;</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create environments where endangered insects flourish; </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protect ancient woodland and regeneration of hedgerows;</a:t>
            </a:r>
          </a:p>
          <a:p>
            <a:pPr>
              <a:buFont typeface="Arial" panose="020B0604020202020204" pitchFamily="34" charset="0"/>
              <a:buChar char="•"/>
              <a:defRPr/>
            </a:pPr>
            <a:r>
              <a:rPr lang="en-GB" dirty="0">
                <a:latin typeface="Arial" panose="020B0604020202020204" pitchFamily="34" charset="0"/>
                <a:cs typeface="Arial" panose="020B0604020202020204" pitchFamily="34" charset="0"/>
              </a:rPr>
              <a:t>establish wildlife sanctuaries around reservoirs and wildflower meadows.</a:t>
            </a:r>
          </a:p>
          <a:p>
            <a:pPr marL="0" indent="0" algn="just">
              <a:buNone/>
            </a:pPr>
            <a:endParaRPr lang="en-GB" dirty="0"/>
          </a:p>
        </p:txBody>
      </p:sp>
      <p:sp>
        <p:nvSpPr>
          <p:cNvPr id="4" name="Freeform 10"/>
          <p:cNvSpPr>
            <a:spLocks/>
          </p:cNvSpPr>
          <p:nvPr/>
        </p:nvSpPr>
        <p:spPr bwMode="auto">
          <a:xfrm>
            <a:off x="8174728" y="1389745"/>
            <a:ext cx="2091828" cy="2311760"/>
          </a:xfrm>
          <a:prstGeom prst="rect">
            <a:avLst/>
          </a:prstGeom>
          <a:blipFill dpi="0" rotWithShape="1">
            <a:blip r:embed="rId2" cstate="email">
              <a:extLst>
                <a:ext uri="{28A0092B-C50C-407E-A947-70E740481C1C}">
                  <a14:useLocalDpi xmlns:a14="http://schemas.microsoft.com/office/drawing/2010/main"/>
                </a:ext>
              </a:extLst>
            </a:blip>
            <a:srcRect/>
            <a:stretch>
              <a:fillRect/>
            </a:stretch>
          </a:blipFill>
          <a:ln w="0">
            <a:noFill/>
            <a:prstDash val="solid"/>
            <a:round/>
            <a:headEnd/>
            <a:tailEnd/>
          </a:ln>
        </p:spPr>
        <p:txBody>
          <a:bodyPr/>
          <a:lstStyle/>
          <a:p>
            <a:pPr eaLnBrk="1" fontAlgn="auto" hangingPunct="1">
              <a:spcBef>
                <a:spcPts val="0"/>
              </a:spcBef>
              <a:spcAft>
                <a:spcPts val="0"/>
              </a:spcAft>
              <a:defRPr/>
            </a:pPr>
            <a:endParaRPr lang="en-US">
              <a:latin typeface="+mn-lt"/>
              <a:cs typeface="+mn-cs"/>
            </a:endParaRP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742556" y="3875558"/>
            <a:ext cx="3048000" cy="2161032"/>
          </a:xfrm>
          <a:prstGeom prst="rect">
            <a:avLst/>
          </a:prstGeom>
        </p:spPr>
      </p:pic>
    </p:spTree>
    <p:extLst>
      <p:ext uri="{BB962C8B-B14F-4D97-AF65-F5344CB8AC3E}">
        <p14:creationId xmlns:p14="http://schemas.microsoft.com/office/powerpoint/2010/main" val="194954731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E46767-B889-50FC-00B2-B93AB650C33A}"/>
              </a:ext>
            </a:extLst>
          </p:cNvPr>
          <p:cNvSpPr>
            <a:spLocks noGrp="1"/>
          </p:cNvSpPr>
          <p:nvPr>
            <p:ph type="ctrTitle"/>
          </p:nvPr>
        </p:nvSpPr>
        <p:spPr/>
        <p:txBody>
          <a:bodyPr/>
          <a:lstStyle/>
          <a:p>
            <a:r>
              <a:rPr lang="en-US" dirty="0"/>
              <a:t>Food assurance schemes</a:t>
            </a:r>
            <a:endParaRPr lang="en-GB" dirty="0"/>
          </a:p>
        </p:txBody>
      </p:sp>
      <p:pic>
        <p:nvPicPr>
          <p:cNvPr id="5" name="Picture 4">
            <a:extLst>
              <a:ext uri="{FF2B5EF4-FFF2-40B4-BE49-F238E27FC236}">
                <a16:creationId xmlns:a16="http://schemas.microsoft.com/office/drawing/2014/main" id="{E83D620D-7256-FDAB-010C-5E8CC42BFF6C}"/>
              </a:ext>
            </a:extLst>
          </p:cNvPr>
          <p:cNvPicPr>
            <a:picLocks noChangeAspect="1"/>
          </p:cNvPicPr>
          <p:nvPr/>
        </p:nvPicPr>
        <p:blipFill>
          <a:blip r:embed="rId2"/>
          <a:stretch>
            <a:fillRect/>
          </a:stretch>
        </p:blipFill>
        <p:spPr>
          <a:xfrm>
            <a:off x="2861791" y="3135214"/>
            <a:ext cx="6468417" cy="1585097"/>
          </a:xfrm>
          <a:prstGeom prst="rect">
            <a:avLst/>
          </a:prstGeom>
        </p:spPr>
      </p:pic>
      <p:sp>
        <p:nvSpPr>
          <p:cNvPr id="6" name="TextBox 5">
            <a:extLst>
              <a:ext uri="{FF2B5EF4-FFF2-40B4-BE49-F238E27FC236}">
                <a16:creationId xmlns:a16="http://schemas.microsoft.com/office/drawing/2014/main" id="{4F84FE9E-3634-8F44-1EAD-CE19354B7FB4}"/>
              </a:ext>
            </a:extLst>
          </p:cNvPr>
          <p:cNvSpPr txBox="1"/>
          <p:nvPr/>
        </p:nvSpPr>
        <p:spPr>
          <a:xfrm>
            <a:off x="393116" y="5999572"/>
            <a:ext cx="9904396" cy="307777"/>
          </a:xfrm>
          <a:prstGeom prst="rect">
            <a:avLst/>
          </a:prstGeom>
          <a:noFill/>
        </p:spPr>
        <p:txBody>
          <a:bodyPr wrap="square" rtlCol="0">
            <a:spAutoFit/>
          </a:bodyPr>
          <a:ls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GB" sz="1400" dirty="0">
                <a:latin typeface="Arial" panose="020B0604020202020204" pitchFamily="34" charset="0"/>
                <a:cs typeface="Arial" panose="020B0604020202020204" pitchFamily="34" charset="0"/>
              </a:rPr>
              <a:t>This resource meets the</a:t>
            </a:r>
            <a:r>
              <a:rPr lang="en-GB" sz="1400" b="1" dirty="0">
                <a:latin typeface="Arial" panose="020B0604020202020204" pitchFamily="34" charset="0"/>
                <a:cs typeface="Arial" panose="020B0604020202020204" pitchFamily="34" charset="0"/>
              </a:rPr>
              <a:t> </a:t>
            </a:r>
            <a:r>
              <a:rPr lang="en-GB" sz="1400" b="1" i="1" u="sng" dirty="0">
                <a:latin typeface="Arial" panose="020B0604020202020204" pitchFamily="34" charset="0"/>
                <a:cs typeface="Arial" panose="020B0604020202020204" pitchFamily="34" charset="0"/>
                <a:hlinkClick r:id="rId3"/>
              </a:rPr>
              <a:t>Guidelines for producers and users of school education resources about food</a:t>
            </a:r>
            <a:r>
              <a:rPr lang="en-GB" sz="1400" b="1" i="1" dirty="0">
                <a:latin typeface="Arial" panose="020B0604020202020204" pitchFamily="34" charset="0"/>
                <a:cs typeface="Arial" panose="020B0604020202020204" pitchFamily="34" charset="0"/>
              </a:rPr>
              <a:t>.</a:t>
            </a:r>
            <a:endParaRPr lang="en-GB" sz="1400" dirty="0">
              <a:latin typeface="Arial" panose="020B0604020202020204" pitchFamily="34" charset="0"/>
              <a:cs typeface="Arial" panose="020B0604020202020204" pitchFamily="34" charset="0"/>
            </a:endParaRPr>
          </a:p>
        </p:txBody>
      </p:sp>
    </p:spTree>
    <p:extLst>
      <p:ext uri="{BB962C8B-B14F-4D97-AF65-F5344CB8AC3E}">
        <p14:creationId xmlns:p14="http://schemas.microsoft.com/office/powerpoint/2010/main" val="669536864"/>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1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3_Custom Design">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Yu Gothic Light"/>
        <a:font script="Hang" typeface="맑은 고딕"/>
        <a:font script="Hans" typeface="DengXian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Yu Gothic"/>
        <a:font script="Hang" typeface="맑은 고딕"/>
        <a:font script="Hans" typeface="DengXian"/>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1778F9C6E6CA40469EF8D815CB2EEB82" ma:contentTypeVersion="13" ma:contentTypeDescription="Create a new document." ma:contentTypeScope="" ma:versionID="e130adad84ea3ab2135b56c6c336c885">
  <xsd:schema xmlns:xsd="http://www.w3.org/2001/XMLSchema" xmlns:xs="http://www.w3.org/2001/XMLSchema" xmlns:p="http://schemas.microsoft.com/office/2006/metadata/properties" xmlns:ns3="8409cf61-8f5f-4421-9a3e-169c7d6c7b55" xmlns:ns4="3089966e-1c9a-40c5-9c65-11a87eb6eb54" targetNamespace="http://schemas.microsoft.com/office/2006/metadata/properties" ma:root="true" ma:fieldsID="77387c4e1bf2321a475d1827ccc9247f" ns3:_="" ns4:_="">
    <xsd:import namespace="8409cf61-8f5f-4421-9a3e-169c7d6c7b55"/>
    <xsd:import namespace="3089966e-1c9a-40c5-9c65-11a87eb6eb54"/>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Location" minOccurs="0"/>
                <xsd:element ref="ns3:MediaServiceOCR" minOccurs="0"/>
                <xsd:element ref="ns3:MediaServiceGenerationTime" minOccurs="0"/>
                <xsd:element ref="ns3:MediaServiceEventHashCode" minOccurs="0"/>
                <xsd:element ref="ns3:MediaServiceAutoKeyPoints" minOccurs="0"/>
                <xsd:element ref="ns3:MediaServiceKeyPoints" minOccurs="0"/>
                <xsd:element ref="ns4:SharedWithUsers" minOccurs="0"/>
                <xsd:element ref="ns4:SharedWithDetails" minOccurs="0"/>
                <xsd:element ref="ns4:SharingHintHash"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8409cf61-8f5f-4421-9a3e-169c7d6c7b55"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Location" ma:index="12" nillable="true" ma:displayName="Location" ma:internalName="MediaServiceLocation"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3089966e-1c9a-40c5-9c65-11a87eb6eb54" elementFormDefault="qualified">
    <xsd:import namespace="http://schemas.microsoft.com/office/2006/documentManagement/types"/>
    <xsd:import namespace="http://schemas.microsoft.com/office/infopath/2007/PartnerControls"/>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element name="SharingHintHash" ma:index="20"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p:properties>
</file>

<file path=customXml/itemProps1.xml><?xml version="1.0" encoding="utf-8"?>
<ds:datastoreItem xmlns:ds="http://schemas.openxmlformats.org/officeDocument/2006/customXml" ds:itemID="{2B2663D4-1D73-4C35-AB2E-146AA725CD2F}">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8409cf61-8f5f-4421-9a3e-169c7d6c7b55"/>
    <ds:schemaRef ds:uri="3089966e-1c9a-40c5-9c65-11a87eb6eb54"/>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A3287A4E-A66A-4B9F-83DE-061EE7629582}">
  <ds:schemaRefs>
    <ds:schemaRef ds:uri="http://schemas.microsoft.com/sharepoint/v3/contenttype/forms"/>
  </ds:schemaRefs>
</ds:datastoreItem>
</file>

<file path=customXml/itemProps3.xml><?xml version="1.0" encoding="utf-8"?>
<ds:datastoreItem xmlns:ds="http://schemas.openxmlformats.org/officeDocument/2006/customXml" ds:itemID="{25CB9247-BAC8-4D9E-8A91-EB60F4F9D1DC}">
  <ds:schemaRefs>
    <ds:schemaRef ds:uri="http://purl.org/dc/dcmitype/"/>
    <ds:schemaRef ds:uri="http://schemas.microsoft.com/office/infopath/2007/PartnerControls"/>
    <ds:schemaRef ds:uri="http://purl.org/dc/elements/1.1/"/>
    <ds:schemaRef ds:uri="http://schemas.microsoft.com/office/2006/documentManagement/types"/>
    <ds:schemaRef ds:uri="8409cf61-8f5f-4421-9a3e-169c7d6c7b55"/>
    <ds:schemaRef ds:uri="http://purl.org/dc/terms/"/>
    <ds:schemaRef ds:uri="http://schemas.openxmlformats.org/package/2006/metadata/core-properties"/>
    <ds:schemaRef ds:uri="3089966e-1c9a-40c5-9c65-11a87eb6eb54"/>
    <ds:schemaRef ds:uri="http://schemas.microsoft.com/office/2006/metadata/properties"/>
    <ds:schemaRef ds:uri="http://www.w3.org/XML/1998/namespace"/>
  </ds:schemaRefs>
</ds:datastoreItem>
</file>

<file path=docProps/app.xml><?xml version="1.0" encoding="utf-8"?>
<Properties xmlns="http://schemas.openxmlformats.org/officeDocument/2006/extended-properties" xmlns:vt="http://schemas.openxmlformats.org/officeDocument/2006/docPropsVTypes">
  <TotalTime>343</TotalTime>
  <Words>1598</Words>
  <Application>Microsoft Office PowerPoint</Application>
  <PresentationFormat>Widescreen</PresentationFormat>
  <Paragraphs>153</Paragraphs>
  <Slides>27</Slides>
  <Notes>1</Notes>
  <HiddenSlides>0</HiddenSlides>
  <MMClips>0</MMClips>
  <ScaleCrop>false</ScaleCrop>
  <HeadingPairs>
    <vt:vector size="6" baseType="variant">
      <vt:variant>
        <vt:lpstr>Fonts Used</vt:lpstr>
      </vt:variant>
      <vt:variant>
        <vt:i4>4</vt:i4>
      </vt:variant>
      <vt:variant>
        <vt:lpstr>Theme</vt:lpstr>
      </vt:variant>
      <vt:variant>
        <vt:i4>4</vt:i4>
      </vt:variant>
      <vt:variant>
        <vt:lpstr>Slide Titles</vt:lpstr>
      </vt:variant>
      <vt:variant>
        <vt:i4>27</vt:i4>
      </vt:variant>
    </vt:vector>
  </HeadingPairs>
  <TitlesOfParts>
    <vt:vector size="35" baseType="lpstr">
      <vt:lpstr>Arial</vt:lpstr>
      <vt:lpstr>Calibri</vt:lpstr>
      <vt:lpstr>Century Gothic</vt:lpstr>
      <vt:lpstr>Wingdings</vt:lpstr>
      <vt:lpstr>Office Theme</vt:lpstr>
      <vt:lpstr>Custom Design</vt:lpstr>
      <vt:lpstr>1_Custom Design</vt:lpstr>
      <vt:lpstr>3_Custom Design</vt:lpstr>
      <vt:lpstr>Food certification and assurance schemes</vt:lpstr>
      <vt:lpstr>Food assurance schemes </vt:lpstr>
      <vt:lpstr>Food assurance schemes </vt:lpstr>
      <vt:lpstr>Red Tractor</vt:lpstr>
      <vt:lpstr>Northern Ireland Beef and Lamb Farm Quality Assurance </vt:lpstr>
      <vt:lpstr>Assurance schemes</vt:lpstr>
      <vt:lpstr>Assurance schemes</vt:lpstr>
      <vt:lpstr>LEAF Marque</vt:lpstr>
      <vt:lpstr>The British Lion mark</vt:lpstr>
      <vt:lpstr>RSPCA Assured</vt:lpstr>
      <vt:lpstr>Organic certification</vt:lpstr>
      <vt:lpstr>Marine Stewardship Council</vt:lpstr>
      <vt:lpstr>Case study: Red Tractor</vt:lpstr>
      <vt:lpstr>Red Tractor products</vt:lpstr>
      <vt:lpstr>Red Tractor products</vt:lpstr>
      <vt:lpstr>Did you know….</vt:lpstr>
      <vt:lpstr>Red Tractor standards</vt:lpstr>
      <vt:lpstr>Red Tractor standards</vt:lpstr>
      <vt:lpstr>Traceability – an example</vt:lpstr>
      <vt:lpstr>Animal welfare and traceability</vt:lpstr>
      <vt:lpstr>Did you know….</vt:lpstr>
      <vt:lpstr>Poultry</vt:lpstr>
      <vt:lpstr>Poultry</vt:lpstr>
      <vt:lpstr>Fresh produce</vt:lpstr>
      <vt:lpstr>Fresh produce</vt:lpstr>
      <vt:lpstr>Did you know….</vt:lpstr>
      <vt:lpstr>Food assurance schemes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Glenn Carter</dc:creator>
  <cp:lastModifiedBy>Elsa Healey</cp:lastModifiedBy>
  <cp:revision>49</cp:revision>
  <cp:lastPrinted>2019-08-05T13:52:25Z</cp:lastPrinted>
  <dcterms:created xsi:type="dcterms:W3CDTF">2018-10-10T09:22:08Z</dcterms:created>
  <dcterms:modified xsi:type="dcterms:W3CDTF">2023-12-07T12:17:41Z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0x0101001778F9C6E6CA40469EF8D815CB2EEB82</vt:lpwstr>
  </property>
</Properties>
</file>