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50" r:id="rId5"/>
    <p:sldMasterId id="2147483652" r:id="rId6"/>
    <p:sldMasterId id="2147483656" r:id="rId7"/>
  </p:sldMasterIdLst>
  <p:sldIdLst>
    <p:sldId id="256" r:id="rId8"/>
    <p:sldId id="257" r:id="rId9"/>
    <p:sldId id="262" r:id="rId10"/>
    <p:sldId id="263" r:id="rId11"/>
    <p:sldId id="264" r:id="rId12"/>
    <p:sldId id="265" r:id="rId13"/>
    <p:sldId id="266" r:id="rId14"/>
    <p:sldId id="267" r:id="rId15"/>
    <p:sldId id="261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E3C2"/>
    <a:srgbClr val="EF9F3F"/>
    <a:srgbClr val="F9D4B6"/>
    <a:srgbClr val="EDAD80"/>
    <a:srgbClr val="E46B2F"/>
    <a:srgbClr val="ED6B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875"/>
    <p:restoredTop sz="94655"/>
  </p:normalViewPr>
  <p:slideViewPr>
    <p:cSldViewPr snapToGrid="0" snapToObjects="1">
      <p:cViewPr varScale="1">
        <p:scale>
          <a:sx n="73" d="100"/>
          <a:sy n="73" d="100"/>
        </p:scale>
        <p:origin x="666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10" Type="http://schemas.openxmlformats.org/officeDocument/2006/relationships/slide" Target="slides/slide3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42452" y="3531477"/>
            <a:ext cx="9144000" cy="733096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4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1072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53512" y="587760"/>
            <a:ext cx="9144000" cy="635491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000" b="1" i="0">
                <a:solidFill>
                  <a:srgbClr val="EF9F3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Section 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53512" y="3065488"/>
            <a:ext cx="9144000" cy="3087973"/>
          </a:xfrm>
          <a:prstGeom prst="rect">
            <a:avLst/>
          </a:prstGeom>
        </p:spPr>
        <p:txBody>
          <a:bodyPr lIns="0" tIns="0" rIns="0" bIns="0"/>
          <a:lstStyle>
            <a:lvl1pPr marL="285750" indent="-285750" algn="l">
              <a:buFont typeface="Arial" charset="0"/>
              <a:buChar char="•"/>
              <a:defRPr sz="1800"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3767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69274" y="1563798"/>
            <a:ext cx="9720000" cy="72000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3400" b="1" i="0">
                <a:solidFill>
                  <a:srgbClr val="EF9F3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Heading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69276" y="2571092"/>
            <a:ext cx="9720000" cy="3600000"/>
          </a:xfrm>
          <a:prstGeom prst="rect">
            <a:avLst/>
          </a:prstGeom>
        </p:spPr>
        <p:txBody>
          <a:bodyPr lIns="0" tIns="0" rIns="0" bIns="0" numCol="1" anchor="t"/>
          <a:lstStyle>
            <a:lvl1pPr marL="285750" indent="-285750" algn="l">
              <a:buSzPct val="90000"/>
              <a:buFont typeface="Arial" charset="0"/>
              <a:buChar char="•"/>
              <a:defRPr sz="18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Text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1343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6209274" y="2571092"/>
            <a:ext cx="4680000" cy="3600000"/>
          </a:xfrm>
          <a:prstGeom prst="rect">
            <a:avLst/>
          </a:prstGeom>
          <a:solidFill>
            <a:srgbClr val="FCE3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169276" y="2571092"/>
            <a:ext cx="4680000" cy="360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285750" indent="-285750">
              <a:buSzPct val="90000"/>
              <a:buFont typeface="Arial" charset="0"/>
              <a:buChar char="•"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Body text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398461" y="2760281"/>
            <a:ext cx="4320000" cy="324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Body text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1169276" y="1563798"/>
            <a:ext cx="9720000" cy="720000"/>
          </a:xfrm>
          <a:prstGeom prst="rect">
            <a:avLst/>
          </a:prstGeom>
        </p:spPr>
        <p:txBody>
          <a:bodyPr lIns="0" tIns="0" rIns="0" bIns="0"/>
          <a:lstStyle>
            <a:lvl1pPr>
              <a:defRPr sz="3400" b="1" i="0">
                <a:solidFill>
                  <a:srgbClr val="EF9F3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 smtClean="0"/>
              <a:t>Heading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007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foodafactoflife.org.uk/" TargetMode="Externa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foodafactoflife.org.uk/" TargetMode="Externa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://www.foodafactoflife.org.uk/" TargetMode="Externa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.foodafactoflife.org.uk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9453" y="358589"/>
            <a:ext cx="2044335" cy="1435165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5"/>
              </a:rPr>
              <a:t>www.foodafactoflife.org.uk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Food –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a fact of life 2019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8885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2019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8317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2019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2393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 smtClean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2019</a:t>
            </a:r>
            <a:endParaRPr lang="en-US" sz="900" b="0" i="0" dirty="0">
              <a:solidFill>
                <a:schemeClr val="tx1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8143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Milk processing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51663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Objectives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spcBef>
                <a:spcPct val="0"/>
              </a:spcBef>
              <a:defRPr/>
            </a:pPr>
            <a:r>
              <a:rPr lang="en-GB" sz="2000" dirty="0" smtClean="0"/>
              <a:t>To </a:t>
            </a:r>
            <a:r>
              <a:rPr lang="en-GB" sz="2000" dirty="0"/>
              <a:t>recall the key stages in milk processing.</a:t>
            </a:r>
          </a:p>
          <a:p>
            <a:pPr>
              <a:spcBef>
                <a:spcPct val="0"/>
              </a:spcBef>
              <a:buFont typeface="Arial" pitchFamily="34" charset="0"/>
              <a:buChar char="•"/>
              <a:defRPr/>
            </a:pPr>
            <a:endParaRPr lang="en-GB" sz="2000" dirty="0"/>
          </a:p>
          <a:p>
            <a:pPr>
              <a:spcBef>
                <a:spcPct val="0"/>
              </a:spcBef>
              <a:buFont typeface="Arial" pitchFamily="34" charset="0"/>
              <a:buChar char="•"/>
              <a:defRPr/>
            </a:pPr>
            <a:r>
              <a:rPr lang="en-GB" sz="2000" dirty="0"/>
              <a:t>To learn about primary milk processing.</a:t>
            </a:r>
            <a:endParaRPr lang="en-US" sz="2000" dirty="0"/>
          </a:p>
        </p:txBody>
      </p:sp>
      <p:pic>
        <p:nvPicPr>
          <p:cNvPr id="4" name="Picture 3" descr="S:\Shared\EDUCATION TEAM FILES\DairyCo\DairyCo pics only\PRODUCTION BOTTLES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52707" y="3065488"/>
            <a:ext cx="4206394" cy="2790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57876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altLang="en-US" sz="3600" dirty="0"/>
              <a:t>Primary milk processing</a:t>
            </a:r>
            <a:br>
              <a:rPr lang="en-GB" altLang="en-US" sz="3600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5397779" cy="3600000"/>
          </a:xfrm>
        </p:spPr>
        <p:txBody>
          <a:bodyPr/>
          <a:lstStyle/>
          <a:p>
            <a:pPr marL="0" indent="0">
              <a:spcBef>
                <a:spcPct val="0"/>
              </a:spcBef>
              <a:buNone/>
            </a:pPr>
            <a:r>
              <a:rPr lang="en-US" altLang="en-US" sz="2000" dirty="0" smtClean="0"/>
              <a:t>After </a:t>
            </a:r>
            <a:r>
              <a:rPr lang="en-US" altLang="en-US" sz="2000" dirty="0"/>
              <a:t>the milk has been </a:t>
            </a:r>
            <a:r>
              <a:rPr lang="en-US" altLang="en-US" sz="2000" dirty="0" smtClean="0"/>
              <a:t>delivered </a:t>
            </a:r>
            <a:r>
              <a:rPr lang="en-US" altLang="en-US" sz="2000" dirty="0"/>
              <a:t>from the dairy, it is </a:t>
            </a:r>
            <a:r>
              <a:rPr lang="en-US" altLang="en-US" sz="2000" dirty="0" err="1"/>
              <a:t>pasteurised</a:t>
            </a:r>
            <a:r>
              <a:rPr lang="en-US" altLang="en-US" sz="2000" dirty="0"/>
              <a:t>. </a:t>
            </a:r>
          </a:p>
          <a:p>
            <a:pPr>
              <a:spcBef>
                <a:spcPct val="0"/>
              </a:spcBef>
            </a:pPr>
            <a:endParaRPr lang="en-US" altLang="en-US" sz="2000" dirty="0"/>
          </a:p>
          <a:p>
            <a:pPr marL="0" indent="0">
              <a:spcBef>
                <a:spcPct val="0"/>
              </a:spcBef>
              <a:buNone/>
            </a:pPr>
            <a:r>
              <a:rPr lang="en-US" altLang="en-US" sz="2000" dirty="0" err="1"/>
              <a:t>Pasteurisation</a:t>
            </a:r>
            <a:r>
              <a:rPr lang="en-US" altLang="en-US" sz="2000" dirty="0"/>
              <a:t> is a process used to kill harmful microorganisms, such as certain pathogenic bacteria, yeasts and </a:t>
            </a:r>
            <a:r>
              <a:rPr lang="en-US" altLang="en-US" sz="2000" dirty="0" err="1"/>
              <a:t>moulds</a:t>
            </a:r>
            <a:r>
              <a:rPr lang="en-US" altLang="en-US" sz="2000" dirty="0"/>
              <a:t>, which may be present in the milk after initial collection.</a:t>
            </a:r>
          </a:p>
          <a:p>
            <a:pPr>
              <a:spcBef>
                <a:spcPct val="0"/>
              </a:spcBef>
            </a:pPr>
            <a:endParaRPr lang="en-US" altLang="en-US" sz="2000" dirty="0"/>
          </a:p>
          <a:p>
            <a:pPr marL="0" indent="0">
              <a:spcBef>
                <a:spcPct val="0"/>
              </a:spcBef>
              <a:buNone/>
            </a:pPr>
            <a:r>
              <a:rPr lang="en-US" altLang="en-US" sz="2000" dirty="0"/>
              <a:t>This process extends the shelf life of milk.</a:t>
            </a:r>
          </a:p>
        </p:txBody>
      </p:sp>
      <p:pic>
        <p:nvPicPr>
          <p:cNvPr id="3074" name="Picture 2" descr="S:\Shared\EDUCATION TEAM FILES\DairyCo\Farm Visit March 2012\2012-03-27 Farm visit March 2012\Farm visit March 2012 103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58940" y="2283798"/>
            <a:ext cx="4917739" cy="3688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59453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en-US" sz="3600" dirty="0" err="1"/>
              <a:t>Pasteurisation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5647160" cy="3600000"/>
          </a:xfrm>
        </p:spPr>
        <p:txBody>
          <a:bodyPr/>
          <a:lstStyle/>
          <a:p>
            <a:pPr marL="0" indent="0">
              <a:lnSpc>
                <a:spcPct val="95000"/>
              </a:lnSpc>
              <a:spcBef>
                <a:spcPct val="0"/>
              </a:spcBef>
              <a:buNone/>
            </a:pPr>
            <a:r>
              <a:rPr lang="en-US" altLang="en-US" sz="2000" dirty="0" smtClean="0"/>
              <a:t>The </a:t>
            </a:r>
            <a:r>
              <a:rPr lang="en-US" altLang="en-US" sz="2000" dirty="0"/>
              <a:t>basic process for whole milk involves heating the milk to a temperature of no less than 71.7ºC for 25 seconds. </a:t>
            </a:r>
          </a:p>
          <a:p>
            <a:pPr marL="0" indent="0">
              <a:lnSpc>
                <a:spcPct val="95000"/>
              </a:lnSpc>
              <a:spcBef>
                <a:spcPct val="0"/>
              </a:spcBef>
              <a:buNone/>
            </a:pPr>
            <a:endParaRPr lang="en-US" altLang="en-US" sz="2000" dirty="0" smtClean="0"/>
          </a:p>
          <a:p>
            <a:pPr marL="0" indent="0">
              <a:lnSpc>
                <a:spcPct val="95000"/>
              </a:lnSpc>
              <a:spcBef>
                <a:spcPct val="0"/>
              </a:spcBef>
              <a:buNone/>
            </a:pPr>
            <a:r>
              <a:rPr lang="en-US" altLang="en-US" sz="2000" dirty="0" smtClean="0"/>
              <a:t>This </a:t>
            </a:r>
            <a:r>
              <a:rPr lang="en-US" altLang="en-US" sz="2000" dirty="0"/>
              <a:t>process is known as High Temperature Short Time (HTST). </a:t>
            </a:r>
          </a:p>
          <a:p>
            <a:pPr>
              <a:lnSpc>
                <a:spcPct val="95000"/>
              </a:lnSpc>
              <a:spcBef>
                <a:spcPct val="0"/>
              </a:spcBef>
            </a:pPr>
            <a:endParaRPr lang="en-US" altLang="en-US" sz="2000" dirty="0"/>
          </a:p>
          <a:p>
            <a:pPr marL="0" indent="0">
              <a:lnSpc>
                <a:spcPct val="95000"/>
              </a:lnSpc>
              <a:spcBef>
                <a:spcPct val="0"/>
              </a:spcBef>
              <a:buNone/>
            </a:pPr>
            <a:r>
              <a:rPr lang="en-US" altLang="en-US" sz="2000" dirty="0"/>
              <a:t>The milk is then cooled for packing, storage and transportation.</a:t>
            </a:r>
          </a:p>
        </p:txBody>
      </p:sp>
      <p:pic>
        <p:nvPicPr>
          <p:cNvPr id="2050" name="Picture 2" descr="S:\Shared\EDUCATION TEAM FILES\Photographs Oct 2018 onwards\pastuerisatio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0203" y="2571092"/>
            <a:ext cx="4552393" cy="3044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59453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altLang="en-US" sz="3600" dirty="0"/>
              <a:t>Packing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6193425" cy="3600000"/>
          </a:xfrm>
        </p:spPr>
        <p:txBody>
          <a:bodyPr/>
          <a:lstStyle/>
          <a:p>
            <a:pPr marL="0" indent="0">
              <a:spcBef>
                <a:spcPct val="0"/>
              </a:spcBef>
              <a:buNone/>
            </a:pPr>
            <a:r>
              <a:rPr lang="en-US" altLang="en-US" sz="2000" dirty="0" smtClean="0"/>
              <a:t>The </a:t>
            </a:r>
            <a:r>
              <a:rPr lang="en-US" altLang="en-US" sz="2000" dirty="0"/>
              <a:t>milk is then packaged into bottles and labelled. </a:t>
            </a:r>
          </a:p>
          <a:p>
            <a:pPr>
              <a:spcBef>
                <a:spcPct val="0"/>
              </a:spcBef>
            </a:pPr>
            <a:endParaRPr lang="en-US" altLang="en-US" sz="2000" dirty="0"/>
          </a:p>
          <a:p>
            <a:pPr marL="0" indent="0">
              <a:spcBef>
                <a:spcPct val="0"/>
              </a:spcBef>
              <a:buNone/>
            </a:pPr>
            <a:r>
              <a:rPr lang="en-US" altLang="en-US" sz="2000" dirty="0"/>
              <a:t>The packaging helps to increase the shelf-life of the milk.</a:t>
            </a:r>
          </a:p>
          <a:p>
            <a:pPr>
              <a:spcBef>
                <a:spcPct val="0"/>
              </a:spcBef>
            </a:pPr>
            <a:endParaRPr lang="en-US" altLang="en-US" sz="2000" i="1" dirty="0"/>
          </a:p>
          <a:p>
            <a:pPr marL="0" indent="0">
              <a:spcBef>
                <a:spcPct val="0"/>
              </a:spcBef>
              <a:buNone/>
            </a:pPr>
            <a:r>
              <a:rPr lang="en-US" altLang="en-US" sz="2000" dirty="0"/>
              <a:t>The milk is then distributed to supermarkets and shops for sale.</a:t>
            </a:r>
          </a:p>
        </p:txBody>
      </p:sp>
      <p:pic>
        <p:nvPicPr>
          <p:cNvPr id="1026" name="Picture 2" descr="S:\Shared\EDUCATION TEAM FILES\Photographs Oct 2018 onwards\milk in supermarke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4701" y="4349235"/>
            <a:ext cx="3048000" cy="2038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S:\Shared\EDUCATION TEAM FILES\DairyCo\DairyCo pics only\PRODUCTION BOTTLES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88333" y="2283798"/>
            <a:ext cx="4206394" cy="2790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59453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altLang="en-US" sz="3600" dirty="0"/>
              <a:t>Sterilisation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6751566" cy="3600000"/>
          </a:xfrm>
        </p:spPr>
        <p:txBody>
          <a:bodyPr/>
          <a:lstStyle/>
          <a:p>
            <a:pPr marL="0" indent="0">
              <a:spcBef>
                <a:spcPct val="0"/>
              </a:spcBef>
              <a:buNone/>
            </a:pPr>
            <a:r>
              <a:rPr lang="en-GB" altLang="en-US" sz="2000" dirty="0" smtClean="0"/>
              <a:t>This </a:t>
            </a:r>
            <a:r>
              <a:rPr lang="en-GB" altLang="en-US" sz="2000" dirty="0"/>
              <a:t>process uses a temperature in excess of 100ºC in order to destroy nearly all micro-organisms present in a food. This is important as some micro-organisms can form spores which have the ability to survive at high temperatures. </a:t>
            </a:r>
          </a:p>
          <a:p>
            <a:pPr>
              <a:spcBef>
                <a:spcPct val="0"/>
              </a:spcBef>
            </a:pPr>
            <a:endParaRPr lang="en-GB" altLang="en-US" sz="2000" dirty="0"/>
          </a:p>
          <a:p>
            <a:pPr marL="0" indent="0">
              <a:spcBef>
                <a:spcPct val="0"/>
              </a:spcBef>
              <a:buNone/>
            </a:pPr>
            <a:r>
              <a:rPr lang="en-GB" altLang="en-US" sz="2000" dirty="0"/>
              <a:t>The product is packed in air-tight containers either before or after heat treatment. </a:t>
            </a:r>
          </a:p>
          <a:p>
            <a:pPr>
              <a:spcBef>
                <a:spcPct val="0"/>
              </a:spcBef>
            </a:pPr>
            <a:endParaRPr lang="en-GB" altLang="en-US" sz="2000" dirty="0"/>
          </a:p>
          <a:p>
            <a:pPr marL="0" indent="0">
              <a:spcBef>
                <a:spcPct val="0"/>
              </a:spcBef>
              <a:buNone/>
            </a:pPr>
            <a:r>
              <a:rPr lang="en-GB" altLang="en-US" sz="2000" dirty="0"/>
              <a:t>Sterilising enables milk to be kept for 2-3 weeks unopened, but results in a burnt, caramelised flavour and browning.</a:t>
            </a:r>
            <a:endParaRPr lang="en-US" altLang="en-US" sz="2000" dirty="0"/>
          </a:p>
        </p:txBody>
      </p:sp>
      <p:sp>
        <p:nvSpPr>
          <p:cNvPr id="4" name="Freeform 10"/>
          <p:cNvSpPr>
            <a:spLocks/>
          </p:cNvSpPr>
          <p:nvPr/>
        </p:nvSpPr>
        <p:spPr bwMode="auto">
          <a:xfrm>
            <a:off x="8477456" y="2474892"/>
            <a:ext cx="3314700" cy="3443288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659453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altLang="en-US" sz="3600" dirty="0"/>
              <a:t>Ultra heat treated (UHT)</a:t>
            </a:r>
            <a:br>
              <a:rPr lang="en-GB" altLang="en-US" sz="3600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7321581" cy="3600000"/>
          </a:xfrm>
        </p:spPr>
        <p:txBody>
          <a:bodyPr/>
          <a:lstStyle/>
          <a:p>
            <a:pPr marL="0" indent="0">
              <a:spcBef>
                <a:spcPct val="0"/>
              </a:spcBef>
              <a:buNone/>
            </a:pPr>
            <a:r>
              <a:rPr lang="en-GB" altLang="en-US" sz="2000" dirty="0" smtClean="0"/>
              <a:t>UHT </a:t>
            </a:r>
            <a:r>
              <a:rPr lang="en-GB" altLang="en-US" sz="2000" dirty="0"/>
              <a:t>is a continuous process and the product is packaged after treatment into sterile containers. Typical temperatures and times specified for UHT treatment of milk are 130º C – 150º C for 1-3 seconds.</a:t>
            </a:r>
          </a:p>
          <a:p>
            <a:pPr>
              <a:spcBef>
                <a:spcPct val="0"/>
              </a:spcBef>
            </a:pPr>
            <a:endParaRPr lang="en-GB" altLang="en-US" sz="2000" dirty="0"/>
          </a:p>
          <a:p>
            <a:pPr marL="0" indent="0">
              <a:spcBef>
                <a:spcPct val="0"/>
              </a:spcBef>
              <a:buNone/>
            </a:pPr>
            <a:r>
              <a:rPr lang="en-GB" altLang="en-US" sz="2000" dirty="0"/>
              <a:t>As the product is moving continuously, rather than being stationary, high temperatures can be reached resulting in fewer chemical changes, but having the same sterilising effect. </a:t>
            </a:r>
          </a:p>
          <a:p>
            <a:pPr>
              <a:spcBef>
                <a:spcPct val="0"/>
              </a:spcBef>
            </a:pPr>
            <a:endParaRPr lang="en-GB" altLang="en-US" sz="2000" dirty="0"/>
          </a:p>
          <a:p>
            <a:pPr marL="0" indent="0">
              <a:spcBef>
                <a:spcPct val="0"/>
              </a:spcBef>
              <a:buNone/>
            </a:pPr>
            <a:r>
              <a:rPr lang="en-GB" altLang="en-US" sz="2000" dirty="0"/>
              <a:t>UHT treatment was developed to destroy all micro-organisms without causing as much damage to the product as sterilisation. Milk may taste cooked and will be slightly brown in colour.</a:t>
            </a:r>
            <a:endParaRPr lang="en-US" altLang="en-US" sz="2000" dirty="0"/>
          </a:p>
        </p:txBody>
      </p:sp>
      <p:sp>
        <p:nvSpPr>
          <p:cNvPr id="4" name="Freeform 10"/>
          <p:cNvSpPr>
            <a:spLocks/>
          </p:cNvSpPr>
          <p:nvPr/>
        </p:nvSpPr>
        <p:spPr bwMode="auto">
          <a:xfrm>
            <a:off x="8992569" y="2571092"/>
            <a:ext cx="2811462" cy="2374900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659453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altLang="en-US" sz="3600" dirty="0"/>
              <a:t>Find out more about milk</a:t>
            </a:r>
            <a:br>
              <a:rPr lang="en-GB" altLang="en-US" sz="3600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4614007" cy="3600000"/>
          </a:xfrm>
        </p:spPr>
        <p:txBody>
          <a:bodyPr/>
          <a:lstStyle/>
          <a:p>
            <a:pPr marL="0" indent="0">
              <a:spcBef>
                <a:spcPct val="0"/>
              </a:spcBef>
              <a:buNone/>
            </a:pPr>
            <a:r>
              <a:rPr lang="en-US" altLang="en-US" sz="2000" dirty="0" smtClean="0"/>
              <a:t>To </a:t>
            </a:r>
            <a:r>
              <a:rPr lang="en-US" altLang="en-US" sz="2000" dirty="0"/>
              <a:t>find out more about milk, access the </a:t>
            </a:r>
            <a:r>
              <a:rPr lang="en-US" altLang="en-US" sz="2000" i="1" dirty="0"/>
              <a:t>From grass to glass – the journey of milk </a:t>
            </a:r>
            <a:r>
              <a:rPr lang="en-US" altLang="en-US" sz="2000" dirty="0"/>
              <a:t>poster.</a:t>
            </a:r>
          </a:p>
        </p:txBody>
      </p:sp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2871" y="2283798"/>
            <a:ext cx="4968875" cy="3519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59453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GB" sz="3600" dirty="0" smtClean="0"/>
              <a:t>For further information, go to:</a:t>
            </a:r>
          </a:p>
          <a:p>
            <a:pPr marL="0" indent="0" algn="ctr">
              <a:buNone/>
            </a:pPr>
            <a:r>
              <a:rPr lang="en-GB" sz="3600" dirty="0" smtClean="0"/>
              <a:t>www.foodafactoflife.org.uk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23020051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778F9C6E6CA40469EF8D815CB2EEB82" ma:contentTypeVersion="13" ma:contentTypeDescription="Create a new document." ma:contentTypeScope="" ma:versionID="e130adad84ea3ab2135b56c6c336c885">
  <xsd:schema xmlns:xsd="http://www.w3.org/2001/XMLSchema" xmlns:xs="http://www.w3.org/2001/XMLSchema" xmlns:p="http://schemas.microsoft.com/office/2006/metadata/properties" xmlns:ns3="8409cf61-8f5f-4421-9a3e-169c7d6c7b55" xmlns:ns4="3089966e-1c9a-40c5-9c65-11a87eb6eb54" targetNamespace="http://schemas.microsoft.com/office/2006/metadata/properties" ma:root="true" ma:fieldsID="77387c4e1bf2321a475d1827ccc9247f" ns3:_="" ns4:_="">
    <xsd:import namespace="8409cf61-8f5f-4421-9a3e-169c7d6c7b55"/>
    <xsd:import namespace="3089966e-1c9a-40c5-9c65-11a87eb6eb54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409cf61-8f5f-4421-9a3e-169c7d6c7b5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Location" ma:index="12" nillable="true" ma:displayName="Location" ma:internalName="MediaServiceLocation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089966e-1c9a-40c5-9c65-11a87eb6eb54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0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0C697ED6-E0D0-410C-A3BF-7EEAD316C9B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409cf61-8f5f-4421-9a3e-169c7d6c7b55"/>
    <ds:schemaRef ds:uri="3089966e-1c9a-40c5-9c65-11a87eb6eb5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5EBF0E6-536D-40F4-9F29-743BACCD2C0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BBC0BB6-3D63-4EEB-9648-FE1F9C561BA1}">
  <ds:schemaRefs>
    <ds:schemaRef ds:uri="8409cf61-8f5f-4421-9a3e-169c7d6c7b55"/>
    <ds:schemaRef ds:uri="http://purl.org/dc/terms/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3089966e-1c9a-40c5-9c65-11a87eb6eb54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132</TotalTime>
  <Words>373</Words>
  <Application>Microsoft Office PowerPoint</Application>
  <PresentationFormat>Widescreen</PresentationFormat>
  <Paragraphs>39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Calibri</vt:lpstr>
      <vt:lpstr>Office Theme</vt:lpstr>
      <vt:lpstr>Custom Design</vt:lpstr>
      <vt:lpstr>1_Custom Design</vt:lpstr>
      <vt:lpstr>3_Custom Design</vt:lpstr>
      <vt:lpstr>Milk processing</vt:lpstr>
      <vt:lpstr>Objectives</vt:lpstr>
      <vt:lpstr>Primary milk processing </vt:lpstr>
      <vt:lpstr>Pasteurisation</vt:lpstr>
      <vt:lpstr>Packing</vt:lpstr>
      <vt:lpstr>Sterilisation</vt:lpstr>
      <vt:lpstr>Ultra heat treated (UHT) </vt:lpstr>
      <vt:lpstr>Find out more about milk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Glenn Carter</dc:creator>
  <cp:lastModifiedBy>Elsa Healey</cp:lastModifiedBy>
  <cp:revision>28</cp:revision>
  <dcterms:created xsi:type="dcterms:W3CDTF">2018-10-10T09:22:08Z</dcterms:created>
  <dcterms:modified xsi:type="dcterms:W3CDTF">2020-09-30T15:36:38Z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0x0101001778F9C6E6CA40469EF8D815CB2EEB82</vt:lpwstr>
  </property>
</Properties>
</file>